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6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Rg st="1" end="4"/>
    <p:penClr>
      <a:schemeClr val="hlink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0" d="100"/>
          <a:sy n="40" d="100"/>
        </p:scale>
        <p:origin x="-13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5" name="عنوان فرعي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1" name="عنصر نائب للتاريخ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A57DEE6-5DC5-421C-B57B-F4033927F75C}" type="datetimeFigureOut">
              <a:rPr lang="ar-IQ" smtClean="0"/>
              <a:t>02/05/1440</a:t>
            </a:fld>
            <a:endParaRPr lang="ar-IQ"/>
          </a:p>
        </p:txBody>
      </p:sp>
      <p:sp>
        <p:nvSpPr>
          <p:cNvPr id="18" name="عنصر نائب للتذييل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3539BF2-F35A-499F-9ED2-0962ADB556F8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57DEE6-5DC5-421C-B57B-F4033927F75C}" type="datetimeFigureOut">
              <a:rPr lang="ar-IQ" smtClean="0"/>
              <a:t>02/05/1440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539BF2-F35A-499F-9ED2-0962ADB556F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A57DEE6-5DC5-421C-B57B-F4033927F75C}" type="datetimeFigureOut">
              <a:rPr lang="ar-IQ" smtClean="0"/>
              <a:t>02/05/1440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3539BF2-F35A-499F-9ED2-0962ADB556F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57DEE6-5DC5-421C-B57B-F4033927F75C}" type="datetimeFigureOut">
              <a:rPr lang="ar-IQ" smtClean="0"/>
              <a:t>02/05/1440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539BF2-F35A-499F-9ED2-0962ADB556F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A57DEE6-5DC5-421C-B57B-F4033927F75C}" type="datetimeFigureOut">
              <a:rPr lang="ar-IQ" smtClean="0"/>
              <a:t>02/05/1440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3539BF2-F35A-499F-9ED2-0962ADB556F8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57DEE6-5DC5-421C-B57B-F4033927F75C}" type="datetimeFigureOut">
              <a:rPr lang="ar-IQ" smtClean="0"/>
              <a:t>02/05/1440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539BF2-F35A-499F-9ED2-0962ADB556F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57DEE6-5DC5-421C-B57B-F4033927F75C}" type="datetimeFigureOut">
              <a:rPr lang="ar-IQ" smtClean="0"/>
              <a:t>02/05/1440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539BF2-F35A-499F-9ED2-0962ADB556F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57DEE6-5DC5-421C-B57B-F4033927F75C}" type="datetimeFigureOut">
              <a:rPr lang="ar-IQ" smtClean="0"/>
              <a:t>02/05/1440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539BF2-F35A-499F-9ED2-0962ADB556F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A57DEE6-5DC5-421C-B57B-F4033927F75C}" type="datetimeFigureOut">
              <a:rPr lang="ar-IQ" smtClean="0"/>
              <a:t>02/05/1440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539BF2-F35A-499F-9ED2-0962ADB556F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57DEE6-5DC5-421C-B57B-F4033927F75C}" type="datetimeFigureOut">
              <a:rPr lang="ar-IQ" smtClean="0"/>
              <a:t>02/05/1440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539BF2-F35A-499F-9ED2-0962ADB556F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57DEE6-5DC5-421C-B57B-F4033927F75C}" type="datetimeFigureOut">
              <a:rPr lang="ar-IQ" smtClean="0"/>
              <a:t>02/05/1440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539BF2-F35A-499F-9ED2-0962ADB556F8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عنصر نائب للصورة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عنوان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1" name="عنصر نائب للنص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7" name="عنصر نائب للتاريخ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A57DEE6-5DC5-421C-B57B-F4033927F75C}" type="datetimeFigureOut">
              <a:rPr lang="ar-IQ" smtClean="0"/>
              <a:t>02/05/1440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3539BF2-F35A-499F-9ED2-0962ADB556F8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1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r" rtl="1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r" rtl="1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r" rtl="1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r" rtl="1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r" rtl="1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r" rtl="1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أهمية سيكولوجية التعلم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ar-IQ" sz="4000" dirty="0" smtClean="0">
                <a:cs typeface="+mj-cs"/>
              </a:rPr>
              <a:t>تكمن أهمية التعلم في التحليل المنهجي لمنظومة عملية التعلم وتحديد مكوناتها.</a:t>
            </a:r>
            <a:endParaRPr lang="ar-IQ" sz="40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22711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IQ" dirty="0" smtClean="0"/>
              <a:t>المجالات التي تستخدم فيها سيكولوجية التعلم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dirty="0" smtClean="0"/>
              <a:t>1- المجال التربوي :</a:t>
            </a:r>
          </a:p>
          <a:p>
            <a:r>
              <a:rPr lang="ar-IQ" dirty="0" smtClean="0"/>
              <a:t>أ- تنظيم محتوى المناهج الدراسية</a:t>
            </a:r>
          </a:p>
          <a:p>
            <a:r>
              <a:rPr lang="ar-IQ" dirty="0" smtClean="0"/>
              <a:t>ب- زيادة الفهم لتعلم الانماط السلوكية المختلفة.</a:t>
            </a:r>
          </a:p>
          <a:p>
            <a:r>
              <a:rPr lang="ar-IQ" dirty="0" smtClean="0"/>
              <a:t>ج- تحقيق الاهداف السلوكية المختلفة.</a:t>
            </a:r>
          </a:p>
          <a:p>
            <a:pPr marL="0" indent="0">
              <a:buNone/>
            </a:pPr>
            <a:endParaRPr lang="ar-IQ" dirty="0"/>
          </a:p>
          <a:p>
            <a:pPr marL="0" indent="0">
              <a:buNone/>
            </a:pPr>
            <a:r>
              <a:rPr lang="ar-IQ" dirty="0" smtClean="0"/>
              <a:t>2- مجال الصناعة والتجارة </a:t>
            </a:r>
          </a:p>
          <a:p>
            <a:pPr marL="0" indent="0">
              <a:buNone/>
            </a:pPr>
            <a:r>
              <a:rPr lang="ar-IQ" dirty="0" smtClean="0"/>
              <a:t>3- مجال العلاج النفسي</a:t>
            </a:r>
          </a:p>
          <a:p>
            <a:pPr marL="0" indent="0">
              <a:buNone/>
            </a:pPr>
            <a:r>
              <a:rPr lang="ar-IQ" dirty="0" smtClean="0"/>
              <a:t>مجال </a:t>
            </a:r>
            <a:r>
              <a:rPr lang="ar-IQ" dirty="0" err="1" smtClean="0"/>
              <a:t>السبرنتيك</a:t>
            </a:r>
            <a:r>
              <a:rPr lang="ar-IQ" dirty="0" smtClean="0"/>
              <a:t>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589220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 smtClean="0"/>
              <a:t>خصائص عملية التعلم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1- التعلم تكوين فرضي </a:t>
            </a:r>
          </a:p>
          <a:p>
            <a:r>
              <a:rPr lang="ar-IQ" dirty="0" smtClean="0"/>
              <a:t>2- التعلم تغير في السلوك </a:t>
            </a:r>
          </a:p>
          <a:p>
            <a:r>
              <a:rPr lang="ar-IQ" dirty="0" smtClean="0"/>
              <a:t>3- التعلم تغير تقدمي</a:t>
            </a:r>
          </a:p>
          <a:p>
            <a:r>
              <a:rPr lang="ar-IQ" dirty="0" smtClean="0"/>
              <a:t>4- التعلم يتم تحت الممارسة المعززة</a:t>
            </a:r>
          </a:p>
          <a:p>
            <a:r>
              <a:rPr lang="ar-IQ" dirty="0" smtClean="0"/>
              <a:t>5- التعلم شامل لجوانب الشخصية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651425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IQ" dirty="0" smtClean="0"/>
              <a:t>التعلم يتضمن تغيرات في ثلاثة جوانب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1- التغيير في الجوانب الحركية</a:t>
            </a:r>
          </a:p>
          <a:p>
            <a:r>
              <a:rPr lang="ar-IQ" dirty="0" smtClean="0"/>
              <a:t>2- التغير في الجوانب العقلية المعرفية</a:t>
            </a:r>
          </a:p>
          <a:p>
            <a:r>
              <a:rPr lang="ar-IQ" dirty="0" smtClean="0"/>
              <a:t>3- التغير في الجوانب الوجدانية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7924795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وافر">
  <a:themeElements>
    <a:clrScheme name="واف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واف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واف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15</TotalTime>
  <Words>103</Words>
  <Application>Microsoft Office PowerPoint</Application>
  <PresentationFormat>عرض على الشاشة (3:4)‏</PresentationFormat>
  <Paragraphs>21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وافر</vt:lpstr>
      <vt:lpstr>أهمية سيكولوجية التعلم</vt:lpstr>
      <vt:lpstr>المجالات التي تستخدم فيها سيكولوجية التعلم</vt:lpstr>
      <vt:lpstr>خصائص عملية التعلم</vt:lpstr>
      <vt:lpstr>التعلم يتضمن تغيرات في ثلاثة جوانب 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أهمية سيكولوجية التعلم</dc:title>
  <dc:creator>Maher</dc:creator>
  <cp:lastModifiedBy>Maher</cp:lastModifiedBy>
  <cp:revision>4</cp:revision>
  <dcterms:created xsi:type="dcterms:W3CDTF">2019-01-08T19:03:27Z</dcterms:created>
  <dcterms:modified xsi:type="dcterms:W3CDTF">2019-01-08T19:19:03Z</dcterms:modified>
</cp:coreProperties>
</file>