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06E654C-11B3-4E9B-8407-9504AD72EF71}" type="datetimeFigureOut">
              <a:rPr lang="ar-IQ" smtClean="0"/>
              <a:t>03/05/1440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54FDC80-5835-4F94-A954-662DF53DBD49}"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06E654C-11B3-4E9B-8407-9504AD72EF71}" type="datetimeFigureOut">
              <a:rPr lang="ar-IQ" smtClean="0"/>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06E654C-11B3-4E9B-8407-9504AD72EF71}" type="datetimeFigureOut">
              <a:rPr lang="ar-IQ" smtClean="0"/>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06E654C-11B3-4E9B-8407-9504AD72EF71}" type="datetimeFigureOut">
              <a:rPr lang="ar-IQ" smtClean="0"/>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06E654C-11B3-4E9B-8407-9504AD72EF71}" type="datetimeFigureOut">
              <a:rPr lang="ar-IQ" smtClean="0"/>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606E654C-11B3-4E9B-8407-9504AD72EF71}" type="datetimeFigureOut">
              <a:rPr lang="ar-IQ" smtClean="0"/>
              <a:t>03/05/1440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54FDC80-5835-4F94-A954-662DF53DBD49}"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606E654C-11B3-4E9B-8407-9504AD72EF71}" type="datetimeFigureOut">
              <a:rPr lang="ar-IQ" smtClean="0"/>
              <a:t>03/05/1440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06E654C-11B3-4E9B-8407-9504AD72EF71}" type="datetimeFigureOut">
              <a:rPr lang="ar-IQ" smtClean="0"/>
              <a:t>03/05/1440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E654C-11B3-4E9B-8407-9504AD72EF71}" type="datetimeFigureOut">
              <a:rPr lang="ar-IQ" smtClean="0"/>
              <a:t>03/05/1440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06E654C-11B3-4E9B-8407-9504AD72EF71}" type="datetimeFigureOut">
              <a:rPr lang="ar-IQ" smtClean="0"/>
              <a:t>03/05/1440</a:t>
            </a:fld>
            <a:endParaRPr lang="ar-IQ"/>
          </a:p>
        </p:txBody>
      </p:sp>
      <p:sp>
        <p:nvSpPr>
          <p:cNvPr id="7" name="Slide Number Placeholder 6"/>
          <p:cNvSpPr>
            <a:spLocks noGrp="1"/>
          </p:cNvSpPr>
          <p:nvPr>
            <p:ph type="sldNum" sz="quarter" idx="12"/>
          </p:nvPr>
        </p:nvSpPr>
        <p:spPr/>
        <p:txBody>
          <a:bodyPr/>
          <a:lstStyle/>
          <a:p>
            <a:fld id="{654FDC80-5835-4F94-A954-662DF53DBD49}"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06E654C-11B3-4E9B-8407-9504AD72EF71}" type="datetimeFigureOut">
              <a:rPr lang="ar-IQ" smtClean="0"/>
              <a:t>03/05/1440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654FDC80-5835-4F94-A954-662DF53DBD4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06E654C-11B3-4E9B-8407-9504AD72EF71}" type="datetimeFigureOut">
              <a:rPr lang="ar-IQ" smtClean="0"/>
              <a:t>03/05/1440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54FDC80-5835-4F94-A954-662DF53DBD4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المحاضرة الرابعة(مراحل عملية التعلم)</a:t>
            </a:r>
            <a:endParaRPr lang="ar-IQ" dirty="0"/>
          </a:p>
        </p:txBody>
      </p:sp>
      <p:sp>
        <p:nvSpPr>
          <p:cNvPr id="3" name="عنوان فرعي 2"/>
          <p:cNvSpPr>
            <a:spLocks noGrp="1"/>
          </p:cNvSpPr>
          <p:nvPr>
            <p:ph type="subTitle" idx="1"/>
          </p:nvPr>
        </p:nvSpPr>
        <p:spPr/>
        <p:txBody>
          <a:bodyPr/>
          <a:lstStyle/>
          <a:p>
            <a:pPr algn="r"/>
            <a:r>
              <a:rPr lang="ar-IQ" dirty="0" smtClean="0"/>
              <a:t>دلت نتائج البحوث ان التعلم يتم على ثلاثة مراحل هي:</a:t>
            </a:r>
          </a:p>
          <a:p>
            <a:pPr algn="r"/>
            <a:endParaRPr lang="ar-IQ" dirty="0"/>
          </a:p>
        </p:txBody>
      </p:sp>
    </p:spTree>
    <p:extLst>
      <p:ext uri="{BB962C8B-B14F-4D97-AF65-F5344CB8AC3E}">
        <p14:creationId xmlns:p14="http://schemas.microsoft.com/office/powerpoint/2010/main" val="306072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1- مرحلة الاكتساب</a:t>
            </a:r>
            <a:endParaRPr lang="ar-IQ" dirty="0"/>
          </a:p>
        </p:txBody>
      </p:sp>
      <p:sp>
        <p:nvSpPr>
          <p:cNvPr id="3" name="عنصر نائب للمحتوى 2"/>
          <p:cNvSpPr>
            <a:spLocks noGrp="1"/>
          </p:cNvSpPr>
          <p:nvPr>
            <p:ph idx="1"/>
          </p:nvPr>
        </p:nvSpPr>
        <p:spPr/>
        <p:txBody>
          <a:bodyPr/>
          <a:lstStyle/>
          <a:p>
            <a:r>
              <a:rPr lang="ar-IQ" dirty="0" smtClean="0"/>
              <a:t>هي المرحلة التي يدخل أو يمثل الكائن </a:t>
            </a:r>
            <a:r>
              <a:rPr lang="ar-IQ" dirty="0" err="1" smtClean="0"/>
              <a:t>الحيمن</a:t>
            </a:r>
            <a:r>
              <a:rPr lang="ar-IQ" dirty="0" smtClean="0"/>
              <a:t> خلالها المادة التي يتعلمها ،وه ييتم من خلالها تمثل الكائن للسلوك الجديد ليصبح جزءا من حصيلته السلوكية.</a:t>
            </a:r>
            <a:endParaRPr lang="ar-IQ" dirty="0"/>
          </a:p>
        </p:txBody>
      </p:sp>
    </p:spTree>
    <p:extLst>
      <p:ext uri="{BB962C8B-B14F-4D97-AF65-F5344CB8AC3E}">
        <p14:creationId xmlns:p14="http://schemas.microsoft.com/office/powerpoint/2010/main" val="2993817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2- مرحلة الاختزان </a:t>
            </a:r>
            <a:endParaRPr lang="ar-IQ" dirty="0"/>
          </a:p>
        </p:txBody>
      </p:sp>
      <p:sp>
        <p:nvSpPr>
          <p:cNvPr id="3" name="عنصر نائب للمحتوى 2"/>
          <p:cNvSpPr>
            <a:spLocks noGrp="1"/>
          </p:cNvSpPr>
          <p:nvPr>
            <p:ph idx="1"/>
          </p:nvPr>
        </p:nvSpPr>
        <p:spPr/>
        <p:txBody>
          <a:bodyPr/>
          <a:lstStyle/>
          <a:p>
            <a:r>
              <a:rPr lang="ar-IQ" dirty="0" smtClean="0"/>
              <a:t>وهي احدى مراحل التعلم التي يتم من خلالها حفظ المعلومات ، فبمجرد حدوث عملية الاكتساب تنتقل المادة المتعلمة الى الذاكرة .</a:t>
            </a:r>
            <a:endParaRPr lang="ar-IQ" dirty="0"/>
          </a:p>
        </p:txBody>
      </p:sp>
    </p:spTree>
    <p:extLst>
      <p:ext uri="{BB962C8B-B14F-4D97-AF65-F5344CB8AC3E}">
        <p14:creationId xmlns:p14="http://schemas.microsoft.com/office/powerpoint/2010/main" val="2915680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3- مرحلة الاستعادة :</a:t>
            </a:r>
            <a:endParaRPr lang="ar-IQ" dirty="0"/>
          </a:p>
        </p:txBody>
      </p:sp>
      <p:sp>
        <p:nvSpPr>
          <p:cNvPr id="3" name="عنصر نائب للمحتوى 2"/>
          <p:cNvSpPr>
            <a:spLocks noGrp="1"/>
          </p:cNvSpPr>
          <p:nvPr>
            <p:ph idx="1"/>
          </p:nvPr>
        </p:nvSpPr>
        <p:spPr/>
        <p:txBody>
          <a:bodyPr/>
          <a:lstStyle/>
          <a:p>
            <a:r>
              <a:rPr lang="ar-IQ" dirty="0" smtClean="0"/>
              <a:t>وتتضمن قدرة الكائن الحي على استخراج المعلومات المختزنة لديه. في صورة استجابة بشكل او بآخر.</a:t>
            </a:r>
            <a:endParaRPr lang="ar-IQ" dirty="0"/>
          </a:p>
        </p:txBody>
      </p:sp>
    </p:spTree>
    <p:extLst>
      <p:ext uri="{BB962C8B-B14F-4D97-AF65-F5344CB8AC3E}">
        <p14:creationId xmlns:p14="http://schemas.microsoft.com/office/powerpoint/2010/main" val="2497129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نتاجات التعلم :</a:t>
            </a:r>
            <a:endParaRPr lang="ar-IQ" dirty="0"/>
          </a:p>
        </p:txBody>
      </p:sp>
      <p:sp>
        <p:nvSpPr>
          <p:cNvPr id="3" name="عنصر نائب للمحتوى 2"/>
          <p:cNvSpPr>
            <a:spLocks noGrp="1"/>
          </p:cNvSpPr>
          <p:nvPr>
            <p:ph idx="1"/>
          </p:nvPr>
        </p:nvSpPr>
        <p:spPr/>
        <p:txBody>
          <a:bodyPr/>
          <a:lstStyle/>
          <a:p>
            <a:r>
              <a:rPr lang="ar-IQ" dirty="0" smtClean="0"/>
              <a:t>يمكن تصنيف ابرز نتاجات التعلم على النحو التالي:</a:t>
            </a:r>
          </a:p>
          <a:p>
            <a:r>
              <a:rPr lang="ar-IQ" dirty="0" smtClean="0"/>
              <a:t>1- تكوين العادات:</a:t>
            </a:r>
          </a:p>
          <a:p>
            <a:r>
              <a:rPr lang="ar-IQ" dirty="0"/>
              <a:t> </a:t>
            </a:r>
            <a:r>
              <a:rPr lang="ar-IQ" dirty="0" smtClean="0"/>
              <a:t>هي استعداد يكتسب بالتعلم يجعل الفرد يقوم ببعض الاعمال بوظيفة ميكانيكية ومجهود بسيط وبدون حاجة كبيرة الى اعمال الفكر او تركيز الانتباه .</a:t>
            </a:r>
            <a:endParaRPr lang="ar-IQ" dirty="0"/>
          </a:p>
        </p:txBody>
      </p:sp>
    </p:spTree>
    <p:extLst>
      <p:ext uri="{BB962C8B-B14F-4D97-AF65-F5344CB8AC3E}">
        <p14:creationId xmlns:p14="http://schemas.microsoft.com/office/powerpoint/2010/main" val="2764394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2- تكوين المهارات:</a:t>
            </a:r>
            <a:endParaRPr lang="ar-IQ" dirty="0"/>
          </a:p>
        </p:txBody>
      </p:sp>
      <p:sp>
        <p:nvSpPr>
          <p:cNvPr id="3" name="عنصر نائب للمحتوى 2"/>
          <p:cNvSpPr>
            <a:spLocks noGrp="1"/>
          </p:cNvSpPr>
          <p:nvPr>
            <p:ph idx="1"/>
          </p:nvPr>
        </p:nvSpPr>
        <p:spPr/>
        <p:txBody>
          <a:bodyPr/>
          <a:lstStyle/>
          <a:p>
            <a:r>
              <a:rPr lang="ar-IQ" dirty="0" smtClean="0"/>
              <a:t>تكون المهارات من اهم نتائج التعلم الذي يتم في المستوى الحركي والتوافق الحسي الحركي العقلي.</a:t>
            </a:r>
          </a:p>
          <a:p>
            <a:r>
              <a:rPr lang="ar-IQ" dirty="0" smtClean="0"/>
              <a:t>يلعب التكرار دورا كبيرا في تكوين المهارات.</a:t>
            </a:r>
          </a:p>
          <a:p>
            <a:r>
              <a:rPr lang="ar-IQ" dirty="0" smtClean="0"/>
              <a:t>تكوين المهارة يتم نتيجة تدريبات مستمرة تؤثر في التوصيلات العصبية.</a:t>
            </a:r>
            <a:endParaRPr lang="ar-IQ" dirty="0"/>
          </a:p>
        </p:txBody>
      </p:sp>
    </p:spTree>
    <p:extLst>
      <p:ext uri="{BB962C8B-B14F-4D97-AF65-F5344CB8AC3E}">
        <p14:creationId xmlns:p14="http://schemas.microsoft.com/office/powerpoint/2010/main" val="305948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3- تعلم المعلومات والمعاني :</a:t>
            </a:r>
            <a:endParaRPr lang="ar-IQ" dirty="0"/>
          </a:p>
        </p:txBody>
      </p:sp>
      <p:sp>
        <p:nvSpPr>
          <p:cNvPr id="3" name="عنصر نائب للمحتوى 2"/>
          <p:cNvSpPr>
            <a:spLocks noGrp="1"/>
          </p:cNvSpPr>
          <p:nvPr>
            <p:ph idx="1"/>
          </p:nvPr>
        </p:nvSpPr>
        <p:spPr/>
        <p:txBody>
          <a:bodyPr/>
          <a:lstStyle/>
          <a:p>
            <a:r>
              <a:rPr lang="ar-IQ" dirty="0" smtClean="0"/>
              <a:t>تزود البيئة الفرد منذ ولادته بالمعلومات والمعاني حتى يتمكن من التفاعل مع العالم الذي يحيط به فيتعلم اسماء الاشياء والحيوانات والناس.</a:t>
            </a:r>
            <a:endParaRPr lang="ar-IQ" dirty="0"/>
          </a:p>
        </p:txBody>
      </p:sp>
    </p:spTree>
    <p:extLst>
      <p:ext uri="{BB962C8B-B14F-4D97-AF65-F5344CB8AC3E}">
        <p14:creationId xmlns:p14="http://schemas.microsoft.com/office/powerpoint/2010/main" val="299921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4- تعلم حل المشكلات :</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الخطوة الاولى في تعلم الفرد كيفية حل مشكلة ما:</a:t>
            </a:r>
          </a:p>
          <a:p>
            <a:r>
              <a:rPr lang="ar-IQ" dirty="0" err="1" smtClean="0"/>
              <a:t>التاكد</a:t>
            </a:r>
            <a:r>
              <a:rPr lang="ar-IQ" dirty="0" smtClean="0"/>
              <a:t> اولا من فهمها.</a:t>
            </a:r>
          </a:p>
          <a:p>
            <a:r>
              <a:rPr lang="ar-IQ" dirty="0" smtClean="0"/>
              <a:t>المشكلة عبارة عن موقف مستعصي على الفرد حله ،لان معلوماته الحالية </a:t>
            </a:r>
            <a:r>
              <a:rPr lang="ar-IQ" dirty="0" err="1" smtClean="0"/>
              <a:t>لايمكنه</a:t>
            </a:r>
            <a:r>
              <a:rPr lang="ar-IQ" dirty="0" smtClean="0"/>
              <a:t> من الوصول الى الهدف .</a:t>
            </a:r>
          </a:p>
          <a:p>
            <a:r>
              <a:rPr lang="ar-IQ" dirty="0" smtClean="0"/>
              <a:t>لذا كان من الصعب على اي فرد ان يصل الى الحل مالم يعمل اولا على تحليلي الموقف قبل أن يبدأ في العمل.</a:t>
            </a:r>
            <a:endParaRPr lang="ar-IQ" dirty="0"/>
          </a:p>
        </p:txBody>
      </p:sp>
    </p:spTree>
    <p:extLst>
      <p:ext uri="{BB962C8B-B14F-4D97-AF65-F5344CB8AC3E}">
        <p14:creationId xmlns:p14="http://schemas.microsoft.com/office/powerpoint/2010/main" val="421590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5- تكوين الاتجاهات النفسية:</a:t>
            </a:r>
            <a:endParaRPr lang="ar-IQ" dirty="0"/>
          </a:p>
        </p:txBody>
      </p:sp>
      <p:sp>
        <p:nvSpPr>
          <p:cNvPr id="3" name="عنصر نائب للمحتوى 2"/>
          <p:cNvSpPr>
            <a:spLocks noGrp="1"/>
          </p:cNvSpPr>
          <p:nvPr>
            <p:ph idx="1"/>
          </p:nvPr>
        </p:nvSpPr>
        <p:spPr/>
        <p:txBody>
          <a:bodyPr/>
          <a:lstStyle/>
          <a:p>
            <a:r>
              <a:rPr lang="ar-IQ" dirty="0" smtClean="0"/>
              <a:t>الاتجاه النفسي هو:</a:t>
            </a:r>
          </a:p>
          <a:p>
            <a:r>
              <a:rPr lang="ar-IQ" dirty="0"/>
              <a:t> </a:t>
            </a:r>
            <a:r>
              <a:rPr lang="ar-IQ" dirty="0" smtClean="0"/>
              <a:t> استعداد أو تهيؤ عقلي يتكون عند الشخص نتيجة العوامل المختلفة المؤثرة في حياته يجعله يتخذ موقفا معينا نحو بعض الافكار او الاشخاص لو الاشياء التي تختلف فيها وجهات النظر بحسب قيمتها </a:t>
            </a:r>
            <a:r>
              <a:rPr lang="ar-IQ" smtClean="0"/>
              <a:t>الخلقية والاجتماعية.</a:t>
            </a:r>
            <a:endParaRPr lang="ar-IQ"/>
          </a:p>
        </p:txBody>
      </p:sp>
    </p:spTree>
    <p:extLst>
      <p:ext uri="{BB962C8B-B14F-4D97-AF65-F5344CB8AC3E}">
        <p14:creationId xmlns:p14="http://schemas.microsoft.com/office/powerpoint/2010/main" val="1357323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102</TotalTime>
  <Words>302</Words>
  <Application>Microsoft Office PowerPoint</Application>
  <PresentationFormat>عرض على الشاشة (3:4)‏</PresentationFormat>
  <Paragraphs>26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أوستن</vt:lpstr>
      <vt:lpstr>المحاضرة الرابعة(مراحل عملية التعلم)</vt:lpstr>
      <vt:lpstr>1- مرحلة الاكتساب</vt:lpstr>
      <vt:lpstr>2- مرحلة الاختزان </vt:lpstr>
      <vt:lpstr>3- مرحلة الاستعادة :</vt:lpstr>
      <vt:lpstr>نتاجات التعلم :</vt:lpstr>
      <vt:lpstr>2- تكوين المهارات:</vt:lpstr>
      <vt:lpstr>3- تعلم المعلومات والمعاني :</vt:lpstr>
      <vt:lpstr>4- تعلم حل المشكلات :</vt:lpstr>
      <vt:lpstr>5- تكوين الاتجاهات النفسية: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الرابعة(مراحل عملية التعلم)</dc:title>
  <dc:creator>Maher</dc:creator>
  <cp:lastModifiedBy>Maher</cp:lastModifiedBy>
  <cp:revision>7</cp:revision>
  <dcterms:created xsi:type="dcterms:W3CDTF">2019-01-09T16:10:29Z</dcterms:created>
  <dcterms:modified xsi:type="dcterms:W3CDTF">2019-01-09T17:53:07Z</dcterms:modified>
</cp:coreProperties>
</file>