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9" r:id="rId21"/>
    <p:sldId id="280" r:id="rId22"/>
    <p:sldId id="281" r:id="rId23"/>
    <p:sldId id="282" r:id="rId24"/>
    <p:sldId id="283" r:id="rId25"/>
    <p:sldId id="284" r:id="rId26"/>
    <p:sldId id="285" r:id="rId27"/>
    <p:sldId id="286" r:id="rId28"/>
    <p:sldId id="287" r:id="rId29"/>
    <p:sldId id="288" r:id="rId30"/>
    <p:sldId id="289" r:id="rId31"/>
    <p:sldId id="275" r:id="rId32"/>
    <p:sldId id="276" r:id="rId33"/>
    <p:sldId id="277" r:id="rId34"/>
    <p:sldId id="27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1A1ACD-0AD8-464E-BC18-9A78547FEE21}" type="datetimeFigureOut">
              <a:rPr lang="ar-IQ" smtClean="0"/>
              <a:pPr/>
              <a:t>27/04/1440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F1100BD-8846-48EA-9311-5F12BDDE819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1A1ACD-0AD8-464E-BC18-9A78547FEE21}" type="datetimeFigureOut">
              <a:rPr lang="ar-IQ" smtClean="0"/>
              <a:pPr/>
              <a:t>27/04/1440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F1100BD-8846-48EA-9311-5F12BDDE819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محاضرات في علم النفس العام</a:t>
            </a:r>
          </a:p>
        </p:txBody>
      </p:sp>
      <p:sp>
        <p:nvSpPr>
          <p:cNvPr id="3" name="عنوان فرعي 2"/>
          <p:cNvSpPr>
            <a:spLocks noGrp="1"/>
          </p:cNvSpPr>
          <p:nvPr>
            <p:ph type="subTitle" idx="1"/>
          </p:nvPr>
        </p:nvSpPr>
        <p:spPr/>
        <p:txBody>
          <a:bodyPr/>
          <a:lstStyle/>
          <a:p>
            <a:r>
              <a:rPr lang="ar-IQ" dirty="0" smtClean="0"/>
              <a:t>تطور علم النفس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smtClean="0"/>
              <a:t> اهداف علم النفس </a:t>
            </a:r>
            <a:r>
              <a:rPr lang="ar-IQ" dirty="0" err="1" smtClean="0"/>
              <a:t>العام :-</a:t>
            </a:r>
            <a:endParaRPr lang="en-US" dirty="0" smtClean="0"/>
          </a:p>
          <a:p>
            <a:r>
              <a:rPr lang="ar-IQ" dirty="0" smtClean="0"/>
              <a:t>يهدف علم النفس العام دراسة وفهم السلوك </a:t>
            </a:r>
            <a:r>
              <a:rPr lang="ar-IQ" dirty="0" err="1" smtClean="0"/>
              <a:t>الانساني </a:t>
            </a:r>
            <a:r>
              <a:rPr lang="ar-IQ" dirty="0" smtClean="0"/>
              <a:t>،والتنبؤ بما سيكون عليه هذا السلوك </a:t>
            </a:r>
            <a:r>
              <a:rPr lang="ar-IQ" dirty="0" err="1" smtClean="0"/>
              <a:t>لاحقا </a:t>
            </a:r>
            <a:r>
              <a:rPr lang="ar-IQ" dirty="0" smtClean="0"/>
              <a:t>،وضبط السلوك وتوجيهه والتحكم </a:t>
            </a:r>
            <a:r>
              <a:rPr lang="ar-IQ" dirty="0" err="1" smtClean="0"/>
              <a:t>فيه </a:t>
            </a:r>
            <a:r>
              <a:rPr lang="ar-IQ" dirty="0" smtClean="0"/>
              <a:t>،ولكي نفهم سلوك الانسان لابد ان نتعرف على استعداداته وقدراته وشخصيته وعمليات التعلم لديه.ويساعد علم النفس في دراسة الكثير من المشكلات الاجتماعية كدراسة الجريمة والعدوان والصراعات الدولية والتعصب </a:t>
            </a:r>
            <a:r>
              <a:rPr lang="ar-IQ" dirty="0" err="1" smtClean="0"/>
              <a:t>الديني </a:t>
            </a:r>
            <a:r>
              <a:rPr lang="ar-IQ" dirty="0" smtClean="0"/>
              <a:t>،والقلق الذي يشيع بين </a:t>
            </a:r>
            <a:r>
              <a:rPr lang="ar-IQ" dirty="0" err="1" smtClean="0"/>
              <a:t>الناس </a:t>
            </a:r>
            <a:r>
              <a:rPr lang="ar-IQ" dirty="0" smtClean="0"/>
              <a:t>،وهو بفروعه المختلفة النظرية والتطبيقية يسهم في جميع المجالات المتعلقة بسلوك الافراد والجماعات ودراستها </a:t>
            </a:r>
            <a:r>
              <a:rPr lang="ar-IQ" dirty="0" err="1" smtClean="0"/>
              <a:t>وبحثها .</a:t>
            </a:r>
            <a:endParaRPr lang="ar-IQ"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 وهو يساعد في تحقيق العديد من الاغراض  </a:t>
            </a:r>
            <a:r>
              <a:rPr lang="ar-IQ" dirty="0" err="1" smtClean="0"/>
              <a:t>أهمها:-</a:t>
            </a:r>
            <a:endParaRPr lang="en-US" dirty="0" smtClean="0"/>
          </a:p>
          <a:p>
            <a:r>
              <a:rPr lang="ar-IQ" dirty="0" smtClean="0"/>
              <a:t>1-دراسة سلوك الانسان وغيره من </a:t>
            </a:r>
            <a:r>
              <a:rPr lang="ar-IQ" dirty="0" err="1" smtClean="0"/>
              <a:t>الحيوانات </a:t>
            </a:r>
            <a:r>
              <a:rPr lang="ar-IQ" dirty="0" smtClean="0"/>
              <a:t>، والعوامل التي تؤثر في </a:t>
            </a:r>
            <a:r>
              <a:rPr lang="ar-IQ" dirty="0" err="1" smtClean="0"/>
              <a:t>السلوك .</a:t>
            </a:r>
            <a:endParaRPr lang="en-US" dirty="0" smtClean="0"/>
          </a:p>
          <a:p>
            <a:r>
              <a:rPr lang="ar-IQ" dirty="0" smtClean="0"/>
              <a:t>2-فهم الفرد لنفسه وسلوكه ودوافعه وفهمه لسلوك الاخرين </a:t>
            </a:r>
            <a:r>
              <a:rPr lang="ar-IQ" dirty="0" err="1" smtClean="0"/>
              <a:t>ودوافعهم .</a:t>
            </a:r>
            <a:endParaRPr lang="en-US" dirty="0" smtClean="0"/>
          </a:p>
          <a:p>
            <a:r>
              <a:rPr lang="ar-IQ" dirty="0" smtClean="0"/>
              <a:t>3-دراسة الفروق بين الافراد والجماعات والسلالات في القدرات العقلية والمزاجية </a:t>
            </a:r>
            <a:r>
              <a:rPr lang="ar-IQ" dirty="0" err="1" smtClean="0"/>
              <a:t>والشخصية .</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3-دراسة الفروق بين الافراد والجماعات والسلالات في القدرات العقلية والمزاجية </a:t>
            </a:r>
            <a:r>
              <a:rPr lang="ar-IQ" dirty="0" err="1" smtClean="0"/>
              <a:t>والشخصية .</a:t>
            </a:r>
            <a:endParaRPr lang="en-US" dirty="0" smtClean="0"/>
          </a:p>
          <a:p>
            <a:r>
              <a:rPr lang="ar-IQ" dirty="0" smtClean="0"/>
              <a:t>4-دراسة نمو الافراد الجسمي والعقلي والانفعالي والاجتماعي خلال مراحل </a:t>
            </a:r>
            <a:r>
              <a:rPr lang="ar-IQ" dirty="0" err="1" smtClean="0"/>
              <a:t>الحياة </a:t>
            </a:r>
            <a:r>
              <a:rPr lang="ar-IQ" dirty="0" smtClean="0"/>
              <a:t>(من الفترة الجنينية حتى مرحلة الشيخوخة</a:t>
            </a:r>
            <a:r>
              <a:rPr lang="ar-IQ" dirty="0" err="1" smtClean="0"/>
              <a:t>).</a:t>
            </a:r>
            <a:endParaRPr lang="en-US" dirty="0" smtClean="0"/>
          </a:p>
          <a:p>
            <a:r>
              <a:rPr lang="ar-IQ" dirty="0" smtClean="0"/>
              <a:t>5-دراسة العلاقات الاجتماعية </a:t>
            </a:r>
            <a:r>
              <a:rPr lang="ar-IQ" dirty="0" err="1" smtClean="0"/>
              <a:t>والنتفسية</a:t>
            </a:r>
            <a:r>
              <a:rPr lang="ar-IQ" dirty="0" smtClean="0"/>
              <a:t> </a:t>
            </a:r>
            <a:r>
              <a:rPr lang="ar-IQ" dirty="0" err="1" smtClean="0"/>
              <a:t>للافراد</a:t>
            </a:r>
            <a:r>
              <a:rPr lang="ar-IQ" dirty="0" smtClean="0"/>
              <a:t> والجماعات والتفاعل خلال المواقف الاجتماعية المختلفة</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6-دراسة المشكلات الميدانية والعملية في مجالات التربية والتعليم ومحاولة حلها لتحقيق الاهداف التعليمية </a:t>
            </a:r>
            <a:r>
              <a:rPr lang="ar-IQ" dirty="0" err="1" smtClean="0"/>
              <a:t>والتربوية .</a:t>
            </a:r>
            <a:endParaRPr lang="en-US" dirty="0" smtClean="0"/>
          </a:p>
          <a:p>
            <a:r>
              <a:rPr lang="ar-IQ" dirty="0" smtClean="0"/>
              <a:t>7-رفع الكفاية الانتاجية للعمال في مجال الصناعة وحل مشكلاتهم وتهيئة الظروف المادية والاجتماعية الملائمة التي </a:t>
            </a:r>
            <a:r>
              <a:rPr lang="ar-IQ" dirty="0" err="1" smtClean="0"/>
              <a:t>تجفز</a:t>
            </a:r>
            <a:r>
              <a:rPr lang="ar-IQ" dirty="0" smtClean="0"/>
              <a:t> على العمل </a:t>
            </a:r>
            <a:r>
              <a:rPr lang="ar-IQ" dirty="0" err="1" smtClean="0"/>
              <a:t>والانتاج</a:t>
            </a:r>
            <a:r>
              <a:rPr lang="ar-IQ" dirty="0" smtClean="0"/>
              <a:t> </a:t>
            </a:r>
            <a:r>
              <a:rPr lang="ar-IQ" dirty="0" err="1" smtClean="0"/>
              <a:t>.</a:t>
            </a:r>
            <a:endParaRPr lang="en-US" dirty="0" smtClean="0"/>
          </a:p>
          <a:p>
            <a:r>
              <a:rPr lang="ar-IQ" dirty="0" smtClean="0"/>
              <a:t>8-تشخيص الامراض النفسية والعقلية وطرق علاجها.</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r>
              <a:rPr lang="ar-IQ" dirty="0" smtClean="0"/>
              <a:t>مدارس علم النفس </a:t>
            </a:r>
            <a:endParaRPr lang="en-US" sz="1800" dirty="0" smtClean="0"/>
          </a:p>
          <a:p>
            <a:r>
              <a:rPr lang="ar-IQ" dirty="0" smtClean="0"/>
              <a:t>	</a:t>
            </a:r>
            <a:endParaRPr lang="en-US" sz="1800" dirty="0" smtClean="0"/>
          </a:p>
          <a:p>
            <a:r>
              <a:rPr lang="ar-IQ" dirty="0" smtClean="0"/>
              <a:t>تعددت المدارس التي فسرت ووصفت السلوك الانساني اذ ظهرت العديد من المدارس </a:t>
            </a:r>
            <a:r>
              <a:rPr lang="ar-IQ" dirty="0" err="1" smtClean="0"/>
              <a:t>اهمها:-</a:t>
            </a:r>
            <a:endParaRPr lang="en-US" sz="1800" dirty="0" smtClean="0"/>
          </a:p>
          <a:p>
            <a:r>
              <a:rPr lang="ar-IQ" dirty="0" smtClean="0"/>
              <a:t>1-المدرسة </a:t>
            </a:r>
            <a:r>
              <a:rPr lang="ar-IQ" dirty="0" err="1" smtClean="0"/>
              <a:t>السلوكية:-</a:t>
            </a:r>
            <a:endParaRPr lang="en-US" sz="1800" dirty="0" smtClean="0"/>
          </a:p>
          <a:p>
            <a:r>
              <a:rPr lang="ar-IQ" dirty="0" smtClean="0"/>
              <a:t>اسسها(جون </a:t>
            </a:r>
            <a:r>
              <a:rPr lang="ar-IQ" dirty="0" err="1" smtClean="0"/>
              <a:t>واطسن</a:t>
            </a:r>
            <a:r>
              <a:rPr lang="ar-IQ" dirty="0" smtClean="0"/>
              <a:t> )وتهتم بالسلوك الخارجي الظاهر الذي يمكن ملاحظته وقياسه وتهتم بالمنبهات او المثيرات </a:t>
            </a:r>
            <a:r>
              <a:rPr lang="ar-IQ" dirty="0" err="1" smtClean="0"/>
              <a:t>والاستجابات </a:t>
            </a:r>
            <a:r>
              <a:rPr lang="ar-IQ" dirty="0" smtClean="0"/>
              <a:t>.وتركز هذه المدرسة على أثر البيئة وعمليات التعلم في نمو الفرد وتكوين </a:t>
            </a:r>
            <a:r>
              <a:rPr lang="ar-IQ" dirty="0" err="1" smtClean="0"/>
              <a:t>شخصيته </a:t>
            </a:r>
            <a:r>
              <a:rPr lang="ar-IQ" dirty="0" smtClean="0"/>
              <a:t>،وتقلل من شأن العوامل الوراثية فشخصية الفرد تتكون نتيجة اكتسابه او تعلمه مجموعة من العادات حلال مراحل </a:t>
            </a:r>
            <a:r>
              <a:rPr lang="ar-IQ" dirty="0" err="1" smtClean="0"/>
              <a:t>نموه </a:t>
            </a:r>
            <a:r>
              <a:rPr lang="ar-IQ" dirty="0" smtClean="0"/>
              <a:t>،ويقول </a:t>
            </a:r>
            <a:r>
              <a:rPr lang="ar-IQ" dirty="0" err="1" smtClean="0"/>
              <a:t>واطسن</a:t>
            </a:r>
            <a:r>
              <a:rPr lang="ar-IQ" dirty="0" smtClean="0"/>
              <a:t> (اعطوني مجموعة من الاطفال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الاسوياء عشوائيا </a:t>
            </a:r>
            <a:r>
              <a:rPr lang="ar-IQ" dirty="0" err="1" smtClean="0"/>
              <a:t>واقوم</a:t>
            </a:r>
            <a:r>
              <a:rPr lang="ar-IQ" dirty="0" smtClean="0"/>
              <a:t> بتدريبهم واصنع منهم ما أريد طبيبا،مهندسا،وتاجرا،ولصا،او متسولا،بغض النظر عما اكتسبه من عوامل </a:t>
            </a:r>
            <a:r>
              <a:rPr lang="ar-IQ" dirty="0" err="1" smtClean="0"/>
              <a:t>وراثية ).</a:t>
            </a:r>
            <a:endParaRPr lang="en-US" dirty="0" smtClean="0"/>
          </a:p>
          <a:p>
            <a:r>
              <a:rPr lang="ar-IQ" dirty="0" smtClean="0"/>
              <a:t>وأكد </a:t>
            </a:r>
            <a:r>
              <a:rPr lang="ar-IQ" dirty="0" err="1" smtClean="0"/>
              <a:t>سكنرعلى</a:t>
            </a:r>
            <a:r>
              <a:rPr lang="ar-IQ" dirty="0" smtClean="0"/>
              <a:t> دراسة </a:t>
            </a:r>
            <a:r>
              <a:rPr lang="ar-IQ" dirty="0" err="1" smtClean="0"/>
              <a:t>عمليتي </a:t>
            </a:r>
            <a:r>
              <a:rPr lang="ar-IQ" dirty="0" smtClean="0"/>
              <a:t>(الثواب </a:t>
            </a:r>
            <a:r>
              <a:rPr lang="ar-IQ" dirty="0" err="1" smtClean="0"/>
              <a:t>والعقاب </a:t>
            </a:r>
            <a:r>
              <a:rPr lang="ar-IQ" dirty="0" smtClean="0"/>
              <a:t>)اللتان تعملان على تقوية وتعديل </a:t>
            </a:r>
            <a:r>
              <a:rPr lang="ar-IQ" dirty="0" err="1" smtClean="0"/>
              <a:t>الاستجابات </a:t>
            </a:r>
            <a:r>
              <a:rPr lang="ar-IQ" dirty="0" smtClean="0"/>
              <a:t>.وقد اهتمت هذه المدرسة بأجراء التجارب على على تعلم الحيوان وتعميم نتائجها على </a:t>
            </a:r>
            <a:r>
              <a:rPr lang="ar-IQ" dirty="0" err="1" smtClean="0"/>
              <a:t>الانسان .</a:t>
            </a:r>
            <a:endParaRPr lang="en-US"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2-مدرسة التحليل </a:t>
            </a:r>
            <a:r>
              <a:rPr lang="ar-IQ" dirty="0" err="1" smtClean="0"/>
              <a:t>النفسي :-</a:t>
            </a:r>
            <a:endParaRPr lang="en-US" dirty="0" smtClean="0"/>
          </a:p>
          <a:p>
            <a:r>
              <a:rPr lang="ar-IQ" dirty="0" smtClean="0"/>
              <a:t>ومؤسسها الطبيب </a:t>
            </a:r>
            <a:r>
              <a:rPr lang="ar-IQ" dirty="0" err="1" smtClean="0"/>
              <a:t>النمساوي </a:t>
            </a:r>
            <a:r>
              <a:rPr lang="ar-IQ" dirty="0" smtClean="0"/>
              <a:t>(</a:t>
            </a:r>
            <a:r>
              <a:rPr lang="ar-IQ" dirty="0" err="1" smtClean="0"/>
              <a:t>فرويد</a:t>
            </a:r>
            <a:r>
              <a:rPr lang="ar-IQ" dirty="0" smtClean="0"/>
              <a:t>)الذي اكد على وحدة السلوك الانساني </a:t>
            </a:r>
            <a:r>
              <a:rPr lang="ar-IQ" dirty="0" err="1" smtClean="0"/>
              <a:t>واكد</a:t>
            </a:r>
            <a:r>
              <a:rPr lang="ar-IQ" dirty="0" smtClean="0"/>
              <a:t> على الجوانب اللاشعورية في تفسير  السلوك </a:t>
            </a:r>
            <a:r>
              <a:rPr lang="ar-IQ" dirty="0" err="1" smtClean="0"/>
              <a:t>الانساني </a:t>
            </a:r>
            <a:r>
              <a:rPr lang="ar-IQ" dirty="0" smtClean="0"/>
              <a:t>،</a:t>
            </a:r>
            <a:r>
              <a:rPr lang="ar-IQ" dirty="0" err="1" smtClean="0"/>
              <a:t>فهنلك</a:t>
            </a:r>
            <a:r>
              <a:rPr lang="ar-IQ" dirty="0" smtClean="0"/>
              <a:t> مخاوف ورغبات لاشعورية تحرك سلوك </a:t>
            </a:r>
            <a:r>
              <a:rPr lang="ar-IQ" dirty="0" err="1" smtClean="0"/>
              <a:t>الانسان </a:t>
            </a:r>
            <a:r>
              <a:rPr lang="ar-IQ" dirty="0" smtClean="0"/>
              <a:t>.واهتم </a:t>
            </a:r>
            <a:r>
              <a:rPr lang="ar-IQ" dirty="0" err="1" smtClean="0"/>
              <a:t>فرويد</a:t>
            </a:r>
            <a:r>
              <a:rPr lang="ar-IQ" dirty="0" smtClean="0"/>
              <a:t> بدراسة الشخصية غير </a:t>
            </a:r>
            <a:r>
              <a:rPr lang="ar-IQ" dirty="0" err="1" smtClean="0"/>
              <a:t>السوية </a:t>
            </a:r>
            <a:r>
              <a:rPr lang="ar-IQ" dirty="0" smtClean="0"/>
              <a:t>،واستخدم طريقة التداعي </a:t>
            </a:r>
            <a:r>
              <a:rPr lang="ar-IQ" dirty="0" err="1" smtClean="0"/>
              <a:t>الحلا</a:t>
            </a:r>
            <a:r>
              <a:rPr lang="ar-IQ" dirty="0" smtClean="0"/>
              <a:t> في علاج </a:t>
            </a:r>
            <a:r>
              <a:rPr lang="ar-IQ" dirty="0" err="1" smtClean="0"/>
              <a:t>مرضاه .</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r>
              <a:rPr lang="ar-IQ" dirty="0" smtClean="0"/>
              <a:t>وكذلك اهتم بتفسير الاحلام واثر الغريزة الجنسية على السلوك الانساني وشخصيته </a:t>
            </a:r>
            <a:r>
              <a:rPr lang="ar-IQ" dirty="0" err="1" smtClean="0"/>
              <a:t>واعطى</a:t>
            </a:r>
            <a:r>
              <a:rPr lang="ar-IQ" dirty="0" smtClean="0"/>
              <a:t> اهمية خاصة </a:t>
            </a:r>
            <a:r>
              <a:rPr lang="ar-IQ" dirty="0" err="1" smtClean="0"/>
              <a:t>لملرحلة</a:t>
            </a:r>
            <a:r>
              <a:rPr lang="ar-IQ" dirty="0" smtClean="0"/>
              <a:t> الطفولة المبكرة وركز على علاقاته بوالديه وأثر ذلك على شخصيته </a:t>
            </a:r>
            <a:r>
              <a:rPr lang="ar-IQ" dirty="0" err="1" smtClean="0"/>
              <a:t>واصابته</a:t>
            </a:r>
            <a:r>
              <a:rPr lang="ar-IQ" dirty="0" smtClean="0"/>
              <a:t> </a:t>
            </a:r>
            <a:r>
              <a:rPr lang="ar-IQ" dirty="0" err="1" smtClean="0"/>
              <a:t>بالامراض</a:t>
            </a:r>
            <a:r>
              <a:rPr lang="ar-IQ" dirty="0" smtClean="0"/>
              <a:t> النفسية </a:t>
            </a:r>
            <a:r>
              <a:rPr lang="ar-IQ" dirty="0" err="1" smtClean="0"/>
              <a:t>لاحقا </a:t>
            </a:r>
            <a:r>
              <a:rPr lang="ar-IQ" dirty="0" smtClean="0"/>
              <a:t>.وقسم نمو الشخصية الانسانية الى ثلاث مراحل </a:t>
            </a:r>
            <a:r>
              <a:rPr lang="ar-IQ" dirty="0" err="1" smtClean="0"/>
              <a:t>هي (الهو </a:t>
            </a:r>
            <a:r>
              <a:rPr lang="ar-IQ" dirty="0" smtClean="0"/>
              <a:t>،الانا،والانا الاعلى</a:t>
            </a:r>
            <a:r>
              <a:rPr lang="ar-IQ" dirty="0" err="1" smtClean="0"/>
              <a:t>).</a:t>
            </a:r>
            <a:endParaRPr lang="en-US" dirty="0" smtClean="0"/>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3-مدرسة </a:t>
            </a:r>
            <a:r>
              <a:rPr lang="ar-IQ" dirty="0" err="1" smtClean="0"/>
              <a:t>الكشتلت</a:t>
            </a:r>
            <a:r>
              <a:rPr lang="ar-IQ" dirty="0" smtClean="0"/>
              <a:t> (الكلية</a:t>
            </a:r>
            <a:r>
              <a:rPr lang="ar-IQ" dirty="0" err="1" smtClean="0"/>
              <a:t>):-</a:t>
            </a:r>
            <a:endParaRPr lang="en-US" dirty="0" smtClean="0"/>
          </a:p>
          <a:p>
            <a:r>
              <a:rPr lang="ar-IQ" dirty="0" smtClean="0"/>
              <a:t>بدأت في الظهور في المانيا على يد </a:t>
            </a:r>
            <a:r>
              <a:rPr lang="ar-IQ" dirty="0" err="1" smtClean="0"/>
              <a:t>كوفكا</a:t>
            </a:r>
            <a:r>
              <a:rPr lang="ar-IQ" dirty="0" smtClean="0"/>
              <a:t> </a:t>
            </a:r>
            <a:r>
              <a:rPr lang="ar-IQ" dirty="0" err="1" smtClean="0"/>
              <a:t>وكهلر</a:t>
            </a:r>
            <a:r>
              <a:rPr lang="ar-IQ" dirty="0" smtClean="0"/>
              <a:t> وتعني كلمة </a:t>
            </a:r>
            <a:r>
              <a:rPr lang="ar-IQ" dirty="0" err="1" smtClean="0"/>
              <a:t>كشتالت</a:t>
            </a:r>
            <a:r>
              <a:rPr lang="ar-IQ" dirty="0" smtClean="0"/>
              <a:t> (الكل المتكامل الاجزاء)او الادراك الكلي او الشكل </a:t>
            </a:r>
            <a:r>
              <a:rPr lang="ar-IQ" dirty="0" err="1" smtClean="0"/>
              <a:t>العام </a:t>
            </a:r>
            <a:r>
              <a:rPr lang="ar-IQ" dirty="0" smtClean="0"/>
              <a:t>،فنحن عندما ننظر الى البحر ندركه </a:t>
            </a:r>
            <a:r>
              <a:rPr lang="ar-IQ" dirty="0" err="1" smtClean="0"/>
              <a:t>ككل </a:t>
            </a:r>
            <a:r>
              <a:rPr lang="ar-IQ" dirty="0" smtClean="0"/>
              <a:t>.ونادى </a:t>
            </a:r>
            <a:r>
              <a:rPr lang="ar-IQ" dirty="0" err="1" smtClean="0"/>
              <a:t>كهلر</a:t>
            </a:r>
            <a:r>
              <a:rPr lang="ar-IQ" dirty="0" smtClean="0"/>
              <a:t> بنظريته </a:t>
            </a:r>
            <a:r>
              <a:rPr lang="ar-IQ" dirty="0" err="1" smtClean="0"/>
              <a:t>الى (الاستبصار </a:t>
            </a:r>
            <a:r>
              <a:rPr lang="ar-IQ" dirty="0" smtClean="0"/>
              <a:t>)في التعلم والتي تعتمد على ادراك الموقف ككل وبطريقة </a:t>
            </a:r>
            <a:r>
              <a:rPr lang="ar-IQ" dirty="0" err="1" smtClean="0"/>
              <a:t>فجائية </a:t>
            </a:r>
            <a:r>
              <a:rPr lang="ar-IQ" dirty="0" smtClean="0"/>
              <a:t>،واجرى </a:t>
            </a:r>
            <a:r>
              <a:rPr lang="ar-IQ" dirty="0" err="1" smtClean="0"/>
              <a:t>كهلر</a:t>
            </a:r>
            <a:r>
              <a:rPr lang="ar-IQ" dirty="0" smtClean="0"/>
              <a:t> تجاربه على </a:t>
            </a:r>
            <a:r>
              <a:rPr lang="ar-IQ" dirty="0" err="1" smtClean="0"/>
              <a:t>القرود ، </a:t>
            </a:r>
            <a:r>
              <a:rPr lang="ar-IQ" dirty="0" smtClean="0"/>
              <a:t>،واستخدمت الطريقة الكلية في مجال </a:t>
            </a:r>
            <a:r>
              <a:rPr lang="ar-IQ" dirty="0" err="1" smtClean="0"/>
              <a:t>التعليم </a:t>
            </a:r>
            <a:r>
              <a:rPr lang="ar-IQ" dirty="0" smtClean="0"/>
              <a:t>،فيتم تعليم الطفل العبارة ثم الجملة ثم الكلمة ثم </a:t>
            </a:r>
            <a:r>
              <a:rPr lang="ar-IQ" dirty="0" err="1" smtClean="0"/>
              <a:t>الحروف </a:t>
            </a:r>
            <a:r>
              <a:rPr lang="ar-IQ" dirty="0" smtClean="0"/>
              <a:t>، وكذلك الحال بالنسبة لدراسة سلوك الانسان حيث يدرس سلوك الانسان </a:t>
            </a:r>
            <a:r>
              <a:rPr lang="ar-IQ" dirty="0" err="1" smtClean="0"/>
              <a:t>ككل .</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4-المدرسة </a:t>
            </a:r>
            <a:r>
              <a:rPr lang="ar-IQ" dirty="0" err="1" smtClean="0"/>
              <a:t>البنائية:-</a:t>
            </a:r>
            <a:endParaRPr lang="en-US" dirty="0" smtClean="0"/>
          </a:p>
          <a:p>
            <a:r>
              <a:rPr lang="ar-IQ" dirty="0" smtClean="0"/>
              <a:t>ومن اهم مؤسسيها </a:t>
            </a:r>
            <a:r>
              <a:rPr lang="ar-IQ" dirty="0" err="1" smtClean="0"/>
              <a:t>0تتشنر</a:t>
            </a:r>
            <a:r>
              <a:rPr lang="ar-IQ" dirty="0" smtClean="0"/>
              <a:t>)و(فونت)وقد اهتمت </a:t>
            </a:r>
            <a:r>
              <a:rPr lang="ar-IQ" dirty="0" err="1" smtClean="0"/>
              <a:t>بدراسة (الاستبطان )او </a:t>
            </a:r>
            <a:r>
              <a:rPr lang="ar-IQ" dirty="0" smtClean="0"/>
              <a:t>(التأمل الذاتي للعقل </a:t>
            </a:r>
            <a:r>
              <a:rPr lang="ar-IQ" dirty="0" err="1" smtClean="0"/>
              <a:t>الانساني </a:t>
            </a:r>
            <a:r>
              <a:rPr lang="ar-IQ" dirty="0" smtClean="0"/>
              <a:t>)فكان يطلب من الفرد تحليل عملياته </a:t>
            </a:r>
            <a:r>
              <a:rPr lang="ar-IQ" dirty="0" err="1" smtClean="0"/>
              <a:t>العقلية </a:t>
            </a:r>
            <a:r>
              <a:rPr lang="ar-IQ" dirty="0" smtClean="0"/>
              <a:t>.وقد </a:t>
            </a:r>
            <a:r>
              <a:rPr lang="ar-IQ" dirty="0" err="1" smtClean="0"/>
              <a:t>اسس </a:t>
            </a:r>
            <a:r>
              <a:rPr lang="ar-IQ" dirty="0" smtClean="0"/>
              <a:t>(فونت)اول مختبر لعلم النفس </a:t>
            </a:r>
            <a:r>
              <a:rPr lang="ar-IQ" dirty="0" err="1" smtClean="0"/>
              <a:t>في </a:t>
            </a:r>
            <a:r>
              <a:rPr lang="ar-IQ" dirty="0" smtClean="0"/>
              <a:t>(</a:t>
            </a:r>
            <a:r>
              <a:rPr lang="ar-IQ" dirty="0" err="1" smtClean="0"/>
              <a:t>ليبرزج</a:t>
            </a:r>
            <a:r>
              <a:rPr lang="ar-IQ" dirty="0" smtClean="0"/>
              <a:t>)بألمانيا </a:t>
            </a:r>
            <a:r>
              <a:rPr lang="ar-IQ" dirty="0" err="1" smtClean="0"/>
              <a:t>1879م</a:t>
            </a:r>
            <a:r>
              <a:rPr lang="ar-IQ" dirty="0" smtClean="0"/>
              <a:t> واهتم بدراسة العديد من الموضوعات مثل الاحساس </a:t>
            </a:r>
            <a:r>
              <a:rPr lang="ar-IQ" dirty="0" err="1" smtClean="0"/>
              <a:t>والادراك</a:t>
            </a:r>
            <a:r>
              <a:rPr lang="ar-IQ" dirty="0" smtClean="0"/>
              <a:t> </a:t>
            </a:r>
            <a:r>
              <a:rPr lang="ar-IQ" dirty="0" err="1" smtClean="0"/>
              <a:t>والذاكرة </a:t>
            </a:r>
            <a:r>
              <a:rPr lang="ar-IQ" dirty="0" smtClean="0"/>
              <a:t>(الحسية).وقد كان لهذه المدرسة الفضل في استقلال علم النفس عن </a:t>
            </a:r>
            <a:r>
              <a:rPr lang="ar-IQ" dirty="0" err="1" smtClean="0"/>
              <a:t>الفلسفة </a:t>
            </a:r>
            <a:r>
              <a:rPr lang="ar-IQ" dirty="0" smtClean="0"/>
              <a:t>،ليصبح علما مستقلا بذاته عن طريق المنهج التجريبي.</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تطور علم </a:t>
            </a:r>
            <a:r>
              <a:rPr lang="ar-IQ" dirty="0" err="1"/>
              <a:t>النفس :-</a:t>
            </a:r>
            <a:endParaRPr lang="ar-IQ" dirty="0"/>
          </a:p>
        </p:txBody>
      </p:sp>
      <p:sp>
        <p:nvSpPr>
          <p:cNvPr id="3" name="عنصر نائب للمحتوى 2"/>
          <p:cNvSpPr>
            <a:spLocks noGrp="1"/>
          </p:cNvSpPr>
          <p:nvPr>
            <p:ph idx="1"/>
          </p:nvPr>
        </p:nvSpPr>
        <p:spPr/>
        <p:txBody>
          <a:bodyPr/>
          <a:lstStyle/>
          <a:p>
            <a:r>
              <a:rPr lang="ar-IQ" dirty="0"/>
              <a:t>ان علم النفس قديم قدم </a:t>
            </a:r>
            <a:r>
              <a:rPr lang="ar-IQ" dirty="0" err="1"/>
              <a:t>التاريخ </a:t>
            </a:r>
            <a:r>
              <a:rPr lang="ar-IQ" dirty="0"/>
              <a:t>،بدا حينما اخذ الانسان يشعر بوجوده في هذا الكون </a:t>
            </a:r>
            <a:r>
              <a:rPr lang="ar-IQ" dirty="0" err="1"/>
              <a:t>متاملا</a:t>
            </a:r>
            <a:r>
              <a:rPr lang="ar-IQ" dirty="0"/>
              <a:t> ذاته في بيئته المملوءة بالظواهر والكائنات والمثيرات التي اثارت انتباهه للعديد من التساؤلات عن تلك الظواهر والقضايا الاخرى هذا </a:t>
            </a:r>
            <a:r>
              <a:rPr lang="ar-IQ" dirty="0" err="1"/>
              <a:t>التاما</a:t>
            </a:r>
            <a:r>
              <a:rPr lang="ar-IQ" dirty="0"/>
              <a:t> هو بدايات علم النفس </a:t>
            </a:r>
            <a:r>
              <a:rPr lang="ar-IQ" dirty="0" err="1"/>
              <a:t>العام .</a:t>
            </a:r>
            <a:endParaRPr lang="en-US" dirty="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5-المدرسة </a:t>
            </a:r>
            <a:r>
              <a:rPr lang="ar-IQ" dirty="0" err="1" smtClean="0"/>
              <a:t>المعرفية :-</a:t>
            </a:r>
            <a:endParaRPr lang="en-US" dirty="0" smtClean="0"/>
          </a:p>
          <a:p>
            <a:r>
              <a:rPr lang="ar-IQ" dirty="0" smtClean="0"/>
              <a:t>ومن ابرز </a:t>
            </a:r>
            <a:r>
              <a:rPr lang="ar-IQ" dirty="0" err="1" smtClean="0"/>
              <a:t>علماؤها </a:t>
            </a:r>
            <a:r>
              <a:rPr lang="ar-IQ" dirty="0" smtClean="0"/>
              <a:t>(جان </a:t>
            </a:r>
            <a:r>
              <a:rPr lang="ar-IQ" dirty="0" err="1" smtClean="0"/>
              <a:t>بياجيه</a:t>
            </a:r>
            <a:r>
              <a:rPr lang="ar-IQ" dirty="0" smtClean="0"/>
              <a:t>)وهو </a:t>
            </a:r>
            <a:r>
              <a:rPr lang="ar-IQ" dirty="0" err="1" smtClean="0"/>
              <a:t>لايتفق</a:t>
            </a:r>
            <a:r>
              <a:rPr lang="ar-IQ" dirty="0" smtClean="0"/>
              <a:t> مع المدرسة السلوكية بأن الانسان مجرد مستقبل للمنبهات </a:t>
            </a:r>
            <a:r>
              <a:rPr lang="ar-IQ" dirty="0" err="1" smtClean="0"/>
              <a:t>وانما</a:t>
            </a:r>
            <a:r>
              <a:rPr lang="ar-IQ" dirty="0" smtClean="0"/>
              <a:t> ترى بان الانسان فاعل ونشط </a:t>
            </a:r>
            <a:r>
              <a:rPr lang="ar-IQ" dirty="0" err="1" smtClean="0"/>
              <a:t>ومفكر </a:t>
            </a:r>
            <a:r>
              <a:rPr lang="ar-IQ" dirty="0" smtClean="0"/>
              <a:t>،فالعقل يعالج هذه المنبهات ويعود الى خبراته </a:t>
            </a:r>
            <a:r>
              <a:rPr lang="ar-IQ" dirty="0" err="1" smtClean="0"/>
              <a:t>السابقة </a:t>
            </a:r>
            <a:r>
              <a:rPr lang="ar-IQ" dirty="0" smtClean="0"/>
              <a:t>،ويعدل ويضيف ويعيد تنظيم الاشياء فهو يخزن المعلومات كالحاسوب ويستدعيها عند الحاجة </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6- المدرسة </a:t>
            </a:r>
            <a:r>
              <a:rPr lang="ar-IQ" dirty="0" err="1" smtClean="0"/>
              <a:t>الانسانية:-</a:t>
            </a:r>
            <a:endParaRPr lang="en-US" dirty="0" smtClean="0"/>
          </a:p>
          <a:p>
            <a:r>
              <a:rPr lang="ar-IQ" dirty="0" smtClean="0"/>
              <a:t>نشأت تلك المدرسة من افكار الفلاسفة الوجوديين </a:t>
            </a:r>
            <a:r>
              <a:rPr lang="ar-IQ" dirty="0" err="1" smtClean="0"/>
              <a:t>امثال (سارتر </a:t>
            </a:r>
            <a:r>
              <a:rPr lang="ar-IQ" dirty="0" smtClean="0"/>
              <a:t>)، ومن مميلها في </a:t>
            </a:r>
            <a:r>
              <a:rPr lang="ar-IQ" dirty="0" err="1" smtClean="0"/>
              <a:t>غلم</a:t>
            </a:r>
            <a:r>
              <a:rPr lang="ar-IQ" dirty="0" smtClean="0"/>
              <a:t> </a:t>
            </a:r>
            <a:r>
              <a:rPr lang="ar-IQ" dirty="0" err="1" smtClean="0"/>
              <a:t>النفس </a:t>
            </a:r>
            <a:r>
              <a:rPr lang="ar-IQ" dirty="0" smtClean="0"/>
              <a:t>(روجرز </a:t>
            </a:r>
            <a:r>
              <a:rPr lang="ar-IQ" dirty="0" err="1" smtClean="0"/>
              <a:t>وماسلو</a:t>
            </a:r>
            <a:r>
              <a:rPr lang="ar-IQ" dirty="0" smtClean="0"/>
              <a:t> )وسموا مدرستهم </a:t>
            </a:r>
            <a:r>
              <a:rPr lang="ar-IQ" dirty="0" err="1" smtClean="0"/>
              <a:t>بالانسانية</a:t>
            </a:r>
            <a:r>
              <a:rPr lang="ar-IQ" dirty="0" smtClean="0"/>
              <a:t> </a:t>
            </a:r>
            <a:r>
              <a:rPr lang="ar-IQ" dirty="0" err="1" smtClean="0"/>
              <a:t>لانهم</a:t>
            </a:r>
            <a:r>
              <a:rPr lang="ar-IQ" dirty="0" smtClean="0"/>
              <a:t> يؤمنون بأن الانسان كائن يمتلك المقدرة ذاتيا القوة على النمو </a:t>
            </a:r>
            <a:r>
              <a:rPr lang="ar-IQ" dirty="0" err="1" smtClean="0"/>
              <a:t>وتحقبق</a:t>
            </a:r>
            <a:r>
              <a:rPr lang="ar-IQ" dirty="0" smtClean="0"/>
              <a:t> </a:t>
            </a:r>
            <a:r>
              <a:rPr lang="ar-IQ" dirty="0" err="1" smtClean="0"/>
              <a:t>ذاته </a:t>
            </a:r>
            <a:r>
              <a:rPr lang="ar-IQ" dirty="0" smtClean="0"/>
              <a:t>.وتكوين مدركات فردية هي التي توجه السلوك </a:t>
            </a:r>
            <a:r>
              <a:rPr lang="ar-IQ" dirty="0" err="1" smtClean="0"/>
              <a:t>وتحكمه </a:t>
            </a:r>
            <a:r>
              <a:rPr lang="ar-IQ" dirty="0" smtClean="0"/>
              <a:t>،</a:t>
            </a:r>
            <a:r>
              <a:rPr lang="ar-IQ" dirty="0" err="1" smtClean="0"/>
              <a:t>والانسان</a:t>
            </a:r>
            <a:r>
              <a:rPr lang="ar-IQ" dirty="0" smtClean="0"/>
              <a:t> </a:t>
            </a:r>
            <a:r>
              <a:rPr lang="ar-IQ" dirty="0" err="1" smtClean="0"/>
              <a:t>مسؤول</a:t>
            </a:r>
            <a:r>
              <a:rPr lang="ar-IQ" dirty="0" smtClean="0"/>
              <a:t> عن أفعاله وسلوكه فهو الوحيد الذي يتصف بحرية الارادة وحرية الاختيار وهو فاعل وقادر على ضبط </a:t>
            </a:r>
            <a:r>
              <a:rPr lang="ar-IQ" dirty="0" err="1" smtClean="0"/>
              <a:t>مصيره .</a:t>
            </a:r>
            <a:endParaRPr lang="en-US" smtClean="0"/>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7-المدرسة العصبية </a:t>
            </a:r>
            <a:r>
              <a:rPr lang="ar-IQ" dirty="0" err="1" smtClean="0"/>
              <a:t>الاحيائية:-</a:t>
            </a:r>
            <a:endParaRPr lang="en-US" dirty="0" smtClean="0"/>
          </a:p>
          <a:p>
            <a:r>
              <a:rPr lang="ar-IQ" dirty="0" smtClean="0"/>
              <a:t>ويرى اصحاب هذه المدرسة ان العمليات العقلية والانفعالية والسلوك الظاهر </a:t>
            </a:r>
            <a:r>
              <a:rPr lang="ar-IQ" dirty="0" err="1" smtClean="0"/>
              <a:t>ماهي</a:t>
            </a:r>
            <a:r>
              <a:rPr lang="ar-IQ" dirty="0" smtClean="0"/>
              <a:t> </a:t>
            </a:r>
            <a:r>
              <a:rPr lang="ar-IQ" dirty="0" err="1" smtClean="0"/>
              <a:t>الا</a:t>
            </a:r>
            <a:r>
              <a:rPr lang="ar-IQ" dirty="0" smtClean="0"/>
              <a:t> عمليات احيائية </a:t>
            </a:r>
            <a:r>
              <a:rPr lang="ar-IQ" dirty="0" err="1" smtClean="0"/>
              <a:t>عصبية </a:t>
            </a:r>
            <a:r>
              <a:rPr lang="ar-IQ" dirty="0" smtClean="0"/>
              <a:t>،لذلك لابد لدارس هذه العمليات ان يتعرف على التغيرات التي </a:t>
            </a:r>
            <a:r>
              <a:rPr lang="ar-IQ" dirty="0" err="1" smtClean="0"/>
              <a:t>تحدثث</a:t>
            </a:r>
            <a:r>
              <a:rPr lang="ar-IQ" dirty="0" smtClean="0"/>
              <a:t> </a:t>
            </a:r>
            <a:r>
              <a:rPr lang="ar-IQ" dirty="0" err="1" smtClean="0"/>
              <a:t>فس</a:t>
            </a:r>
            <a:r>
              <a:rPr lang="ar-IQ" dirty="0" smtClean="0"/>
              <a:t> </a:t>
            </a:r>
            <a:r>
              <a:rPr lang="ar-IQ" dirty="0" err="1" smtClean="0"/>
              <a:t>الهرمونات</a:t>
            </a:r>
            <a:r>
              <a:rPr lang="ar-IQ" dirty="0" smtClean="0"/>
              <a:t> والجينات ونشاط الجهاز العصبي وخاصة </a:t>
            </a:r>
            <a:r>
              <a:rPr lang="ar-IQ" dirty="0" err="1" smtClean="0"/>
              <a:t>الدماغ </a:t>
            </a:r>
            <a:r>
              <a:rPr lang="ar-IQ" dirty="0" smtClean="0"/>
              <a:t>،فعندما يدرس عالم  النفس الاحيائي الذاكرة مثلا فأنه يسعى الى تحديد التغيرات التي تحدث في الدماغ عندما يقوم بخزن </a:t>
            </a:r>
            <a:r>
              <a:rPr lang="ar-IQ" dirty="0" err="1" smtClean="0"/>
              <a:t>المعلومات </a:t>
            </a:r>
            <a:r>
              <a:rPr lang="ar-IQ" dirty="0" smtClean="0"/>
              <a:t>،وكذلك الحال عندما يتعلم او يقرأ او يحس بالخوف والسرور وغيرها.</a:t>
            </a:r>
            <a:endParaRPr lang="en-US" dirty="0" smtClean="0"/>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 فروع علم </a:t>
            </a:r>
            <a:r>
              <a:rPr lang="ar-IQ" dirty="0" err="1" smtClean="0"/>
              <a:t>النفس :-</a:t>
            </a:r>
            <a:endParaRPr lang="en-US" dirty="0" smtClean="0"/>
          </a:p>
          <a:p>
            <a:r>
              <a:rPr lang="ar-IQ" dirty="0" smtClean="0"/>
              <a:t>بالرغم من ان علم النفس من العلوم الحديثة </a:t>
            </a:r>
            <a:r>
              <a:rPr lang="ar-IQ" dirty="0" err="1" smtClean="0"/>
              <a:t>الا</a:t>
            </a:r>
            <a:r>
              <a:rPr lang="ar-IQ" dirty="0" smtClean="0"/>
              <a:t> ان موضوعاته وخصوبة ميادينه </a:t>
            </a:r>
            <a:r>
              <a:rPr lang="ar-IQ" dirty="0" err="1" smtClean="0"/>
              <a:t>وتعددها </a:t>
            </a:r>
            <a:r>
              <a:rPr lang="ar-IQ" dirty="0" smtClean="0"/>
              <a:t>،جعله يمتد ويتشعب الى فروع عديدة </a:t>
            </a:r>
            <a:r>
              <a:rPr lang="ar-IQ" dirty="0" err="1" smtClean="0"/>
              <a:t>لايكاد</a:t>
            </a:r>
            <a:r>
              <a:rPr lang="ar-IQ" dirty="0" smtClean="0"/>
              <a:t> يخلو مجال من مجالات الحياة </a:t>
            </a:r>
            <a:r>
              <a:rPr lang="ar-IQ" dirty="0" err="1" smtClean="0"/>
              <a:t>منه </a:t>
            </a:r>
            <a:r>
              <a:rPr lang="ar-IQ" dirty="0" smtClean="0"/>
              <a:t>،فعلم النفس يستعين </a:t>
            </a:r>
            <a:r>
              <a:rPr lang="ar-IQ" dirty="0" err="1" smtClean="0"/>
              <a:t>به</a:t>
            </a:r>
            <a:r>
              <a:rPr lang="ar-IQ" dirty="0" smtClean="0"/>
              <a:t> الفرد لفهم سلوكه </a:t>
            </a:r>
            <a:r>
              <a:rPr lang="ar-IQ" dirty="0" err="1" smtClean="0"/>
              <a:t>والاباي</a:t>
            </a:r>
            <a:r>
              <a:rPr lang="ar-IQ" dirty="0" smtClean="0"/>
              <a:t> والمربون في تربية </a:t>
            </a:r>
            <a:r>
              <a:rPr lang="ar-IQ" dirty="0" err="1" smtClean="0"/>
              <a:t>ابنائهم </a:t>
            </a:r>
            <a:r>
              <a:rPr lang="ar-IQ" dirty="0" smtClean="0"/>
              <a:t>،ورجال الصناعة </a:t>
            </a:r>
            <a:r>
              <a:rPr lang="ar-IQ" dirty="0" err="1" smtClean="0"/>
              <a:t>والاعما</a:t>
            </a:r>
            <a:r>
              <a:rPr lang="ar-IQ" dirty="0" smtClean="0"/>
              <a:t> ل في تعاملهم مع عمالهم لرفع </a:t>
            </a:r>
            <a:r>
              <a:rPr lang="ar-IQ" dirty="0" err="1" smtClean="0"/>
              <a:t>الانتاج </a:t>
            </a:r>
            <a:r>
              <a:rPr lang="ar-IQ" dirty="0" smtClean="0"/>
              <a:t>،ورجال الجيش يستخدمونه في البحث عن الوسائل المناسبة لاختيار افضل الجنود والضباط الخ.</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اولا:-الفروع </a:t>
            </a:r>
            <a:r>
              <a:rPr lang="ar-IQ" dirty="0" err="1" smtClean="0"/>
              <a:t>النظرية :-</a:t>
            </a:r>
            <a:endParaRPr lang="en-US" dirty="0" smtClean="0"/>
          </a:p>
          <a:p>
            <a:r>
              <a:rPr lang="ar-IQ" dirty="0" smtClean="0"/>
              <a:t>1-علم النفس </a:t>
            </a:r>
            <a:r>
              <a:rPr lang="ar-IQ" dirty="0" err="1" smtClean="0"/>
              <a:t>العام :-</a:t>
            </a:r>
            <a:endParaRPr lang="en-US" dirty="0" smtClean="0"/>
          </a:p>
          <a:p>
            <a:r>
              <a:rPr lang="ar-IQ" dirty="0" smtClean="0"/>
              <a:t>وهو المصدر الرئيس الذي يتفرع منه فروع علم النفس الاخرى ويهتم بدراسة السلوك الانساني </a:t>
            </a:r>
            <a:r>
              <a:rPr lang="ar-IQ" dirty="0" err="1" smtClean="0"/>
              <a:t>والمباديءالتي</a:t>
            </a:r>
            <a:r>
              <a:rPr lang="ar-IQ" dirty="0" smtClean="0"/>
              <a:t> تفسر ذلك السلوك ويتناول العوامل الوراثية والبيئية في </a:t>
            </a:r>
            <a:r>
              <a:rPr lang="ar-IQ" dirty="0" err="1" smtClean="0"/>
              <a:t>تكةين</a:t>
            </a:r>
            <a:r>
              <a:rPr lang="ar-IQ" dirty="0" smtClean="0"/>
              <a:t> </a:t>
            </a:r>
            <a:r>
              <a:rPr lang="ar-IQ" dirty="0" err="1" smtClean="0"/>
              <a:t>الشخصية </a:t>
            </a:r>
            <a:r>
              <a:rPr lang="ar-IQ" dirty="0" smtClean="0"/>
              <a:t>،والتفكير </a:t>
            </a:r>
            <a:r>
              <a:rPr lang="ar-IQ" dirty="0" err="1" smtClean="0"/>
              <a:t>والادراك</a:t>
            </a:r>
            <a:r>
              <a:rPr lang="ar-IQ" dirty="0" smtClean="0"/>
              <a:t> والتذكر والانفعال والدافعية والقدرات العقلية كالذكاء والاختبارات النفسية التي تقيس تلك </a:t>
            </a:r>
            <a:r>
              <a:rPr lang="ar-IQ" dirty="0" err="1" smtClean="0"/>
              <a:t>القدرات .</a:t>
            </a:r>
            <a:endParaRPr lang="en-US" dirty="0" smtClean="0"/>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2-علم النفس </a:t>
            </a:r>
            <a:r>
              <a:rPr lang="ar-IQ" dirty="0" err="1" smtClean="0"/>
              <a:t>التطوري </a:t>
            </a:r>
            <a:r>
              <a:rPr lang="ar-IQ" dirty="0" smtClean="0"/>
              <a:t>(النمو</a:t>
            </a:r>
            <a:r>
              <a:rPr lang="ar-IQ" dirty="0" err="1" smtClean="0"/>
              <a:t>):-</a:t>
            </a:r>
            <a:endParaRPr lang="en-US" dirty="0" smtClean="0"/>
          </a:p>
          <a:p>
            <a:r>
              <a:rPr lang="ar-IQ" dirty="0" smtClean="0"/>
              <a:t>وهو الذي يدرس سيكولوجية النمو لدى الفرد في مراحله المختلفة فيدرس الانسان منذ بدء نشأته كخلية حتى نهاية وجوده،فيتناول النمو من المرحلة الجنينية والرضاعة والطفولة والمراهقة والرشد </a:t>
            </a:r>
            <a:r>
              <a:rPr lang="ar-IQ" dirty="0" err="1" smtClean="0"/>
              <a:t>والشيخوخة </a:t>
            </a:r>
            <a:r>
              <a:rPr lang="ar-IQ" dirty="0" smtClean="0"/>
              <a:t>.ويدرس جوانب النمو المختلفة كالنمو الجسمي والعقلي والانفعالي والحركي </a:t>
            </a:r>
            <a:r>
              <a:rPr lang="ar-IQ" dirty="0" err="1" smtClean="0"/>
              <a:t>والاجتماعي .</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3-علم النفس </a:t>
            </a:r>
            <a:r>
              <a:rPr lang="ar-IQ" dirty="0" err="1" smtClean="0"/>
              <a:t>الاجتماعي:-</a:t>
            </a:r>
            <a:endParaRPr lang="en-US" dirty="0" smtClean="0"/>
          </a:p>
          <a:p>
            <a:r>
              <a:rPr lang="ar-IQ" dirty="0" smtClean="0"/>
              <a:t>والذي يتناول سلوك الافراد والجماعات في المواقف </a:t>
            </a:r>
            <a:r>
              <a:rPr lang="ar-IQ" dirty="0" err="1" smtClean="0"/>
              <a:t>الاجتماعية </a:t>
            </a:r>
            <a:r>
              <a:rPr lang="ar-IQ" dirty="0" smtClean="0"/>
              <a:t>،والعوامل التي تؤثر في ذلك وما ينتج عنها من اكتساب الفرد للعادات والاتجاهات والمهارات </a:t>
            </a:r>
            <a:r>
              <a:rPr lang="ar-IQ" dirty="0" err="1" smtClean="0"/>
              <a:t>الاجتماعية .</a:t>
            </a:r>
            <a:endParaRPr lang="en-US" dirty="0" smtClean="0"/>
          </a:p>
          <a:p>
            <a:r>
              <a:rPr lang="ar-IQ" dirty="0" smtClean="0"/>
              <a:t>4-علم النفس </a:t>
            </a:r>
            <a:r>
              <a:rPr lang="ar-IQ" dirty="0" err="1" smtClean="0"/>
              <a:t>الفارق :-</a:t>
            </a:r>
            <a:endParaRPr lang="en-US" dirty="0" smtClean="0"/>
          </a:p>
          <a:p>
            <a:r>
              <a:rPr lang="ar-IQ" dirty="0" smtClean="0"/>
              <a:t>والذي يتضمن دراسة الفروق بين الافراد والجماعات في الذكاء والشخصية والاستعدادات الخ ويدخل في مجال دراسته </a:t>
            </a:r>
            <a:r>
              <a:rPr lang="ar-IQ" dirty="0" err="1" smtClean="0"/>
              <a:t>العباقرة </a:t>
            </a:r>
            <a:r>
              <a:rPr lang="ar-IQ" dirty="0" smtClean="0"/>
              <a:t>،المبتكرين ضعاف العقول وكذلك الفروق بين </a:t>
            </a:r>
            <a:r>
              <a:rPr lang="ar-IQ" dirty="0" err="1" smtClean="0"/>
              <a:t>الجنسين .</a:t>
            </a:r>
            <a:endParaRPr lang="en-US" dirty="0" smtClean="0"/>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5-علم نفس </a:t>
            </a:r>
            <a:r>
              <a:rPr lang="ar-IQ" dirty="0" err="1" smtClean="0"/>
              <a:t>الشواذ:-</a:t>
            </a:r>
            <a:endParaRPr lang="en-US" dirty="0" smtClean="0"/>
          </a:p>
          <a:p>
            <a:r>
              <a:rPr lang="ar-IQ" dirty="0" smtClean="0"/>
              <a:t>الذي يتناول الامراض النفسية والعقلية </a:t>
            </a:r>
            <a:r>
              <a:rPr lang="ar-IQ" dirty="0" err="1" smtClean="0"/>
              <a:t>والاجرام</a:t>
            </a:r>
            <a:r>
              <a:rPr lang="ar-IQ" dirty="0" smtClean="0"/>
              <a:t> ،وكذلك يدرس الاشخاص غير </a:t>
            </a:r>
            <a:r>
              <a:rPr lang="ar-IQ" dirty="0" err="1" smtClean="0"/>
              <a:t>الاسوياء </a:t>
            </a:r>
            <a:r>
              <a:rPr lang="ar-IQ" dirty="0" smtClean="0"/>
              <a:t>(المنحرفين سلوكيا)كالجانحين وحالات السرقة والهروب وحالات المرضى النفسيين </a:t>
            </a:r>
            <a:r>
              <a:rPr lang="ar-IQ" dirty="0" err="1" smtClean="0"/>
              <a:t>مثل </a:t>
            </a:r>
            <a:r>
              <a:rPr lang="ar-IQ" dirty="0" smtClean="0"/>
              <a:t>(القلق،والوسواس والهستريا)والاضطرابات العقلية </a:t>
            </a:r>
            <a:r>
              <a:rPr lang="ar-IQ" dirty="0" err="1" smtClean="0"/>
              <a:t>كالفصام</a:t>
            </a:r>
            <a:r>
              <a:rPr lang="ar-IQ" dirty="0" smtClean="0"/>
              <a:t> والاكتئاب </a:t>
            </a:r>
            <a:r>
              <a:rPr lang="ar-IQ" dirty="0" err="1" smtClean="0"/>
              <a:t>والهوس .</a:t>
            </a:r>
            <a:r>
              <a:rPr lang="ar-IQ" dirty="0" smtClean="0"/>
              <a:t> </a:t>
            </a:r>
            <a:endParaRPr lang="en-US" dirty="0" smtClean="0"/>
          </a:p>
          <a:p>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6-علم نفس </a:t>
            </a:r>
            <a:r>
              <a:rPr lang="ar-IQ" dirty="0" err="1" smtClean="0"/>
              <a:t>الشخصية:-</a:t>
            </a:r>
            <a:endParaRPr lang="en-US" dirty="0" smtClean="0"/>
          </a:p>
          <a:p>
            <a:r>
              <a:rPr lang="ar-IQ" dirty="0" smtClean="0"/>
              <a:t>الذي يدرس نمو الشخصية </a:t>
            </a:r>
            <a:r>
              <a:rPr lang="ar-IQ" dirty="0" err="1" smtClean="0"/>
              <a:t>وبنائها </a:t>
            </a:r>
            <a:r>
              <a:rPr lang="ar-IQ" dirty="0" smtClean="0"/>
              <a:t>،وسمات الشخصية وتكاملها والعوامل التي تؤثر في تكوينها سواء كانت وراثية او </a:t>
            </a:r>
            <a:r>
              <a:rPr lang="ar-IQ" dirty="0" err="1" smtClean="0"/>
              <a:t>بيئية .</a:t>
            </a:r>
            <a:endParaRPr lang="en-US" dirty="0" smtClean="0"/>
          </a:p>
          <a:p>
            <a:r>
              <a:rPr lang="ar-IQ" dirty="0" smtClean="0"/>
              <a:t>7- علم نفس </a:t>
            </a:r>
            <a:r>
              <a:rPr lang="ar-IQ" dirty="0" err="1" smtClean="0"/>
              <a:t>الحيوان:-</a:t>
            </a:r>
            <a:r>
              <a:rPr lang="ar-IQ" dirty="0" smtClean="0"/>
              <a:t>	</a:t>
            </a:r>
            <a:endParaRPr lang="en-US" dirty="0" smtClean="0"/>
          </a:p>
          <a:p>
            <a:r>
              <a:rPr lang="ar-IQ" dirty="0" smtClean="0"/>
              <a:t>الذي يدرس سلوك الحيوانات وقدرتها على التعلم والتفكير والتذكر.</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ثانيا:-فروع علم النفس </a:t>
            </a:r>
            <a:r>
              <a:rPr lang="ar-IQ" dirty="0" err="1" smtClean="0"/>
              <a:t>التطبيقية:-</a:t>
            </a:r>
            <a:endParaRPr lang="en-US" dirty="0" smtClean="0"/>
          </a:p>
          <a:p>
            <a:r>
              <a:rPr lang="ar-IQ" dirty="0" smtClean="0"/>
              <a:t>1-علم النفس </a:t>
            </a:r>
            <a:r>
              <a:rPr lang="ar-IQ" dirty="0" err="1" smtClean="0"/>
              <a:t>التربوي :-</a:t>
            </a:r>
            <a:r>
              <a:rPr lang="ar-IQ" dirty="0" smtClean="0"/>
              <a:t>	</a:t>
            </a:r>
            <a:endParaRPr lang="en-US" dirty="0" smtClean="0"/>
          </a:p>
          <a:p>
            <a:r>
              <a:rPr lang="ar-IQ" dirty="0" smtClean="0"/>
              <a:t>وهو العلم الذي يدرس المشكلات المتعلقة بمجال التربية والتعليم كأسباب ضعف الطلبة في مواد </a:t>
            </a:r>
            <a:r>
              <a:rPr lang="ar-IQ" dirty="0" err="1" smtClean="0"/>
              <a:t>معينة </a:t>
            </a:r>
            <a:r>
              <a:rPr lang="ar-IQ" dirty="0" smtClean="0"/>
              <a:t>،وطرق التعلم والدافعية للتعلم والوسائل المناسبة </a:t>
            </a:r>
            <a:r>
              <a:rPr lang="ar-IQ" dirty="0" err="1" smtClean="0"/>
              <a:t>لاكساب</a:t>
            </a:r>
            <a:r>
              <a:rPr lang="ar-IQ" dirty="0" smtClean="0"/>
              <a:t> الطلبة الاساليب السلوكية الجيدة.</a:t>
            </a:r>
            <a:endParaRPr lang="en-US" dirty="0" smtClean="0"/>
          </a:p>
          <a:p>
            <a:r>
              <a:rPr lang="ar-IQ" dirty="0" smtClean="0"/>
              <a:t>2-علم النفس </a:t>
            </a:r>
            <a:r>
              <a:rPr lang="ar-IQ" dirty="0" err="1" smtClean="0"/>
              <a:t>الصناعي:-</a:t>
            </a:r>
            <a:endParaRPr lang="en-US" dirty="0" smtClean="0"/>
          </a:p>
          <a:p>
            <a:r>
              <a:rPr lang="ar-IQ" dirty="0" smtClean="0"/>
              <a:t>والذي يهتم برفع كفاية العامل الانتاجية وتحفيزه على الانتاج ويتطلب ذلك احترامه وحل </a:t>
            </a:r>
            <a:r>
              <a:rPr lang="ar-IQ" dirty="0" err="1" smtClean="0"/>
              <a:t>مشكلاته </a:t>
            </a:r>
            <a:r>
              <a:rPr lang="ar-IQ" dirty="0" smtClean="0"/>
              <a:t>،وتحسين العلاقات بين العمال ورب </a:t>
            </a:r>
            <a:r>
              <a:rPr lang="ar-IQ" dirty="0" err="1" smtClean="0"/>
              <a:t>العمل </a:t>
            </a:r>
            <a:r>
              <a:rPr lang="ar-IQ" dirty="0" smtClean="0"/>
              <a:t>،ويهتم بالتوجيه المهني والتدريب </a:t>
            </a:r>
            <a:r>
              <a:rPr lang="ar-IQ" dirty="0" err="1" smtClean="0"/>
              <a:t>والتاهيل</a:t>
            </a:r>
            <a:r>
              <a:rPr lang="ar-IQ" dirty="0" smtClean="0"/>
              <a:t> المهني وحوادث العمل.</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وقد اخذ الكثير من الفلاسفة والمفكرين على عاتقهم التفكير في هذا الكون والنفس البشرية ووضع الكثير من الحقائق والمفاهيم والنظريات عبر </a:t>
            </a:r>
            <a:r>
              <a:rPr lang="ar-IQ" dirty="0" err="1"/>
              <a:t>التاريخ </a:t>
            </a:r>
            <a:r>
              <a:rPr lang="ar-IQ" dirty="0"/>
              <a:t>.وتعتبر الحضارة اليونانية من الحضارات التي اهتمت بالفلسفة وعلم النفس ودرسوهما دراسة منظمة على يد العديد من العلماء </a:t>
            </a:r>
            <a:r>
              <a:rPr lang="ar-IQ" dirty="0" err="1"/>
              <a:t>اشهرهم </a:t>
            </a:r>
            <a:r>
              <a:rPr lang="ar-IQ" dirty="0"/>
              <a:t>(</a:t>
            </a:r>
            <a:r>
              <a:rPr lang="ar-IQ" dirty="0" err="1"/>
              <a:t>يمقريطس</a:t>
            </a:r>
            <a:r>
              <a:rPr lang="ar-IQ" dirty="0"/>
              <a:t> )وله نظرية في الاحساس التي تعني بان العضو الحساس مهيأ لاستقبال الاحساسات الخاصة </a:t>
            </a:r>
            <a:r>
              <a:rPr lang="ar-IQ" dirty="0" err="1"/>
              <a:t>به</a:t>
            </a:r>
            <a:r>
              <a:rPr lang="ar-IQ" dirty="0" err="1" smtClean="0"/>
              <a:t>.</a:t>
            </a: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3-علم النفس </a:t>
            </a:r>
            <a:r>
              <a:rPr lang="ar-IQ" dirty="0" err="1" smtClean="0"/>
              <a:t>الحربي :-</a:t>
            </a:r>
            <a:endParaRPr lang="en-US" dirty="0" smtClean="0"/>
          </a:p>
          <a:p>
            <a:r>
              <a:rPr lang="ar-IQ" dirty="0" smtClean="0"/>
              <a:t>والذي يهتم </a:t>
            </a:r>
            <a:r>
              <a:rPr lang="ar-IQ" dirty="0" err="1" smtClean="0"/>
              <a:t>بأنتقاء</a:t>
            </a:r>
            <a:r>
              <a:rPr lang="ar-IQ" dirty="0" smtClean="0"/>
              <a:t> الجنود والضباط المناسبين الذين تتوفر لديهم سمات واستعدادات وقدرات عقلية </a:t>
            </a:r>
            <a:r>
              <a:rPr lang="ar-IQ" dirty="0" err="1" smtClean="0"/>
              <a:t>معينة </a:t>
            </a:r>
            <a:r>
              <a:rPr lang="ar-IQ" dirty="0" smtClean="0"/>
              <a:t>.ويبث روح الشجاعة ومحاربة التخاذل والوقاية من الدعاية والحرب </a:t>
            </a:r>
            <a:r>
              <a:rPr lang="ar-IQ" dirty="0" err="1" smtClean="0"/>
              <a:t>النفسية </a:t>
            </a:r>
            <a:r>
              <a:rPr lang="ar-IQ" dirty="0" smtClean="0"/>
              <a:t>،والتغلب على القلق والخوف اثناء </a:t>
            </a:r>
            <a:r>
              <a:rPr lang="ar-IQ" dirty="0" err="1" smtClean="0"/>
              <a:t>المعارك </a:t>
            </a:r>
            <a:r>
              <a:rPr lang="ar-IQ" dirty="0" smtClean="0"/>
              <a:t>،وكذلك يهتم بالحالات المرضية اثناء التدريب </a:t>
            </a:r>
            <a:r>
              <a:rPr lang="ar-IQ" dirty="0" err="1" smtClean="0"/>
              <a:t>والمعارك .</a:t>
            </a:r>
            <a:endParaRPr lang="en-US" dirty="0" smtClean="0"/>
          </a:p>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4-علم النفس </a:t>
            </a:r>
            <a:r>
              <a:rPr lang="ar-IQ" dirty="0" err="1" smtClean="0"/>
              <a:t>التجاري :-</a:t>
            </a:r>
            <a:endParaRPr lang="en-US" dirty="0" smtClean="0"/>
          </a:p>
          <a:p>
            <a:r>
              <a:rPr lang="ar-IQ" dirty="0" smtClean="0"/>
              <a:t>والذي يهتم بدوافع المستهلكين للسلع واتجاهاتهم النفسية </a:t>
            </a:r>
            <a:r>
              <a:rPr lang="ar-IQ" dirty="0" err="1" smtClean="0"/>
              <a:t>وحاجاتهم </a:t>
            </a:r>
            <a:r>
              <a:rPr lang="ar-IQ" dirty="0" smtClean="0"/>
              <a:t>،وسيكولوجية البيع،واختيار العاملين فيه وطرق التأثير على المشتري والدعاية </a:t>
            </a:r>
            <a:r>
              <a:rPr lang="ar-IQ" dirty="0" err="1" smtClean="0"/>
              <a:t>والاعلان</a:t>
            </a:r>
            <a:r>
              <a:rPr lang="ar-IQ" dirty="0" smtClean="0"/>
              <a:t> </a:t>
            </a:r>
            <a:r>
              <a:rPr lang="ar-IQ" dirty="0" err="1" smtClean="0"/>
              <a:t>.</a:t>
            </a:r>
            <a:endParaRPr lang="en-US" dirty="0" smtClean="0"/>
          </a:p>
          <a:p>
            <a:r>
              <a:rPr lang="ar-IQ" dirty="0" smtClean="0"/>
              <a:t>5-علم النفس </a:t>
            </a:r>
            <a:r>
              <a:rPr lang="ar-IQ" dirty="0" err="1" smtClean="0"/>
              <a:t>الارشادي :-</a:t>
            </a:r>
            <a:endParaRPr lang="en-US" dirty="0" smtClean="0"/>
          </a:p>
          <a:p>
            <a:r>
              <a:rPr lang="ar-IQ" dirty="0" smtClean="0"/>
              <a:t>والذي يهتم بمساعدة الافراد الاعتياديين على حل مشاكلهم وتوجيههم التعليمي والمهني </a:t>
            </a:r>
            <a:r>
              <a:rPr lang="ar-IQ" dirty="0" err="1" smtClean="0"/>
              <a:t>والاسري</a:t>
            </a:r>
            <a:r>
              <a:rPr lang="ar-IQ" dirty="0" smtClean="0"/>
              <a:t> لتحقيق التوافق الشخصي </a:t>
            </a:r>
            <a:r>
              <a:rPr lang="ar-IQ" dirty="0" err="1" smtClean="0"/>
              <a:t>والاجتماعي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علاقة علم النفس بالعلوم الاخرى </a:t>
            </a:r>
            <a:endParaRPr lang="en-US" dirty="0" smtClean="0"/>
          </a:p>
          <a:p>
            <a:r>
              <a:rPr lang="ar-IQ" dirty="0" smtClean="0"/>
              <a:t>                     </a:t>
            </a:r>
            <a:r>
              <a:rPr lang="ar-IQ" dirty="0" err="1" smtClean="0"/>
              <a:t>--------------------------------</a:t>
            </a:r>
            <a:endParaRPr lang="en-US" dirty="0" smtClean="0"/>
          </a:p>
          <a:p>
            <a:r>
              <a:rPr lang="ar-IQ" dirty="0" smtClean="0"/>
              <a:t>ينتمي علم النفس الى العلوم الانسانية ضمن مجموعة العلوم السلوكية والتي </a:t>
            </a:r>
            <a:r>
              <a:rPr lang="ar-IQ" dirty="0" err="1" smtClean="0"/>
              <a:t>تضم </a:t>
            </a:r>
            <a:r>
              <a:rPr lang="ar-IQ" dirty="0" smtClean="0"/>
              <a:t>(علم النفس،علم الاجتماع،علم الانسان،علم </a:t>
            </a:r>
            <a:r>
              <a:rPr lang="ar-IQ" dirty="0" err="1" smtClean="0"/>
              <a:t>الاقتصاد </a:t>
            </a:r>
            <a:r>
              <a:rPr lang="ar-IQ" dirty="0" smtClean="0"/>
              <a:t>،والعلوم </a:t>
            </a:r>
            <a:r>
              <a:rPr lang="ar-IQ" dirty="0" err="1" smtClean="0"/>
              <a:t>السياسية </a:t>
            </a:r>
            <a:r>
              <a:rPr lang="ar-IQ" dirty="0" smtClean="0"/>
              <a:t>،وعلم </a:t>
            </a:r>
            <a:r>
              <a:rPr lang="ar-IQ" dirty="0" err="1" smtClean="0"/>
              <a:t>الشعوب </a:t>
            </a:r>
            <a:r>
              <a:rPr lang="ar-IQ" dirty="0" smtClean="0"/>
              <a:t>)وتدور دراسات تلك العلوم ومجالاتها حول الانسان الذي يجمعها في اطار واحد رغم تعدد تخصصاتها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r>
              <a:rPr lang="ar-IQ" dirty="0" smtClean="0"/>
              <a:t>فعلم النفس يلتقي مع علم الاجتماع في دراسة السلوك الانساني سواء كان ذلك عن طريق دراسة سلوك الفرد او </a:t>
            </a:r>
            <a:r>
              <a:rPr lang="ar-IQ" dirty="0" err="1" smtClean="0"/>
              <a:t>الجماعة </a:t>
            </a:r>
            <a:r>
              <a:rPr lang="ar-IQ" dirty="0" smtClean="0"/>
              <a:t>،والفارق هو ان علم النفس يهتم بسلوك الفرد ضمن </a:t>
            </a:r>
            <a:r>
              <a:rPr lang="ar-IQ" dirty="0" err="1" smtClean="0"/>
              <a:t>الجماعة .</a:t>
            </a:r>
            <a:endParaRPr lang="en-US" dirty="0" smtClean="0"/>
          </a:p>
          <a:p>
            <a:r>
              <a:rPr lang="ar-IQ" dirty="0" smtClean="0"/>
              <a:t>اما علم الانسان فله علاقة بعلم </a:t>
            </a:r>
            <a:r>
              <a:rPr lang="ar-IQ" dirty="0" err="1" smtClean="0"/>
              <a:t>النفس </a:t>
            </a:r>
            <a:r>
              <a:rPr lang="ar-IQ" dirty="0" smtClean="0"/>
              <a:t>،فهو يهتم بدراسة سلوك الجماعة من الجوانب الاجتماعية والثقافية والاقتصادية خاصة في المجتمعات البدائية وفيما يتعلق بالسحر والمعتقدات والديانات والسحر.</a:t>
            </a: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r>
              <a:rPr lang="ar-IQ" dirty="0" smtClean="0"/>
              <a:t>والملاحظ تداخل الثقافة والجماعة والفرد وتبادل التأثير بينهم بحيث </a:t>
            </a:r>
            <a:r>
              <a:rPr lang="ar-IQ" dirty="0" err="1" smtClean="0"/>
              <a:t>لايستطيع</a:t>
            </a:r>
            <a:r>
              <a:rPr lang="ar-IQ" dirty="0" smtClean="0"/>
              <a:t> الباحث دراسة جانب </a:t>
            </a:r>
            <a:r>
              <a:rPr lang="ar-IQ" dirty="0" err="1" smtClean="0"/>
              <a:t>واغفال</a:t>
            </a:r>
            <a:r>
              <a:rPr lang="ar-IQ" dirty="0" smtClean="0"/>
              <a:t> بقية </a:t>
            </a:r>
            <a:r>
              <a:rPr lang="ar-IQ" dirty="0" err="1" smtClean="0"/>
              <a:t>الجوانب .</a:t>
            </a:r>
            <a:endParaRPr lang="en-US" dirty="0" smtClean="0"/>
          </a:p>
          <a:p>
            <a:pPr lvl="0"/>
            <a:r>
              <a:rPr lang="ar-IQ" dirty="0" smtClean="0"/>
              <a:t>اما عن صلة علم النفس الشعوب بعلم </a:t>
            </a:r>
            <a:r>
              <a:rPr lang="ar-IQ" dirty="0" err="1" smtClean="0"/>
              <a:t>النفس </a:t>
            </a:r>
            <a:r>
              <a:rPr lang="ar-IQ" dirty="0" smtClean="0"/>
              <a:t>،فأن علماء علم الشعوب يرون ان صعوبة فصل موضوعات ومشكلات هذا العلم عن علم النفس وان الهدف النهائي لكل دراسة انسانية هو الوصول الى تعليل بلغة </a:t>
            </a:r>
            <a:r>
              <a:rPr lang="ar-IQ" dirty="0" err="1" smtClean="0"/>
              <a:t>نفسية </a:t>
            </a:r>
            <a:r>
              <a:rPr lang="ar-IQ" dirty="0" smtClean="0"/>
              <a:t>،اي بلغة الافكار والمعتقدات والعواطف الخ.</a:t>
            </a:r>
            <a:endParaRPr lang="en-US" dirty="0" smtClean="0"/>
          </a:p>
          <a:p>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lvl="0"/>
            <a:endParaRPr lang="ar-IQ" dirty="0" smtClean="0"/>
          </a:p>
          <a:p>
            <a:pPr lvl="0"/>
            <a:r>
              <a:rPr lang="ar-IQ" dirty="0" smtClean="0"/>
              <a:t>اما علاقة علم النفس بعلم الاحياء ووظائف </a:t>
            </a:r>
            <a:r>
              <a:rPr lang="ar-IQ" dirty="0" err="1" smtClean="0"/>
              <a:t>الاعضاء </a:t>
            </a:r>
            <a:r>
              <a:rPr lang="ar-IQ" dirty="0" smtClean="0"/>
              <a:t>،فسلوك الانسان يتأثر بالتكوين الجسمي والعصبي </a:t>
            </a:r>
            <a:r>
              <a:rPr lang="ar-IQ" dirty="0" err="1" smtClean="0"/>
              <a:t>والغدي</a:t>
            </a:r>
            <a:r>
              <a:rPr lang="ar-IQ" dirty="0" smtClean="0"/>
              <a:t> واستعدادات الفرد وقدراته </a:t>
            </a:r>
            <a:r>
              <a:rPr lang="ar-IQ" dirty="0" err="1" smtClean="0"/>
              <a:t>العقلية </a:t>
            </a:r>
            <a:r>
              <a:rPr lang="ar-IQ" dirty="0" smtClean="0"/>
              <a:t>،فأن اي تلف في المخ او اي اختلال في </a:t>
            </a:r>
            <a:r>
              <a:rPr lang="ar-IQ" dirty="0" err="1" smtClean="0"/>
              <a:t>افرازات</a:t>
            </a:r>
            <a:r>
              <a:rPr lang="ar-IQ" dirty="0" smtClean="0"/>
              <a:t> الغدد الصم له تأثير على سلوك الفرد وحالته المزاجية وشخصيته وصحته </a:t>
            </a:r>
            <a:r>
              <a:rPr lang="ar-IQ" dirty="0" err="1" smtClean="0"/>
              <a:t>النفسية .</a:t>
            </a:r>
            <a:endParaRPr lang="en-US" dirty="0" smtClean="0"/>
          </a:p>
          <a:p>
            <a:pPr lvl="0"/>
            <a:r>
              <a:rPr lang="ar-IQ" dirty="0" smtClean="0"/>
              <a:t>اما علاقة العلوم الطبية بعلم نفس </a:t>
            </a:r>
            <a:r>
              <a:rPr lang="ar-IQ" dirty="0" err="1" smtClean="0"/>
              <a:t>الشواذ </a:t>
            </a:r>
            <a:r>
              <a:rPr lang="ar-IQ" dirty="0" smtClean="0"/>
              <a:t>(المرضي)الذي يتناول الامراض النفسية والعقلية والضعف </a:t>
            </a:r>
            <a:r>
              <a:rPr lang="ar-IQ" dirty="0" err="1" smtClean="0"/>
              <a:t>العقلي </a:t>
            </a:r>
            <a:r>
              <a:rPr lang="ar-IQ" dirty="0" smtClean="0"/>
              <a:t>،وكذلك يرتبط علم النفس بالطب النفسي.</a:t>
            </a:r>
            <a:endParaRPr lang="en-US" dirty="0" smtClean="0"/>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علم النفس عند العرب المسلمين ودورهم فيه</a:t>
            </a:r>
            <a:endParaRPr lang="en-US" dirty="0" smtClean="0"/>
          </a:p>
          <a:p>
            <a:r>
              <a:rPr lang="ar-IQ" dirty="0" smtClean="0"/>
              <a:t>                      </a:t>
            </a:r>
            <a:r>
              <a:rPr lang="ar-IQ" dirty="0" err="1" smtClean="0"/>
              <a:t>-----------------------------------------</a:t>
            </a:r>
            <a:endParaRPr lang="en-US" dirty="0" smtClean="0"/>
          </a:p>
          <a:p>
            <a:r>
              <a:rPr lang="ar-IQ" dirty="0" smtClean="0"/>
              <a:t>بعد ظهور الدين الاسلامي نشأت في البلاد العربية حضارة اسلامية متقدمة وازدهرت العلوم والفلسفة وترجمت الفلسفة اليونانية ووضع فلاسفة العرب مؤلفاتهم متضمنة جوانب عن علم النفس حيث ترجمت الى اللغات الاوربية </a:t>
            </a:r>
            <a:r>
              <a:rPr lang="ar-IQ" dirty="0" err="1" smtClean="0"/>
              <a:t>واثرت</a:t>
            </a:r>
            <a:r>
              <a:rPr lang="ar-IQ" dirty="0" smtClean="0"/>
              <a:t> في الفلسفة الاوربية وفيما يأتي عرض لبعض العلماء العرب المسلمين اللذين اثروا في علم </a:t>
            </a:r>
            <a:r>
              <a:rPr lang="ar-IQ" dirty="0" err="1" smtClean="0"/>
              <a:t>النفس :-</a:t>
            </a:r>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r>
              <a:rPr lang="ar-IQ" dirty="0" smtClean="0"/>
              <a:t>اولا:-الفارابي</a:t>
            </a:r>
            <a:r>
              <a:rPr lang="en-US" dirty="0" smtClean="0"/>
              <a:t>)</a:t>
            </a:r>
            <a:r>
              <a:rPr lang="ar-IQ" dirty="0" smtClean="0"/>
              <a:t> ابو نصر محمد بن </a:t>
            </a:r>
            <a:r>
              <a:rPr lang="ar-IQ" dirty="0" err="1" smtClean="0"/>
              <a:t>طوخان):-</a:t>
            </a:r>
            <a:endParaRPr lang="en-US" dirty="0" smtClean="0"/>
          </a:p>
          <a:p>
            <a:r>
              <a:rPr lang="ar-IQ" dirty="0" smtClean="0"/>
              <a:t>فيلسوف ورجل دين وعالم نفس وقد تحدث عن قدرات النفس التي توصل الى المعرفة وعن جوانب السلوك  التي اهتم </a:t>
            </a:r>
            <a:r>
              <a:rPr lang="ar-IQ" dirty="0" err="1" smtClean="0"/>
              <a:t>بها</a:t>
            </a:r>
            <a:r>
              <a:rPr lang="ar-IQ" dirty="0" smtClean="0"/>
              <a:t> علماء النفس في عصرنا الحالي وقد قسم قوى النفس الى قسمين احدهما:مختص </a:t>
            </a:r>
            <a:r>
              <a:rPr lang="ar-IQ" dirty="0" err="1" smtClean="0"/>
              <a:t>بالعمل </a:t>
            </a:r>
            <a:r>
              <a:rPr lang="ar-IQ" dirty="0" smtClean="0"/>
              <a:t>/ </a:t>
            </a:r>
            <a:r>
              <a:rPr lang="ar-IQ" dirty="0" err="1" smtClean="0"/>
              <a:t>والاخر</a:t>
            </a:r>
            <a:r>
              <a:rPr lang="ar-IQ" dirty="0" smtClean="0"/>
              <a:t> </a:t>
            </a:r>
            <a:r>
              <a:rPr lang="ar-IQ" dirty="0" err="1" smtClean="0"/>
              <a:t>بالادراك</a:t>
            </a:r>
            <a:r>
              <a:rPr lang="ar-IQ" dirty="0" smtClean="0"/>
              <a:t> </a:t>
            </a:r>
            <a:endParaRPr lang="en-US" dirty="0" smtClean="0"/>
          </a:p>
          <a:p>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ثانيا:-ابن سينا</a:t>
            </a:r>
            <a:r>
              <a:rPr lang="en-US" dirty="0" smtClean="0"/>
              <a:t>)</a:t>
            </a:r>
            <a:r>
              <a:rPr lang="ar-IQ" dirty="0" smtClean="0"/>
              <a:t>ابو علي الحسيني بن عبد الله</a:t>
            </a:r>
            <a:r>
              <a:rPr lang="ar-IQ" dirty="0" err="1" smtClean="0"/>
              <a:t>):-</a:t>
            </a:r>
            <a:endParaRPr lang="en-US" dirty="0" smtClean="0"/>
          </a:p>
          <a:p>
            <a:r>
              <a:rPr lang="ar-IQ" dirty="0" smtClean="0"/>
              <a:t>طبيب جسمي ونفسي وفيلسوف اهتم بدراسة النفس </a:t>
            </a:r>
            <a:r>
              <a:rPr lang="ar-IQ" dirty="0" err="1" smtClean="0"/>
              <a:t>اهتمتما</a:t>
            </a:r>
            <a:r>
              <a:rPr lang="ar-IQ" dirty="0" smtClean="0"/>
              <a:t> كبيرا وناقش كثيرا من مشكلاتها في كتبه</a:t>
            </a:r>
            <a:r>
              <a:rPr lang="ar-IQ" dirty="0" err="1" smtClean="0"/>
              <a:t>(القانون </a:t>
            </a:r>
            <a:r>
              <a:rPr lang="ar-IQ" dirty="0" smtClean="0"/>
              <a:t>،الشفاء،النجاة)وقسم النفس الى ثلاثة اقسام هي النفس النباتية والحيوانية </a:t>
            </a:r>
            <a:r>
              <a:rPr lang="ar-IQ" dirty="0" err="1" smtClean="0"/>
              <a:t>والانسانية</a:t>
            </a:r>
            <a:r>
              <a:rPr lang="ar-IQ" dirty="0" smtClean="0"/>
              <a:t>)اما الادراك الحسي فقسمه </a:t>
            </a:r>
            <a:r>
              <a:rPr lang="ar-IQ" dirty="0" err="1" smtClean="0"/>
              <a:t>الى :-</a:t>
            </a:r>
            <a:endParaRPr lang="en-US" dirty="0" smtClean="0"/>
          </a:p>
          <a:p>
            <a:r>
              <a:rPr lang="ar-IQ" dirty="0" smtClean="0"/>
              <a:t>1-الادراك الحسي الظاهر:-وهو انتقال حقائق الاشياء الينا اي المعرفة بواسطة الحواس الخمس</a:t>
            </a:r>
            <a:r>
              <a:rPr lang="ar-IQ" dirty="0" err="1" smtClean="0"/>
              <a:t>(اللمس،الذوق ،الشم،السمع </a:t>
            </a:r>
            <a:r>
              <a:rPr lang="ar-IQ" dirty="0" smtClean="0"/>
              <a:t>،البصر)وتنتقل </a:t>
            </a:r>
            <a:r>
              <a:rPr lang="ar-IQ" dirty="0" err="1" smtClean="0"/>
              <a:t>المحسوسات</a:t>
            </a:r>
            <a:r>
              <a:rPr lang="ar-IQ" dirty="0" smtClean="0"/>
              <a:t> خلال الاعصاب الحسية </a:t>
            </a:r>
            <a:r>
              <a:rPr lang="ar-IQ" dirty="0" err="1" smtClean="0"/>
              <a:t>بواسطة </a:t>
            </a:r>
            <a:r>
              <a:rPr lang="ar-IQ" dirty="0" smtClean="0"/>
              <a:t>(الروح)،ثم تنتقل الى الدماغ وبالعكس.</a:t>
            </a:r>
            <a:endParaRPr lang="en-US" dirty="0" smtClean="0"/>
          </a:p>
          <a:p>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2-الادراك الحسي الباطن:-ومركزه الدماغ وهو يجرد الاشياء الحسية ثم يأتي دور الخيال ثم الوهم </a:t>
            </a:r>
            <a:r>
              <a:rPr lang="ar-IQ" dirty="0" err="1" smtClean="0"/>
              <a:t>وخزانته </a:t>
            </a:r>
            <a:r>
              <a:rPr lang="ar-IQ" dirty="0" smtClean="0"/>
              <a:t>(الحافظة)او </a:t>
            </a:r>
            <a:r>
              <a:rPr lang="ar-IQ" dirty="0" err="1" smtClean="0"/>
              <a:t>الذاكرة .</a:t>
            </a:r>
            <a:endParaRPr lang="en-US" dirty="0" smtClean="0"/>
          </a:p>
          <a:p>
            <a:r>
              <a:rPr lang="ar-IQ" dirty="0" smtClean="0"/>
              <a:t>3-الادراك </a:t>
            </a:r>
            <a:r>
              <a:rPr lang="ar-IQ" dirty="0" err="1" smtClean="0"/>
              <a:t>العقلي </a:t>
            </a:r>
            <a:r>
              <a:rPr lang="ar-IQ" dirty="0" smtClean="0"/>
              <a:t>:-ويتكلم ابن سينا عن وظيفة العقل حتى يصل الى العقل </a:t>
            </a:r>
            <a:r>
              <a:rPr lang="ar-IQ" dirty="0" err="1" smtClean="0"/>
              <a:t>او </a:t>
            </a:r>
            <a:r>
              <a:rPr lang="ar-IQ" dirty="0" smtClean="0"/>
              <a:t>(الحدس</a:t>
            </a:r>
            <a:r>
              <a:rPr lang="ar-IQ" dirty="0" err="1" smtClean="0"/>
              <a:t>).</a:t>
            </a:r>
            <a:endParaRPr lang="en-US" dirty="0" smtClean="0"/>
          </a:p>
          <a:p>
            <a:r>
              <a:rPr lang="ar-IQ" dirty="0" smtClean="0"/>
              <a:t>ومن اراءه </a:t>
            </a:r>
            <a:r>
              <a:rPr lang="ar-IQ" dirty="0" err="1" smtClean="0"/>
              <a:t>وافكاره</a:t>
            </a:r>
            <a:r>
              <a:rPr lang="ar-IQ" dirty="0" smtClean="0"/>
              <a:t> الاخرى وصفه لبعض الانفعالات الخاصة </a:t>
            </a:r>
            <a:r>
              <a:rPr lang="ar-IQ" dirty="0" err="1" smtClean="0"/>
              <a:t>بالانسان</a:t>
            </a:r>
            <a:r>
              <a:rPr lang="ar-IQ" dirty="0" smtClean="0"/>
              <a:t> كالخجل والبكاء وعن تربية الاطفال </a:t>
            </a:r>
            <a:r>
              <a:rPr lang="ar-IQ" dirty="0" err="1" smtClean="0"/>
              <a:t>كأختيار</a:t>
            </a:r>
            <a:r>
              <a:rPr lang="ar-IQ" dirty="0" smtClean="0"/>
              <a:t> اسم جميل للطفل والتعلم مع الجماعة </a:t>
            </a:r>
            <a:r>
              <a:rPr lang="ar-IQ" dirty="0" err="1" smtClean="0"/>
              <a:t>واهمية</a:t>
            </a:r>
            <a:r>
              <a:rPr lang="ar-IQ" dirty="0" smtClean="0"/>
              <a:t> التقليد والمحاكاة والتأثير </a:t>
            </a:r>
            <a:r>
              <a:rPr lang="ar-IQ" dirty="0" err="1" smtClean="0"/>
              <a:t>السيء</a:t>
            </a:r>
            <a:r>
              <a:rPr lang="ar-IQ" dirty="0" smtClean="0"/>
              <a:t> </a:t>
            </a:r>
            <a:r>
              <a:rPr lang="ar-IQ" dirty="0" err="1" smtClean="0"/>
              <a:t>للعقاب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err="1"/>
              <a:t>ام </a:t>
            </a:r>
            <a:r>
              <a:rPr lang="ar-IQ" dirty="0"/>
              <a:t>(سقراط)فقد اهتم </a:t>
            </a:r>
            <a:r>
              <a:rPr lang="ar-IQ" dirty="0" err="1"/>
              <a:t>بالانسان</a:t>
            </a:r>
            <a:r>
              <a:rPr lang="ar-IQ" dirty="0"/>
              <a:t> ومن اهم تعاليمه </a:t>
            </a:r>
            <a:r>
              <a:rPr lang="ar-IQ" dirty="0" err="1"/>
              <a:t>النفسية </a:t>
            </a:r>
            <a:r>
              <a:rPr lang="ar-IQ" dirty="0"/>
              <a:t>(اعرف نفسك)ويرى ان الطبيعة الانسانية تحتوي على قوتين هما(العقل،والشهوة)</a:t>
            </a:r>
            <a:r>
              <a:rPr lang="ar-IQ" dirty="0" err="1"/>
              <a:t>وانهما</a:t>
            </a:r>
            <a:r>
              <a:rPr lang="ar-IQ" dirty="0"/>
              <a:t> في صراع </a:t>
            </a:r>
            <a:r>
              <a:rPr lang="ar-IQ" dirty="0" err="1"/>
              <a:t>دائم .اما </a:t>
            </a:r>
            <a:r>
              <a:rPr lang="ar-IQ" dirty="0"/>
              <a:t>(افلاطون)فله اسهامات واسعة في علم النفس القديم </a:t>
            </a:r>
            <a:r>
              <a:rPr lang="ar-IQ" dirty="0" err="1"/>
              <a:t>واهمها</a:t>
            </a:r>
            <a:r>
              <a:rPr lang="ar-IQ" dirty="0"/>
              <a:t> نظريته في النفس التي يرى انها تحتوي على ثلاثة اقسام </a:t>
            </a:r>
            <a:r>
              <a:rPr lang="ar-IQ" dirty="0" err="1"/>
              <a:t>وهي </a:t>
            </a:r>
            <a:r>
              <a:rPr lang="ar-IQ" dirty="0"/>
              <a:t>(النفس العاقلة ومركزها </a:t>
            </a:r>
            <a:r>
              <a:rPr lang="ar-IQ"/>
              <a:t>الرأس،</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err="1" smtClean="0"/>
              <a:t>ثالثا:-الغزالي :</a:t>
            </a:r>
            <a:r>
              <a:rPr lang="ar-IQ" dirty="0" smtClean="0"/>
              <a:t>(ابو حامد محمد بن محمد</a:t>
            </a:r>
            <a:r>
              <a:rPr lang="ar-IQ" dirty="0" err="1" smtClean="0"/>
              <a:t>):-</a:t>
            </a:r>
            <a:endParaRPr lang="en-US" dirty="0" smtClean="0"/>
          </a:p>
          <a:p>
            <a:r>
              <a:rPr lang="ar-IQ" dirty="0" smtClean="0"/>
              <a:t>ويعتبر من اقرب الفلاسفة العرب المسلمين </a:t>
            </a:r>
            <a:endParaRPr lang="en-US" dirty="0" smtClean="0"/>
          </a:p>
          <a:p>
            <a:r>
              <a:rPr lang="ar-IQ" dirty="0" smtClean="0"/>
              <a:t>الى علم </a:t>
            </a:r>
            <a:r>
              <a:rPr lang="ar-IQ" dirty="0" err="1" smtClean="0"/>
              <a:t>النفس </a:t>
            </a:r>
            <a:r>
              <a:rPr lang="ar-IQ" dirty="0" smtClean="0"/>
              <a:t>،فقد تحدث عن القوى النفسية واكتساب العادات الصالحة والتخلص من </a:t>
            </a:r>
            <a:r>
              <a:rPr lang="ar-IQ" dirty="0" err="1" smtClean="0"/>
              <a:t>السيئة </a:t>
            </a:r>
            <a:r>
              <a:rPr lang="ar-IQ" dirty="0" smtClean="0"/>
              <a:t>،وعن وظائف الادراك والذاكرة </a:t>
            </a:r>
            <a:r>
              <a:rPr lang="ar-IQ" dirty="0" err="1" smtClean="0"/>
              <a:t>والارادة</a:t>
            </a:r>
            <a:r>
              <a:rPr lang="ar-IQ" dirty="0" smtClean="0"/>
              <a:t> </a:t>
            </a:r>
            <a:r>
              <a:rPr lang="ar-IQ" dirty="0" err="1" smtClean="0"/>
              <a:t>والتخيل </a:t>
            </a:r>
            <a:r>
              <a:rPr lang="ar-IQ" dirty="0" smtClean="0"/>
              <a:t>،كما اهتم </a:t>
            </a:r>
            <a:r>
              <a:rPr lang="ar-IQ" dirty="0" err="1" smtClean="0"/>
              <a:t>بدراسة </a:t>
            </a:r>
            <a:r>
              <a:rPr lang="ar-IQ" dirty="0" smtClean="0"/>
              <a:t>(الدوافع الفطرية </a:t>
            </a:r>
            <a:r>
              <a:rPr lang="ar-IQ" dirty="0" err="1" smtClean="0"/>
              <a:t>والمكتسبة </a:t>
            </a:r>
            <a:r>
              <a:rPr lang="ar-IQ" dirty="0" smtClean="0"/>
              <a:t>)او </a:t>
            </a:r>
            <a:r>
              <a:rPr lang="ar-IQ" dirty="0" err="1" smtClean="0"/>
              <a:t>مااسماه</a:t>
            </a:r>
            <a:r>
              <a:rPr lang="ar-IQ" dirty="0" smtClean="0"/>
              <a:t> </a:t>
            </a:r>
            <a:r>
              <a:rPr lang="ar-IQ" dirty="0" err="1" smtClean="0"/>
              <a:t>باسباب</a:t>
            </a:r>
            <a:r>
              <a:rPr lang="ar-IQ" dirty="0" smtClean="0"/>
              <a:t> السلوك وصراع الدوافع وتوصل الى </a:t>
            </a:r>
            <a:r>
              <a:rPr lang="ar-IQ" dirty="0" err="1" smtClean="0"/>
              <a:t>المبدا</a:t>
            </a:r>
            <a:r>
              <a:rPr lang="ar-IQ" dirty="0" smtClean="0"/>
              <a:t> </a:t>
            </a:r>
            <a:r>
              <a:rPr lang="ar-IQ" dirty="0" err="1" smtClean="0"/>
              <a:t>النفسي </a:t>
            </a:r>
            <a:r>
              <a:rPr lang="ar-IQ" dirty="0" smtClean="0"/>
              <a:t>(وراء كل سلوك دافع).واهتم </a:t>
            </a:r>
            <a:r>
              <a:rPr lang="ar-IQ" dirty="0" err="1" smtClean="0"/>
              <a:t>بدراسة (الانفعالات </a:t>
            </a:r>
            <a:r>
              <a:rPr lang="ar-IQ" dirty="0" smtClean="0"/>
              <a:t>)وقسمها الى مجموعتين مؤلمة </a:t>
            </a:r>
            <a:r>
              <a:rPr lang="ar-IQ" dirty="0" err="1" smtClean="0"/>
              <a:t>ولذيذة </a:t>
            </a:r>
            <a:r>
              <a:rPr lang="ar-IQ" dirty="0" smtClean="0"/>
              <a:t>،</a:t>
            </a:r>
            <a:r>
              <a:rPr lang="ar-IQ" dirty="0" err="1" smtClean="0"/>
              <a:t>واشار</a:t>
            </a:r>
            <a:r>
              <a:rPr lang="ar-IQ" dirty="0" smtClean="0"/>
              <a:t> الى وجود فروق فردية في سرعة الاستثارة والقدرة على التحكم في الانفعال كما وضح التغيرات المصاحبة </a:t>
            </a:r>
            <a:r>
              <a:rPr lang="ar-IQ" dirty="0" err="1" smtClean="0"/>
              <a:t>للانفعالات .</a:t>
            </a:r>
            <a:endParaRPr lang="en-US" dirty="0" smtClean="0"/>
          </a:p>
          <a:p>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err="1" smtClean="0"/>
              <a:t>السلوك:-</a:t>
            </a:r>
            <a:endParaRPr lang="en-US" dirty="0" smtClean="0"/>
          </a:p>
          <a:p>
            <a:r>
              <a:rPr lang="ar-IQ" dirty="0" smtClean="0"/>
              <a:t>السلوك </a:t>
            </a:r>
            <a:r>
              <a:rPr lang="en-US" dirty="0" smtClean="0"/>
              <a:t>)</a:t>
            </a:r>
            <a:r>
              <a:rPr lang="ar-IQ" dirty="0" smtClean="0"/>
              <a:t>هو مجموع افعال الكائن العضوي الداخلية والخارجية والتفاعل بين الكائن العضوي وبيئته المادية والاجتماعية والسلوك ومختلف انواع الانشطة التي يقوم </a:t>
            </a:r>
            <a:r>
              <a:rPr lang="ar-IQ" dirty="0" err="1" smtClean="0"/>
              <a:t>بها</a:t>
            </a:r>
            <a:r>
              <a:rPr lang="ar-IQ" dirty="0" smtClean="0"/>
              <a:t> الانسان </a:t>
            </a:r>
            <a:r>
              <a:rPr lang="ar-IQ" dirty="0" err="1" smtClean="0"/>
              <a:t>والحيوان ).</a:t>
            </a:r>
            <a:endParaRPr lang="en-US" dirty="0" smtClean="0"/>
          </a:p>
          <a:p>
            <a:pPr lvl="0"/>
            <a:endParaRPr lang="ar-IQ" dirty="0" smtClean="0"/>
          </a:p>
          <a:p>
            <a:pPr lvl="0"/>
            <a:r>
              <a:rPr lang="ar-IQ" dirty="0" smtClean="0"/>
              <a:t>ويختص علم النفس العام بدراسة نوعين على الاقل من الظواهر </a:t>
            </a:r>
            <a:r>
              <a:rPr lang="ar-IQ" dirty="0" err="1" smtClean="0"/>
              <a:t>وهما:-</a:t>
            </a:r>
            <a:endParaRPr lang="en-US" dirty="0" smtClean="0"/>
          </a:p>
          <a:p>
            <a:r>
              <a:rPr lang="ar-IQ" dirty="0" smtClean="0"/>
              <a:t>1-السلوك القابل للملاحظة </a:t>
            </a:r>
            <a:r>
              <a:rPr lang="ar-IQ" dirty="0" err="1" smtClean="0"/>
              <a:t>المباشرة:-</a:t>
            </a:r>
            <a:endParaRPr lang="en-US" dirty="0" smtClean="0"/>
          </a:p>
          <a:p>
            <a:r>
              <a:rPr lang="ar-IQ" dirty="0" smtClean="0"/>
              <a:t>مثل </a:t>
            </a:r>
            <a:r>
              <a:rPr lang="ar-IQ" dirty="0" err="1" smtClean="0"/>
              <a:t>التأتأة</a:t>
            </a:r>
            <a:r>
              <a:rPr lang="ar-IQ" dirty="0" smtClean="0"/>
              <a:t> ،وزيادة افراز </a:t>
            </a:r>
            <a:r>
              <a:rPr lang="ar-IQ" dirty="0" err="1" smtClean="0"/>
              <a:t>العرق،العنف،الحركة،الضحك </a:t>
            </a:r>
            <a:r>
              <a:rPr lang="ar-IQ" dirty="0" smtClean="0"/>
              <a:t>،المشي،الخ.ومثل هذه الانواع من السلوك الظاهر الواضح يخضع للملاحظة والقياس ويشمل كل سلوك على </a:t>
            </a:r>
            <a:r>
              <a:rPr lang="ar-IQ" dirty="0" err="1" smtClean="0"/>
              <a:t>استجلبات</a:t>
            </a:r>
            <a:r>
              <a:rPr lang="ar-IQ" dirty="0" smtClean="0"/>
              <a:t> عدة تصدر بوصفها رد فعل لمنبهات خارجية او </a:t>
            </a:r>
            <a:r>
              <a:rPr lang="ar-IQ" dirty="0" err="1" smtClean="0"/>
              <a:t>داخلية .</a:t>
            </a:r>
            <a:r>
              <a:rPr lang="ar-IQ" dirty="0" smtClean="0"/>
              <a:t> </a:t>
            </a:r>
            <a:endParaRPr lang="en-US" dirty="0" smtClean="0"/>
          </a:p>
          <a:p>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2-السلوك غير قابل للملاحظة عن طريق </a:t>
            </a:r>
            <a:r>
              <a:rPr lang="ar-IQ" dirty="0" err="1" smtClean="0"/>
              <a:t>التامل</a:t>
            </a:r>
            <a:r>
              <a:rPr lang="ar-IQ" dirty="0" smtClean="0"/>
              <a:t> </a:t>
            </a:r>
            <a:r>
              <a:rPr lang="ar-IQ" dirty="0" err="1" smtClean="0"/>
              <a:t>الذاتي :-</a:t>
            </a:r>
            <a:endParaRPr lang="en-US" dirty="0" smtClean="0"/>
          </a:p>
          <a:p>
            <a:r>
              <a:rPr lang="ar-IQ" dirty="0" smtClean="0"/>
              <a:t>وهذه الانواع من السلوك </a:t>
            </a:r>
            <a:r>
              <a:rPr lang="ar-IQ" dirty="0" err="1" smtClean="0"/>
              <a:t>لايسهل</a:t>
            </a:r>
            <a:r>
              <a:rPr lang="ar-IQ" dirty="0" smtClean="0"/>
              <a:t> ملاحظتها من الخارج مثل الم الاسنان الصداع الهموم الجوع الحزن الخوف عمليات التفكير والتذكر </a:t>
            </a:r>
            <a:r>
              <a:rPr lang="ar-IQ" dirty="0" err="1" smtClean="0"/>
              <a:t>والتخيل .</a:t>
            </a:r>
            <a:endParaRPr lang="en-US" dirty="0" smtClean="0"/>
          </a:p>
          <a:p>
            <a:r>
              <a:rPr lang="ar-IQ" dirty="0" smtClean="0"/>
              <a:t>ويختلف العلماء في تحديد معنى السلوك </a:t>
            </a:r>
            <a:r>
              <a:rPr lang="ar-IQ" dirty="0" err="1" smtClean="0"/>
              <a:t>فمنهم (السلوكيون </a:t>
            </a:r>
            <a:r>
              <a:rPr lang="ar-IQ" dirty="0" smtClean="0"/>
              <a:t>)من يقصره على النشاط القابل للملاحظة </a:t>
            </a:r>
            <a:r>
              <a:rPr lang="ar-IQ" dirty="0" err="1" smtClean="0"/>
              <a:t>المباشر </a:t>
            </a:r>
            <a:r>
              <a:rPr lang="ar-IQ" dirty="0" smtClean="0"/>
              <a:t>(كالمشي </a:t>
            </a:r>
            <a:r>
              <a:rPr lang="ar-IQ" dirty="0" err="1" smtClean="0"/>
              <a:t>والكلام </a:t>
            </a:r>
            <a:r>
              <a:rPr lang="ar-IQ" dirty="0" smtClean="0"/>
              <a:t>)</a:t>
            </a:r>
            <a:r>
              <a:rPr lang="ar-IQ" dirty="0" err="1" smtClean="0"/>
              <a:t>والاخر</a:t>
            </a:r>
            <a:r>
              <a:rPr lang="ar-IQ" dirty="0" smtClean="0"/>
              <a:t> يرى ان السلوك يتضمن الافكار والمعتقدات </a:t>
            </a:r>
            <a:r>
              <a:rPr lang="ar-IQ" dirty="0" err="1" smtClean="0"/>
              <a:t>والاحلام</a:t>
            </a:r>
            <a:r>
              <a:rPr lang="ar-IQ" dirty="0" smtClean="0"/>
              <a:t> </a:t>
            </a:r>
            <a:r>
              <a:rPr lang="ar-IQ" dirty="0" err="1" smtClean="0"/>
              <a:t>.</a:t>
            </a:r>
            <a:r>
              <a:rPr lang="ar-IQ" dirty="0" smtClean="0"/>
              <a:t> </a:t>
            </a:r>
            <a:endParaRPr lang="en-US" dirty="0" smtClean="0"/>
          </a:p>
          <a:p>
            <a:endParaRPr lang="ar-IQ"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smtClean="0"/>
              <a:t>السلوك </a:t>
            </a:r>
            <a:r>
              <a:rPr lang="ar-IQ" dirty="0" err="1" smtClean="0"/>
              <a:t>الكلي :-</a:t>
            </a:r>
            <a:endParaRPr lang="en-US" dirty="0" smtClean="0"/>
          </a:p>
          <a:p>
            <a:r>
              <a:rPr lang="ar-IQ" dirty="0" err="1" smtClean="0"/>
              <a:t>--------------</a:t>
            </a:r>
            <a:endParaRPr lang="en-US" dirty="0" smtClean="0"/>
          </a:p>
          <a:p>
            <a:r>
              <a:rPr lang="ar-IQ" dirty="0" smtClean="0"/>
              <a:t>وهو موضوع علم النفس وهو النشاط الكلي الذي يصدر من الانسان </a:t>
            </a:r>
            <a:r>
              <a:rPr lang="ar-IQ" dirty="0" err="1" smtClean="0"/>
              <a:t>باسره</a:t>
            </a:r>
            <a:r>
              <a:rPr lang="ar-IQ" dirty="0" smtClean="0"/>
              <a:t> من حيث كونه وحدة كلية اثناء تعامله مع </a:t>
            </a:r>
            <a:r>
              <a:rPr lang="ar-IQ" dirty="0" err="1" smtClean="0"/>
              <a:t>البيئة </a:t>
            </a:r>
            <a:r>
              <a:rPr lang="ar-IQ" dirty="0" smtClean="0"/>
              <a:t>،</a:t>
            </a:r>
            <a:r>
              <a:rPr lang="ar-IQ" dirty="0" err="1" smtClean="0"/>
              <a:t>فالانسان</a:t>
            </a:r>
            <a:r>
              <a:rPr lang="ar-IQ" dirty="0" smtClean="0"/>
              <a:t> حين يكتب </a:t>
            </a:r>
            <a:r>
              <a:rPr lang="ar-IQ" dirty="0" err="1" smtClean="0"/>
              <a:t>لايكتب</a:t>
            </a:r>
            <a:r>
              <a:rPr lang="ar-IQ" dirty="0" smtClean="0"/>
              <a:t> بيده فقط بل يرافق ذلك انواع من النشاط العقلي كالانتباه </a:t>
            </a:r>
            <a:r>
              <a:rPr lang="ar-IQ" dirty="0" err="1" smtClean="0"/>
              <a:t>والادراك</a:t>
            </a:r>
            <a:r>
              <a:rPr lang="ar-IQ" dirty="0" smtClean="0"/>
              <a:t> ،والنشاط الوجداني كالشعور بالارتياح او الخزن وعندما يفكر الانسان من موضوع ما،يصاحب ذلك النشاط العقلي تغيرات جسمية </a:t>
            </a:r>
            <a:r>
              <a:rPr lang="ar-IQ" dirty="0" err="1" smtClean="0"/>
              <a:t>ووجدانية </a:t>
            </a:r>
            <a:r>
              <a:rPr lang="ar-IQ" dirty="0" smtClean="0"/>
              <a:t>.وعندما يشعر الفرد بالقلق او </a:t>
            </a:r>
            <a:r>
              <a:rPr lang="ar-IQ" dirty="0" err="1" smtClean="0"/>
              <a:t>الخوف (انفعال </a:t>
            </a:r>
            <a:r>
              <a:rPr lang="ar-IQ" dirty="0" smtClean="0"/>
              <a:t>)يصاحب ذلك تغيرات جسمية واضطرابات فسيولوجية وتقلبات </a:t>
            </a:r>
            <a:r>
              <a:rPr lang="ar-IQ" dirty="0" err="1" smtClean="0"/>
              <a:t>عقلية .</a:t>
            </a:r>
            <a:endParaRPr lang="ar-IQ"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*وان السلوك كنشاط كلي يتضمن ثلاثة جوانب </a:t>
            </a:r>
            <a:r>
              <a:rPr lang="ar-IQ" dirty="0" err="1" smtClean="0"/>
              <a:t>وهي :-</a:t>
            </a:r>
            <a:endParaRPr lang="en-US" dirty="0" smtClean="0"/>
          </a:p>
          <a:p>
            <a:r>
              <a:rPr lang="ar-IQ" dirty="0" err="1" smtClean="0"/>
              <a:t>----------------------------------------------------</a:t>
            </a:r>
            <a:endParaRPr lang="en-US" dirty="0" smtClean="0"/>
          </a:p>
          <a:p>
            <a:r>
              <a:rPr lang="ar-IQ" dirty="0" smtClean="0"/>
              <a:t>1-جانب </a:t>
            </a:r>
            <a:r>
              <a:rPr lang="ar-IQ" dirty="0" err="1" smtClean="0"/>
              <a:t>معرفي </a:t>
            </a:r>
            <a:r>
              <a:rPr lang="ar-IQ" dirty="0" smtClean="0"/>
              <a:t>:-وهو ان ندرك ما حولنا من احداث ونتفاعل برموز </a:t>
            </a:r>
            <a:r>
              <a:rPr lang="ar-IQ" dirty="0" err="1" smtClean="0"/>
              <a:t>ومعاني </a:t>
            </a:r>
            <a:r>
              <a:rPr lang="ar-IQ" dirty="0" smtClean="0"/>
              <a:t>،</a:t>
            </a:r>
            <a:r>
              <a:rPr lang="ar-IQ" dirty="0" err="1" smtClean="0"/>
              <a:t>فاىدراك</a:t>
            </a:r>
            <a:r>
              <a:rPr lang="ar-IQ" dirty="0" smtClean="0"/>
              <a:t> والتمييز والتخيل والتصور والتذكر والتفكير واللغة هي الجانب المعرفي </a:t>
            </a:r>
            <a:r>
              <a:rPr lang="ar-IQ" dirty="0" err="1" smtClean="0"/>
              <a:t>للسلوك .</a:t>
            </a:r>
            <a:endParaRPr lang="en-US" dirty="0" smtClean="0"/>
          </a:p>
          <a:p>
            <a:r>
              <a:rPr lang="ar-IQ" dirty="0" smtClean="0"/>
              <a:t>2-جانب </a:t>
            </a:r>
            <a:r>
              <a:rPr lang="ar-IQ" dirty="0" err="1" smtClean="0"/>
              <a:t>حركي </a:t>
            </a:r>
            <a:r>
              <a:rPr lang="ar-IQ" dirty="0" smtClean="0"/>
              <a:t>:-مثل الكتابة او المشي ففي عملية كتابة الشعر مثلا يتمثل الجانب المعرفي في ادراك معنى الكلمات والجانب الحركي في حسن الكتابة </a:t>
            </a:r>
            <a:r>
              <a:rPr lang="ar-IQ" dirty="0" err="1" smtClean="0"/>
              <a:t>والسرعة .</a:t>
            </a:r>
            <a:endParaRPr lang="en-US" dirty="0" smtClean="0"/>
          </a:p>
          <a:p>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buNone/>
            </a:pPr>
            <a:endParaRPr lang="ar-IQ" dirty="0" smtClean="0"/>
          </a:p>
          <a:p>
            <a:pPr>
              <a:buNone/>
            </a:pPr>
            <a:endParaRPr lang="ar-IQ" dirty="0" smtClean="0"/>
          </a:p>
          <a:p>
            <a:r>
              <a:rPr lang="ar-IQ" dirty="0" smtClean="0"/>
              <a:t>3-جانب </a:t>
            </a:r>
            <a:r>
              <a:rPr lang="ar-IQ" dirty="0" err="1" smtClean="0"/>
              <a:t>انفعالي </a:t>
            </a:r>
            <a:r>
              <a:rPr lang="ar-IQ" dirty="0" smtClean="0"/>
              <a:t>:-وهو الحالة الانفعالية التي تصاحب </a:t>
            </a:r>
            <a:r>
              <a:rPr lang="ar-IQ" dirty="0" err="1" smtClean="0"/>
              <a:t>السلوك </a:t>
            </a:r>
            <a:r>
              <a:rPr lang="ar-IQ" dirty="0" smtClean="0"/>
              <a:t>،فالشعور بالارتياح نحو موضوع معين والتحمس له </a:t>
            </a:r>
            <a:r>
              <a:rPr lang="ar-IQ" dirty="0" err="1" smtClean="0"/>
              <a:t>والاقبال</a:t>
            </a:r>
            <a:r>
              <a:rPr lang="ar-IQ" dirty="0" smtClean="0"/>
              <a:t> عليه والميل </a:t>
            </a:r>
            <a:r>
              <a:rPr lang="ar-IQ" dirty="0" err="1" smtClean="0"/>
              <a:t>له .</a:t>
            </a:r>
            <a:endParaRPr lang="en-US" dirty="0" smtClean="0"/>
          </a:p>
          <a:p>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 </a:t>
            </a:r>
            <a:endParaRPr lang="en-US" dirty="0" smtClean="0"/>
          </a:p>
          <a:p>
            <a:r>
              <a:rPr lang="ar-IQ" dirty="0" smtClean="0"/>
              <a:t>قياس </a:t>
            </a:r>
            <a:r>
              <a:rPr lang="ar-IQ" dirty="0" err="1" smtClean="0"/>
              <a:t>السلوك :-</a:t>
            </a:r>
            <a:endParaRPr lang="en-US" dirty="0" smtClean="0"/>
          </a:p>
          <a:p>
            <a:r>
              <a:rPr lang="ar-IQ" dirty="0" err="1" smtClean="0"/>
              <a:t>--------------</a:t>
            </a:r>
            <a:endParaRPr lang="en-US" dirty="0" smtClean="0"/>
          </a:p>
          <a:p>
            <a:r>
              <a:rPr lang="ar-IQ" dirty="0" smtClean="0"/>
              <a:t>يحاول علماء النفس ان يقيسوا بدقة الانشطة التي يقوم </a:t>
            </a:r>
            <a:r>
              <a:rPr lang="ar-IQ" dirty="0" err="1" smtClean="0"/>
              <a:t>بها</a:t>
            </a:r>
            <a:r>
              <a:rPr lang="ar-IQ" dirty="0" smtClean="0"/>
              <a:t> الكائن العضوي فيستخدمون الملاحظة والتجريب والقياس وغيرها من مناهج البحث ويدرس علم النفس بالدرجة الاولى </a:t>
            </a:r>
            <a:r>
              <a:rPr lang="ar-IQ" dirty="0" err="1" smtClean="0"/>
              <a:t>مالذي</a:t>
            </a:r>
            <a:r>
              <a:rPr lang="ar-IQ" dirty="0" smtClean="0"/>
              <a:t> يفعله الكائن العضوي وكيف يقوم </a:t>
            </a:r>
            <a:r>
              <a:rPr lang="ar-IQ" dirty="0" err="1" smtClean="0"/>
              <a:t>به</a:t>
            </a:r>
            <a:r>
              <a:rPr lang="ar-IQ" dirty="0" smtClean="0"/>
              <a:t> ،ولكنه </a:t>
            </a:r>
            <a:r>
              <a:rPr lang="ar-IQ" dirty="0" err="1" smtClean="0"/>
              <a:t>لايتوقف</a:t>
            </a:r>
            <a:r>
              <a:rPr lang="ar-IQ" dirty="0" smtClean="0"/>
              <a:t> عند ذلك بل ان البحث العلمي يصل الى </a:t>
            </a:r>
            <a:r>
              <a:rPr lang="ar-IQ" dirty="0" err="1" smtClean="0"/>
              <a:t>ماوراء</a:t>
            </a:r>
            <a:r>
              <a:rPr lang="ar-IQ" dirty="0" smtClean="0"/>
              <a:t> البيانات القابلة للملاحظة بحثا عن الافعال غير القابلة للملاحظة بطريقة مباشرة </a:t>
            </a:r>
            <a:endParaRPr lang="ar-IQ"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r>
              <a:rPr lang="ar-IQ" dirty="0" smtClean="0"/>
              <a:t>والتي يمكن </a:t>
            </a:r>
            <a:r>
              <a:rPr lang="ar-IQ" dirty="0" err="1" smtClean="0"/>
              <a:t>استنتاجها </a:t>
            </a:r>
            <a:r>
              <a:rPr lang="ar-IQ" dirty="0" smtClean="0"/>
              <a:t>،فمثلا عندما يوجه الباحث صدمة كهربائية خفيفة الى اصبع فرد ما فانه يسحب اصبعه في الحال والذي يمكن ملاحظته من المثال السابق </a:t>
            </a:r>
            <a:r>
              <a:rPr lang="ar-IQ" dirty="0" err="1" smtClean="0"/>
              <a:t>هو </a:t>
            </a:r>
            <a:r>
              <a:rPr lang="ar-IQ" dirty="0" smtClean="0"/>
              <a:t>(منبه الصدمة الكهربائية والاستجابة سحب الفرد </a:t>
            </a:r>
            <a:r>
              <a:rPr lang="ar-IQ" dirty="0" err="1" smtClean="0"/>
              <a:t>لاصبعه</a:t>
            </a:r>
            <a:r>
              <a:rPr lang="ar-IQ" dirty="0" smtClean="0"/>
              <a:t>)لكن هذه الاستجابة ليست وحدها نتيجة المنبه وليس كل الافراد يستجيبون لمنبه معين بنفس الطريقة فبعضهم يستجيب بطريقة عنيفة والبعض الاخر يوقف استجابته </a:t>
            </a:r>
            <a:r>
              <a:rPr lang="ar-IQ" dirty="0" err="1" smtClean="0"/>
              <a:t>واخرون</a:t>
            </a:r>
            <a:r>
              <a:rPr lang="ar-IQ" dirty="0" smtClean="0"/>
              <a:t> </a:t>
            </a:r>
            <a:r>
              <a:rPr lang="ar-IQ" dirty="0" err="1" smtClean="0"/>
              <a:t>لايستجيبون</a:t>
            </a:r>
            <a:r>
              <a:rPr lang="ar-IQ" dirty="0" smtClean="0"/>
              <a:t> ابدا.</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السلوك  </a:t>
            </a:r>
            <a:r>
              <a:rPr lang="ar-IQ" dirty="0" err="1" smtClean="0"/>
              <a:t>وانواع</a:t>
            </a:r>
            <a:r>
              <a:rPr lang="ar-IQ" dirty="0" smtClean="0"/>
              <a:t> المنبهات </a:t>
            </a:r>
            <a:r>
              <a:rPr lang="ar-IQ" dirty="0" err="1" smtClean="0"/>
              <a:t>والاستجابات :-</a:t>
            </a:r>
            <a:endParaRPr lang="en-US" dirty="0" smtClean="0"/>
          </a:p>
          <a:p>
            <a:r>
              <a:rPr lang="ar-IQ" dirty="0" err="1" smtClean="0"/>
              <a:t>-------------------------------------</a:t>
            </a:r>
            <a:endParaRPr lang="en-US" dirty="0" smtClean="0"/>
          </a:p>
          <a:p>
            <a:r>
              <a:rPr lang="ar-IQ" dirty="0" smtClean="0"/>
              <a:t>سلوك الفرد يصدر نتيجة التعرض مثيرات او منبهات تقابله استجابات فالسلوك يصدر وفق هذه </a:t>
            </a:r>
            <a:r>
              <a:rPr lang="ar-IQ" dirty="0" err="1" smtClean="0"/>
              <a:t>المثيرات </a:t>
            </a:r>
            <a:r>
              <a:rPr lang="ar-IQ" dirty="0" smtClean="0"/>
              <a:t>.وهناك عدة انواع من المنبهات او </a:t>
            </a:r>
            <a:r>
              <a:rPr lang="ar-IQ" dirty="0" err="1" smtClean="0"/>
              <a:t>المثيرات :-</a:t>
            </a:r>
            <a:endParaRPr lang="en-US" dirty="0" smtClean="0"/>
          </a:p>
          <a:p>
            <a:r>
              <a:rPr lang="ar-IQ" dirty="0" err="1" smtClean="0"/>
              <a:t>--------------------------------------------------------------</a:t>
            </a:r>
            <a:endParaRPr lang="en-US" dirty="0" smtClean="0"/>
          </a:p>
          <a:p>
            <a:r>
              <a:rPr lang="ar-IQ" dirty="0" smtClean="0"/>
              <a:t>والمنبه او </a:t>
            </a:r>
            <a:r>
              <a:rPr lang="ar-IQ" dirty="0" err="1" smtClean="0"/>
              <a:t>المثير </a:t>
            </a:r>
            <a:r>
              <a:rPr lang="ar-IQ" dirty="0" smtClean="0"/>
              <a:t>(هو مؤثر داخلي او خارجي يثير نشاط الكائن الحي او اي عضو من </a:t>
            </a:r>
            <a:r>
              <a:rPr lang="ar-IQ" dirty="0" err="1" smtClean="0"/>
              <a:t>اعضائه </a:t>
            </a:r>
            <a:r>
              <a:rPr lang="ar-IQ" dirty="0" smtClean="0"/>
              <a:t>، او يغير او يعدل هذا النشاط او يعمل على تعطله او </a:t>
            </a:r>
            <a:r>
              <a:rPr lang="ar-IQ" dirty="0" err="1" smtClean="0"/>
              <a:t>ايقافه )</a:t>
            </a:r>
            <a:endParaRPr lang="en-US" dirty="0" smtClean="0"/>
          </a:p>
          <a:p>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اولا:-انواع </a:t>
            </a:r>
            <a:r>
              <a:rPr lang="ar-IQ" dirty="0" err="1" smtClean="0"/>
              <a:t>المنبهات :-</a:t>
            </a:r>
            <a:endParaRPr lang="en-US" dirty="0" smtClean="0"/>
          </a:p>
          <a:p>
            <a:r>
              <a:rPr lang="ar-IQ" dirty="0" err="1" smtClean="0"/>
              <a:t>-----------------------</a:t>
            </a:r>
            <a:endParaRPr lang="en-US" dirty="0" smtClean="0"/>
          </a:p>
          <a:p>
            <a:r>
              <a:rPr lang="ar-IQ" dirty="0" err="1" smtClean="0"/>
              <a:t>المنبه </a:t>
            </a:r>
            <a:r>
              <a:rPr lang="ar-IQ" dirty="0" smtClean="0"/>
              <a:t>:-هو اي عامل او حادثة او </a:t>
            </a:r>
            <a:r>
              <a:rPr lang="ar-IQ" dirty="0" err="1" smtClean="0"/>
              <a:t>موقف </a:t>
            </a:r>
            <a:r>
              <a:rPr lang="ar-IQ" dirty="0" smtClean="0"/>
              <a:t>(خارجي او </a:t>
            </a:r>
            <a:r>
              <a:rPr lang="ar-IQ" dirty="0" err="1" smtClean="0"/>
              <a:t>داخلي </a:t>
            </a:r>
            <a:r>
              <a:rPr lang="ar-IQ" dirty="0" smtClean="0"/>
              <a:t>)يمكن تحديده ويثير استجابة الكائن العضوي او يجعله يغير نشاطه او يوقفه ويمكن تقسيم المنبهات الى </a:t>
            </a:r>
            <a:r>
              <a:rPr lang="ar-IQ" dirty="0" err="1" smtClean="0"/>
              <a:t>ماياتي</a:t>
            </a:r>
            <a:r>
              <a:rPr lang="ar-IQ" dirty="0" smtClean="0"/>
              <a:t> </a:t>
            </a:r>
            <a:r>
              <a:rPr lang="ar-IQ" dirty="0" err="1" smtClean="0"/>
              <a:t>:-</a:t>
            </a:r>
            <a:endParaRPr lang="en-US" dirty="0" smtClean="0"/>
          </a:p>
          <a:p>
            <a:r>
              <a:rPr lang="ar-IQ" dirty="0" smtClean="0"/>
              <a:t>1-منبهات </a:t>
            </a:r>
            <a:r>
              <a:rPr lang="ar-IQ" dirty="0" err="1" smtClean="0"/>
              <a:t>خارجية :-</a:t>
            </a:r>
            <a:endParaRPr lang="en-US" dirty="0" smtClean="0"/>
          </a:p>
          <a:p>
            <a:r>
              <a:rPr lang="ar-IQ" dirty="0" err="1" smtClean="0"/>
              <a:t>--------------------</a:t>
            </a:r>
            <a:endParaRPr lang="en-US" dirty="0" smtClean="0"/>
          </a:p>
          <a:p>
            <a:r>
              <a:rPr lang="ar-IQ" dirty="0" err="1" smtClean="0"/>
              <a:t>أ-فيزيقية </a:t>
            </a:r>
            <a:r>
              <a:rPr lang="ar-IQ" dirty="0" smtClean="0"/>
              <a:t>:-مثل تغير درجات الحرارة والضوء والصوت والروائح </a:t>
            </a:r>
            <a:r>
              <a:rPr lang="ar-IQ" dirty="0" err="1" smtClean="0"/>
              <a:t>المختلفة .</a:t>
            </a:r>
            <a:endParaRPr lang="en-US" dirty="0" smtClean="0"/>
          </a:p>
          <a:p>
            <a:r>
              <a:rPr lang="ar-IQ" dirty="0" err="1" smtClean="0"/>
              <a:t>ب-اجتماعية </a:t>
            </a:r>
            <a:r>
              <a:rPr lang="ar-IQ" dirty="0" smtClean="0"/>
              <a:t>:-مثل لقاء صديق او سماع صرخة او </a:t>
            </a:r>
            <a:r>
              <a:rPr lang="ar-IQ" dirty="0" err="1" smtClean="0"/>
              <a:t>استغاثة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اما ارسطو مؤلف </a:t>
            </a:r>
            <a:r>
              <a:rPr lang="ar-IQ" dirty="0" err="1" smtClean="0"/>
              <a:t>كتاب </a:t>
            </a:r>
            <a:r>
              <a:rPr lang="ar-IQ" dirty="0" smtClean="0"/>
              <a:t>(النفس)ويرجع الفضل له في تطوير المنهج العلمي من خلال اهتمامه بالاستقراء </a:t>
            </a:r>
            <a:r>
              <a:rPr lang="ar-IQ" dirty="0" err="1" smtClean="0"/>
              <a:t>والملاحظة </a:t>
            </a:r>
            <a:r>
              <a:rPr lang="ar-IQ" dirty="0" smtClean="0"/>
              <a:t>،ويرى بان الانسان عبارة </a:t>
            </a:r>
            <a:r>
              <a:rPr lang="ar-IQ" dirty="0" err="1" smtClean="0"/>
              <a:t>عن </a:t>
            </a:r>
            <a:r>
              <a:rPr lang="ar-IQ" dirty="0" smtClean="0"/>
              <a:t>(مادة،وصورة)فالمادة هي جسمه والصورة هي نفسه </a:t>
            </a:r>
            <a:r>
              <a:rPr lang="ar-IQ" dirty="0" err="1" smtClean="0"/>
              <a:t>واكدت</a:t>
            </a:r>
            <a:r>
              <a:rPr lang="ar-IQ" dirty="0" smtClean="0"/>
              <a:t> نظريته </a:t>
            </a:r>
            <a:r>
              <a:rPr lang="ar-IQ" dirty="0" err="1" smtClean="0"/>
              <a:t>ذلك </a:t>
            </a:r>
            <a:r>
              <a:rPr lang="ar-IQ" dirty="0" smtClean="0"/>
              <a:t>،بان النفس والجسم كلا واحدا </a:t>
            </a:r>
            <a:r>
              <a:rPr lang="ar-IQ" dirty="0" err="1" smtClean="0"/>
              <a:t>لايتجزأ</a:t>
            </a:r>
            <a:r>
              <a:rPr lang="ar-IQ" dirty="0" smtClean="0"/>
              <a:t>.ويرى ان الانسان كائن اجتماعي يعيش وسط جماعة يؤثر ويتأثر </a:t>
            </a:r>
            <a:r>
              <a:rPr lang="ar-IQ" dirty="0" err="1" smtClean="0"/>
              <a:t>بها</a:t>
            </a:r>
            <a:r>
              <a:rPr lang="ar-IQ" dirty="0" smtClean="0"/>
              <a:t> وركز على </a:t>
            </a:r>
            <a:r>
              <a:rPr lang="ar-IQ" dirty="0" err="1" smtClean="0"/>
              <a:t>الاسرة .</a:t>
            </a:r>
            <a:endParaRPr lang="en-US"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-منبهات </a:t>
            </a:r>
            <a:r>
              <a:rPr lang="ar-IQ" dirty="0" err="1" smtClean="0"/>
              <a:t>داخلية :-</a:t>
            </a:r>
            <a:endParaRPr lang="en-US" dirty="0" smtClean="0"/>
          </a:p>
          <a:p>
            <a:r>
              <a:rPr lang="ar-IQ" dirty="0" err="1" smtClean="0"/>
              <a:t>-------------------</a:t>
            </a:r>
            <a:endParaRPr lang="en-US" dirty="0" smtClean="0"/>
          </a:p>
          <a:p>
            <a:r>
              <a:rPr lang="ar-IQ" dirty="0" err="1" smtClean="0"/>
              <a:t>أ-فسيولوجية </a:t>
            </a:r>
            <a:r>
              <a:rPr lang="ar-IQ" dirty="0" smtClean="0"/>
              <a:t>:-كزيادة ضغط الدم او زيادة تقلصات </a:t>
            </a:r>
            <a:r>
              <a:rPr lang="ar-IQ" dirty="0" err="1" smtClean="0"/>
              <a:t>المعدة .</a:t>
            </a:r>
            <a:endParaRPr lang="en-US" dirty="0" smtClean="0"/>
          </a:p>
          <a:p>
            <a:r>
              <a:rPr lang="ar-IQ" dirty="0" err="1" smtClean="0"/>
              <a:t>ب-نفسية </a:t>
            </a:r>
            <a:r>
              <a:rPr lang="ar-IQ" dirty="0" smtClean="0"/>
              <a:t>:-مثل الحالات الوجدانية </a:t>
            </a:r>
            <a:r>
              <a:rPr lang="ar-IQ" dirty="0" err="1" smtClean="0"/>
              <a:t>والاخلام</a:t>
            </a:r>
            <a:r>
              <a:rPr lang="ar-IQ" dirty="0" smtClean="0"/>
              <a:t> والتصورات الذهنية </a:t>
            </a:r>
            <a:r>
              <a:rPr lang="ar-IQ" dirty="0" err="1" smtClean="0"/>
              <a:t>واحلام</a:t>
            </a:r>
            <a:r>
              <a:rPr lang="ar-IQ" dirty="0" smtClean="0"/>
              <a:t> </a:t>
            </a:r>
            <a:r>
              <a:rPr lang="ar-IQ" dirty="0" err="1" smtClean="0"/>
              <a:t>اليقظة .</a:t>
            </a:r>
            <a:endParaRPr lang="en-US" dirty="0" smtClean="0"/>
          </a:p>
          <a:p>
            <a:r>
              <a:rPr lang="ar-IQ" dirty="0" err="1" smtClean="0"/>
              <a:t>الموقف :-</a:t>
            </a:r>
            <a:endParaRPr lang="en-US" dirty="0" smtClean="0"/>
          </a:p>
          <a:p>
            <a:r>
              <a:rPr lang="ar-IQ" dirty="0" err="1" smtClean="0"/>
              <a:t>--------</a:t>
            </a:r>
            <a:endParaRPr lang="en-US" dirty="0" smtClean="0"/>
          </a:p>
          <a:p>
            <a:r>
              <a:rPr lang="ar-IQ" dirty="0" smtClean="0"/>
              <a:t>اي مجموعة مركبة من المنبهات مثلا قيام المدرس بشرح الدرس للطلبة بينما </a:t>
            </a:r>
            <a:r>
              <a:rPr lang="ar-IQ" dirty="0" err="1" smtClean="0"/>
              <a:t>الضوءحين</a:t>
            </a:r>
            <a:r>
              <a:rPr lang="ar-IQ" dirty="0" smtClean="0"/>
              <a:t> يسلط على العين منبه او لسعة النار </a:t>
            </a:r>
            <a:r>
              <a:rPr lang="ar-IQ" dirty="0" err="1" smtClean="0"/>
              <a:t>بمنبه .</a:t>
            </a:r>
            <a:endParaRPr lang="en-US" dirty="0" smtClean="0"/>
          </a:p>
          <a:p>
            <a:endParaRPr lang="ar-IQ"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ثانيا:-انواع </a:t>
            </a:r>
            <a:r>
              <a:rPr lang="ar-IQ" dirty="0" err="1" smtClean="0"/>
              <a:t>الاستجابات :-</a:t>
            </a:r>
            <a:endParaRPr lang="en-US" dirty="0" smtClean="0"/>
          </a:p>
          <a:p>
            <a:r>
              <a:rPr lang="ar-IQ" dirty="0" err="1" smtClean="0"/>
              <a:t>-------------------------</a:t>
            </a:r>
            <a:endParaRPr lang="en-US" dirty="0" smtClean="0"/>
          </a:p>
          <a:p>
            <a:r>
              <a:rPr lang="ar-IQ" dirty="0" err="1" smtClean="0"/>
              <a:t>الاستجابة </a:t>
            </a:r>
            <a:r>
              <a:rPr lang="ar-IQ" dirty="0" smtClean="0"/>
              <a:t>:-كل نشاط او فعل يصدر من الكائن العضوي ويرد </a:t>
            </a:r>
            <a:r>
              <a:rPr lang="ar-IQ" dirty="0" err="1" smtClean="0"/>
              <a:t>به</a:t>
            </a:r>
            <a:r>
              <a:rPr lang="ar-IQ" dirty="0" smtClean="0"/>
              <a:t> على </a:t>
            </a:r>
            <a:r>
              <a:rPr lang="ar-IQ" dirty="0" err="1" smtClean="0"/>
              <a:t>المنبه </a:t>
            </a:r>
            <a:r>
              <a:rPr lang="ar-IQ" dirty="0" smtClean="0"/>
              <a:t>،ويمكن تقسيم الاستجابات الى </a:t>
            </a:r>
            <a:r>
              <a:rPr lang="ar-IQ" dirty="0" err="1" smtClean="0"/>
              <a:t>مايلي:-</a:t>
            </a:r>
            <a:endParaRPr lang="en-US" dirty="0" smtClean="0"/>
          </a:p>
          <a:p>
            <a:r>
              <a:rPr lang="ar-IQ" dirty="0" smtClean="0"/>
              <a:t>1-استجابات </a:t>
            </a:r>
            <a:r>
              <a:rPr lang="ar-IQ" dirty="0" err="1" smtClean="0"/>
              <a:t>حركبة</a:t>
            </a:r>
            <a:r>
              <a:rPr lang="ar-IQ" dirty="0" smtClean="0"/>
              <a:t> :-كالجري والهرب عند تعرض الفرد الى الخطر او مد اليد لتحية شخص </a:t>
            </a:r>
            <a:r>
              <a:rPr lang="ar-IQ" dirty="0" err="1" smtClean="0"/>
              <a:t>اخر .</a:t>
            </a:r>
            <a:endParaRPr lang="en-US" dirty="0" smtClean="0"/>
          </a:p>
          <a:p>
            <a:r>
              <a:rPr lang="ar-IQ" dirty="0" smtClean="0"/>
              <a:t>2-استجابات </a:t>
            </a:r>
            <a:r>
              <a:rPr lang="ar-IQ" dirty="0" err="1" smtClean="0"/>
              <a:t>لفظية </a:t>
            </a:r>
            <a:r>
              <a:rPr lang="ar-IQ" dirty="0" smtClean="0"/>
              <a:t>:-كالتعبير عن فكرة معينة باللغة والنطق او الاستغاثة عندما يشب حريقا </a:t>
            </a:r>
            <a:r>
              <a:rPr lang="ar-IQ" dirty="0" err="1" smtClean="0"/>
              <a:t>مثلا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3-استجابات </a:t>
            </a:r>
            <a:r>
              <a:rPr lang="ar-IQ" dirty="0" err="1" smtClean="0"/>
              <a:t>فسيولوجية </a:t>
            </a:r>
            <a:r>
              <a:rPr lang="ar-IQ" dirty="0" smtClean="0"/>
              <a:t>:-كزيادة افراز اللعاب عند تناول الطعام او ارتفاع ضغط الدم عند سماع خبر </a:t>
            </a:r>
            <a:r>
              <a:rPr lang="ar-IQ" dirty="0" err="1" smtClean="0"/>
              <a:t>حزين .</a:t>
            </a:r>
            <a:endParaRPr lang="en-US" dirty="0" smtClean="0"/>
          </a:p>
          <a:p>
            <a:r>
              <a:rPr lang="ar-IQ" dirty="0" smtClean="0"/>
              <a:t>4-استجابات </a:t>
            </a:r>
            <a:r>
              <a:rPr lang="ar-IQ" dirty="0" err="1" smtClean="0"/>
              <a:t>انفعالية </a:t>
            </a:r>
            <a:r>
              <a:rPr lang="ar-IQ" dirty="0" smtClean="0"/>
              <a:t>:-كالفرح عند النجاح او الغضب عند اخذ لعبة من طفل </a:t>
            </a:r>
            <a:r>
              <a:rPr lang="ar-IQ" dirty="0" err="1" smtClean="0"/>
              <a:t>مثلا .</a:t>
            </a:r>
            <a:endParaRPr lang="en-US" dirty="0" smtClean="0"/>
          </a:p>
          <a:p>
            <a:r>
              <a:rPr lang="ar-IQ" dirty="0" smtClean="0"/>
              <a:t>5-استجابات </a:t>
            </a:r>
            <a:r>
              <a:rPr lang="ar-IQ" dirty="0" err="1" smtClean="0"/>
              <a:t>معرفية </a:t>
            </a:r>
            <a:r>
              <a:rPr lang="ar-IQ" dirty="0" smtClean="0"/>
              <a:t>:-ويكون الغرض منها اكتساب معرفة كالرؤية والسمع والتذكر </a:t>
            </a:r>
            <a:r>
              <a:rPr lang="ar-IQ" dirty="0" err="1" smtClean="0"/>
              <a:t>والتفكير .</a:t>
            </a:r>
            <a:endParaRPr lang="en-US" dirty="0" smtClean="0"/>
          </a:p>
          <a:p>
            <a:r>
              <a:rPr lang="ar-IQ" dirty="0" smtClean="0"/>
              <a:t>6-استجابات </a:t>
            </a:r>
            <a:r>
              <a:rPr lang="ar-IQ" dirty="0" err="1" smtClean="0"/>
              <a:t>الكف </a:t>
            </a:r>
            <a:r>
              <a:rPr lang="ar-IQ" dirty="0" smtClean="0"/>
              <a:t>:-كالتوقف عن التفكير او مشاهدة </a:t>
            </a:r>
            <a:r>
              <a:rPr lang="ar-IQ" dirty="0" err="1" smtClean="0"/>
              <a:t>التلفاز .</a:t>
            </a:r>
            <a:endParaRPr lang="en-US" dirty="0" smtClean="0"/>
          </a:p>
          <a:p>
            <a:endParaRPr lang="ar-IQ"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****وان سلوك الانسان نحو اي موقف يتكون عادة من مجموعة مركبة من الاستجابات </a:t>
            </a:r>
            <a:r>
              <a:rPr lang="ar-IQ" dirty="0" err="1" smtClean="0"/>
              <a:t>المختلفة </a:t>
            </a:r>
            <a:r>
              <a:rPr lang="ar-IQ" dirty="0" smtClean="0"/>
              <a:t>، فمثلا عندما يكون الطفل يلعب بلعبته </a:t>
            </a:r>
            <a:r>
              <a:rPr lang="ar-IQ" dirty="0" err="1" smtClean="0"/>
              <a:t>وياتي</a:t>
            </a:r>
            <a:r>
              <a:rPr lang="ar-IQ" dirty="0" smtClean="0"/>
              <a:t> طفل اخر ويستولي على </a:t>
            </a:r>
            <a:r>
              <a:rPr lang="ar-IQ" dirty="0" err="1" smtClean="0"/>
              <a:t>لعبتهنجد</a:t>
            </a:r>
            <a:r>
              <a:rPr lang="ar-IQ" dirty="0" smtClean="0"/>
              <a:t> ان الطفل الاول يغضب </a:t>
            </a:r>
            <a:r>
              <a:rPr lang="ar-IQ" dirty="0" err="1" smtClean="0"/>
              <a:t>ويصرخ </a:t>
            </a:r>
            <a:r>
              <a:rPr lang="ar-IQ" dirty="0" smtClean="0"/>
              <a:t>، ثم يفكر كيف يحصل على لعبته وقد يهتدي في تفكيره الى الاعتداء على الطفل الاخر وينتزعها منه </a:t>
            </a:r>
            <a:r>
              <a:rPr lang="ar-IQ" dirty="0" err="1" smtClean="0"/>
              <a:t>بالقوة .</a:t>
            </a:r>
            <a:endParaRPr lang="ar-IQ"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a:t>
            </a:r>
            <a:endParaRPr lang="en-US" dirty="0" smtClean="0"/>
          </a:p>
          <a:p>
            <a:r>
              <a:rPr lang="ar-IQ" dirty="0" smtClean="0"/>
              <a:t>****وكذلك بالنسبة للطالب الذي يؤدي الامتحان فهو يقرا الاسئلة ويحاول فهمها ويتردد عند اختيار الاسئلة التي يجيب عليها ويصاحب ذلك العديد من المشاعر كالخوف والتردد والرضا والثقة او </a:t>
            </a:r>
            <a:r>
              <a:rPr lang="ar-IQ" dirty="0" err="1" smtClean="0"/>
              <a:t>الخيبة </a:t>
            </a:r>
            <a:r>
              <a:rPr lang="ar-IQ" dirty="0" smtClean="0"/>
              <a:t>.فالسلوك يشمل جميع الاستجابات </a:t>
            </a:r>
            <a:r>
              <a:rPr lang="ar-IQ" dirty="0" err="1" smtClean="0"/>
              <a:t>المركبة </a:t>
            </a:r>
            <a:r>
              <a:rPr lang="ar-IQ" dirty="0" smtClean="0"/>
              <a:t>، وكل </a:t>
            </a:r>
            <a:r>
              <a:rPr lang="ar-IQ" dirty="0" err="1" smtClean="0"/>
              <a:t>مايصدر</a:t>
            </a:r>
            <a:r>
              <a:rPr lang="ar-IQ" dirty="0" smtClean="0"/>
              <a:t> من الانسان من افعال او اقوال او تفكير او اي نشاط عقلي كذلك يشمل </a:t>
            </a:r>
            <a:r>
              <a:rPr lang="ar-IQ" dirty="0" err="1" smtClean="0"/>
              <a:t>مايحس</a:t>
            </a:r>
            <a:r>
              <a:rPr lang="ar-IQ" dirty="0" smtClean="0"/>
              <a:t> </a:t>
            </a:r>
            <a:r>
              <a:rPr lang="ar-IQ" dirty="0" err="1" smtClean="0"/>
              <a:t>به</a:t>
            </a:r>
            <a:r>
              <a:rPr lang="ar-IQ" dirty="0" smtClean="0"/>
              <a:t> الانسان من مشاعر وجدانية او انفعالية </a:t>
            </a:r>
            <a:r>
              <a:rPr lang="ar-IQ" dirty="0" err="1" smtClean="0"/>
              <a:t>كالالم</a:t>
            </a:r>
            <a:r>
              <a:rPr lang="ar-IQ" dirty="0" smtClean="0"/>
              <a:t> والخوف والغضب والشعور بالضيق او الارتياح والشعور </a:t>
            </a:r>
            <a:r>
              <a:rPr lang="ar-IQ" dirty="0" err="1" smtClean="0"/>
              <a:t>بالامل</a:t>
            </a:r>
            <a:r>
              <a:rPr lang="ar-IQ" dirty="0" smtClean="0"/>
              <a:t> </a:t>
            </a:r>
            <a:r>
              <a:rPr lang="ar-IQ" dirty="0" err="1" smtClean="0"/>
              <a:t>والخيبة .</a:t>
            </a:r>
            <a:endParaRPr lang="en-US" dirty="0" smtClean="0"/>
          </a:p>
          <a:p>
            <a:endParaRPr lang="ar-IQ"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r>
              <a:rPr lang="ar-IQ" dirty="0" smtClean="0"/>
              <a:t>***العوامل المؤثرة في </a:t>
            </a:r>
            <a:r>
              <a:rPr lang="ar-IQ" dirty="0" err="1" smtClean="0"/>
              <a:t>السلوك :-</a:t>
            </a:r>
            <a:endParaRPr lang="en-US" dirty="0" smtClean="0"/>
          </a:p>
          <a:p>
            <a:r>
              <a:rPr lang="ar-IQ" dirty="0" err="1" smtClean="0"/>
              <a:t>--------------------------------</a:t>
            </a:r>
            <a:endParaRPr lang="en-US" dirty="0" smtClean="0"/>
          </a:p>
          <a:p>
            <a:r>
              <a:rPr lang="ar-IQ" dirty="0" smtClean="0"/>
              <a:t>															</a:t>
            </a:r>
            <a:r>
              <a:rPr lang="ar-IQ" smtClean="0"/>
              <a:t>	</a:t>
            </a:r>
            <a:r>
              <a:rPr lang="ar-IQ" dirty="0" smtClean="0"/>
              <a:t>								العوامل </a:t>
            </a:r>
            <a:r>
              <a:rPr lang="ar-IQ" dirty="0" err="1" smtClean="0"/>
              <a:t>الوراثية </a:t>
            </a:r>
            <a:r>
              <a:rPr lang="ar-IQ" dirty="0" smtClean="0"/>
              <a:t>:-يتكون الانسان باندماج حيوان منوي ببويضة فيتكون       </a:t>
            </a:r>
            <a:r>
              <a:rPr lang="ar-IQ" dirty="0" err="1" smtClean="0"/>
              <a:t>مايسمى</a:t>
            </a:r>
            <a:r>
              <a:rPr lang="ar-IQ" dirty="0" smtClean="0"/>
              <a:t> بالبويضة </a:t>
            </a:r>
            <a:r>
              <a:rPr lang="ar-IQ" dirty="0" err="1" smtClean="0"/>
              <a:t>المخصبة </a:t>
            </a:r>
            <a:r>
              <a:rPr lang="ar-IQ" dirty="0" smtClean="0"/>
              <a:t>(</a:t>
            </a:r>
            <a:r>
              <a:rPr lang="ar-IQ" dirty="0" err="1" smtClean="0"/>
              <a:t>الزايكوت</a:t>
            </a:r>
            <a:r>
              <a:rPr lang="ar-IQ" dirty="0" smtClean="0"/>
              <a:t> )</a:t>
            </a:r>
            <a:r>
              <a:rPr lang="ar-IQ" dirty="0" err="1" smtClean="0"/>
              <a:t>وتنتمو</a:t>
            </a:r>
            <a:r>
              <a:rPr lang="ar-IQ" dirty="0" smtClean="0"/>
              <a:t> هذه البويضة المخصبة بالانقسام </a:t>
            </a:r>
            <a:r>
              <a:rPr lang="ar-IQ" dirty="0" err="1" smtClean="0"/>
              <a:t>المضاعف </a:t>
            </a:r>
            <a:r>
              <a:rPr lang="ar-IQ" dirty="0" smtClean="0"/>
              <a:t>(خلية تنقسم الى خليتين ثم  </a:t>
            </a:r>
            <a:r>
              <a:rPr lang="ar-IQ" dirty="0" err="1" smtClean="0"/>
              <a:t>4ثم</a:t>
            </a:r>
            <a:r>
              <a:rPr lang="ar-IQ" dirty="0" smtClean="0"/>
              <a:t> 8)وتحتوي هذه البويضة </a:t>
            </a:r>
            <a:r>
              <a:rPr lang="ar-IQ" dirty="0" err="1" smtClean="0"/>
              <a:t>على </a:t>
            </a:r>
            <a:r>
              <a:rPr lang="ar-IQ" dirty="0" smtClean="0"/>
              <a:t>(46)</a:t>
            </a:r>
            <a:r>
              <a:rPr lang="ar-IQ" dirty="0" err="1" smtClean="0"/>
              <a:t>كروموسوم</a:t>
            </a:r>
            <a:r>
              <a:rPr lang="ar-IQ" dirty="0" smtClean="0"/>
              <a:t> نصفها من </a:t>
            </a:r>
            <a:r>
              <a:rPr lang="ar-IQ" dirty="0" err="1" smtClean="0"/>
              <a:t>الاب </a:t>
            </a:r>
            <a:r>
              <a:rPr lang="ar-IQ" dirty="0" smtClean="0"/>
              <a:t>(23)</a:t>
            </a:r>
            <a:r>
              <a:rPr lang="ar-IQ" dirty="0" err="1" smtClean="0"/>
              <a:t>كروموسوم</a:t>
            </a:r>
            <a:r>
              <a:rPr lang="ar-IQ" dirty="0" smtClean="0"/>
              <a:t> و(23)منها خاصة بجميع خصائص الانسان و(</a:t>
            </a:r>
            <a:r>
              <a:rPr lang="ar-IQ" dirty="0" err="1" smtClean="0"/>
              <a:t>كروموسوم</a:t>
            </a:r>
            <a:r>
              <a:rPr lang="ar-IQ" dirty="0" smtClean="0"/>
              <a:t> واحد)خاص بالجنس وتحتوي </a:t>
            </a:r>
            <a:r>
              <a:rPr lang="ar-IQ" dirty="0" err="1" smtClean="0"/>
              <a:t>الكروموسومات</a:t>
            </a:r>
            <a:r>
              <a:rPr lang="ar-IQ" dirty="0" smtClean="0"/>
              <a:t> على ما </a:t>
            </a:r>
            <a:r>
              <a:rPr lang="ar-IQ" dirty="0" err="1" smtClean="0"/>
              <a:t>يسمى (بالجينات </a:t>
            </a:r>
            <a:r>
              <a:rPr lang="ar-IQ" dirty="0" smtClean="0"/>
              <a:t>)وهي التي تنقل الخصائص الوراثية عبر </a:t>
            </a:r>
            <a:r>
              <a:rPr lang="ar-IQ" dirty="0" err="1" smtClean="0"/>
              <a:t>الاجيال </a:t>
            </a:r>
            <a:r>
              <a:rPr lang="ar-IQ" dirty="0" smtClean="0"/>
              <a:t>،وهي تنقل الخصائص الوراثية عبر الاجيال وهي تنقل خصائص مادية مثل لون </a:t>
            </a:r>
            <a:r>
              <a:rPr lang="ar-IQ" dirty="0" err="1" smtClean="0"/>
              <a:t>الجلد </a:t>
            </a:r>
            <a:r>
              <a:rPr lang="ar-IQ" dirty="0" smtClean="0"/>
              <a:t>،لون </a:t>
            </a:r>
            <a:r>
              <a:rPr lang="ar-IQ" dirty="0" err="1" smtClean="0"/>
              <a:t>العين </a:t>
            </a:r>
            <a:r>
              <a:rPr lang="ar-IQ" dirty="0" smtClean="0"/>
              <a:t>،شكل </a:t>
            </a:r>
            <a:r>
              <a:rPr lang="ar-IQ" dirty="0" err="1" smtClean="0"/>
              <a:t>الانف،الطول </a:t>
            </a:r>
            <a:r>
              <a:rPr lang="ar-IQ" dirty="0" smtClean="0"/>
              <a:t>،القصر،الاستعداد لبعض الامراض</a:t>
            </a:r>
            <a:endParaRPr lang="ar-IQ"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وبعض هذه الجينات مسيطرة </a:t>
            </a:r>
            <a:r>
              <a:rPr lang="ar-IQ" dirty="0" err="1" smtClean="0"/>
              <a:t>والاخر</a:t>
            </a:r>
            <a:r>
              <a:rPr lang="ar-IQ" dirty="0" smtClean="0"/>
              <a:t> </a:t>
            </a:r>
            <a:r>
              <a:rPr lang="ar-IQ" dirty="0" err="1" smtClean="0"/>
              <a:t>متنحية </a:t>
            </a:r>
            <a:r>
              <a:rPr lang="ar-IQ" dirty="0" smtClean="0"/>
              <a:t>،وقد تحدث طفرات وراثية فيها تنتقل خصائص </a:t>
            </a:r>
            <a:r>
              <a:rPr lang="ar-IQ" dirty="0" err="1" smtClean="0"/>
              <a:t>لاتوجد</a:t>
            </a:r>
            <a:r>
              <a:rPr lang="ar-IQ" dirty="0" smtClean="0"/>
              <a:t> في الجيل الحالي بل كانت موجودة في الاجداد.</a:t>
            </a:r>
            <a:r>
              <a:rPr lang="ar-IQ" dirty="0" err="1" smtClean="0"/>
              <a:t>واحيانا</a:t>
            </a:r>
            <a:r>
              <a:rPr lang="ar-IQ" dirty="0" smtClean="0"/>
              <a:t> يكون للفرد اقل </a:t>
            </a:r>
            <a:r>
              <a:rPr lang="ar-IQ" dirty="0" err="1" smtClean="0"/>
              <a:t>من </a:t>
            </a:r>
            <a:r>
              <a:rPr lang="ar-IQ" dirty="0" smtClean="0"/>
              <a:t>(46)</a:t>
            </a:r>
            <a:r>
              <a:rPr lang="ar-IQ" dirty="0" err="1" smtClean="0"/>
              <a:t>كروموسوم</a:t>
            </a:r>
            <a:r>
              <a:rPr lang="ar-IQ" dirty="0" smtClean="0"/>
              <a:t> او </a:t>
            </a:r>
            <a:r>
              <a:rPr lang="ar-IQ" dirty="0" err="1" smtClean="0"/>
              <a:t>اكثثر</a:t>
            </a:r>
            <a:r>
              <a:rPr lang="ar-IQ" dirty="0" smtClean="0"/>
              <a:t> وينتج عنه تخلف في النمو الجسمي والعقلي واختلافات في بنية </a:t>
            </a:r>
            <a:r>
              <a:rPr lang="ar-IQ" dirty="0" err="1" smtClean="0"/>
              <a:t>الجسم </a:t>
            </a:r>
            <a:r>
              <a:rPr lang="ar-IQ" dirty="0" smtClean="0"/>
              <a:t>.وان الوراثة تنقل الخصائص البدنية كجنس الفرد ولون جلده وعينيه وشعره وشكل انفه وبنية </a:t>
            </a:r>
            <a:r>
              <a:rPr lang="ar-IQ" dirty="0" err="1" smtClean="0"/>
              <a:t>جسمه ،</a:t>
            </a:r>
            <a:endParaRPr lang="ar-IQ"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وكذلك فان الوراثة تؤثر على السلوك من خلال التركيب الفسيولوجي فقلنا الذكاء يؤثر في كيفية استجابتنا في المواقف الانفعالية او </a:t>
            </a:r>
            <a:r>
              <a:rPr lang="ar-IQ" dirty="0" err="1" smtClean="0"/>
              <a:t>الاجتماعية </a:t>
            </a:r>
            <a:r>
              <a:rPr lang="ar-IQ" dirty="0" smtClean="0"/>
              <a:t>،كما ان الوراثة تحدد مدى احتمالية اصابتنا ببعض </a:t>
            </a:r>
            <a:r>
              <a:rPr lang="ar-IQ" dirty="0" err="1" smtClean="0"/>
              <a:t>الامراض </a:t>
            </a:r>
            <a:r>
              <a:rPr lang="ar-IQ" dirty="0" smtClean="0"/>
              <a:t>,كما اننا نرث الامكانات والقدرات التي تجعل من بعضنا رساما او </a:t>
            </a:r>
            <a:r>
              <a:rPr lang="ar-IQ" dirty="0" err="1" smtClean="0"/>
              <a:t>موسيقيا </a:t>
            </a:r>
            <a:r>
              <a:rPr lang="ar-IQ" dirty="0" smtClean="0"/>
              <a:t>.</a:t>
            </a:r>
            <a:r>
              <a:rPr lang="ar-IQ" dirty="0" err="1" smtClean="0"/>
              <a:t>واذا</a:t>
            </a:r>
            <a:r>
              <a:rPr lang="ar-IQ" dirty="0" smtClean="0"/>
              <a:t> كانت البيئة تسمح بتنمية هذه القدرات </a:t>
            </a:r>
            <a:r>
              <a:rPr lang="ar-IQ" dirty="0" err="1" smtClean="0"/>
              <a:t>فانها</a:t>
            </a:r>
            <a:r>
              <a:rPr lang="ar-IQ" dirty="0" smtClean="0"/>
              <a:t> تتطور بينما بعض البيئات </a:t>
            </a:r>
            <a:r>
              <a:rPr lang="ar-IQ" dirty="0" err="1" smtClean="0"/>
              <a:t>لاتوفر</a:t>
            </a:r>
            <a:r>
              <a:rPr lang="ar-IQ" dirty="0" smtClean="0"/>
              <a:t> الظروف المناسبة للتنمية لهذه القدرات كالتشجيع والثناء والدعم </a:t>
            </a:r>
            <a:r>
              <a:rPr lang="ar-IQ" dirty="0" err="1" smtClean="0"/>
              <a:t>فانها</a:t>
            </a:r>
            <a:r>
              <a:rPr lang="ar-IQ" dirty="0" smtClean="0"/>
              <a:t> سوف تضمحل </a:t>
            </a:r>
            <a:r>
              <a:rPr lang="ar-IQ" dirty="0" err="1" smtClean="0"/>
              <a:t>ولاتنمو</a:t>
            </a:r>
            <a:r>
              <a:rPr lang="ar-IQ" dirty="0" smtClean="0"/>
              <a:t> </a:t>
            </a:r>
            <a:r>
              <a:rPr lang="ar-IQ" dirty="0" err="1" smtClean="0"/>
              <a:t>.</a:t>
            </a:r>
            <a:endParaRPr lang="ar-IQ"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smtClean="0"/>
              <a:t>2-العوامل </a:t>
            </a:r>
            <a:r>
              <a:rPr lang="ar-IQ" dirty="0" err="1" smtClean="0"/>
              <a:t>البيئية:-</a:t>
            </a:r>
            <a:endParaRPr lang="en-US" dirty="0" smtClean="0"/>
          </a:p>
          <a:p>
            <a:r>
              <a:rPr lang="ar-IQ" dirty="0" err="1" smtClean="0"/>
              <a:t>------------------</a:t>
            </a:r>
            <a:endParaRPr lang="en-US" dirty="0" smtClean="0"/>
          </a:p>
          <a:p>
            <a:r>
              <a:rPr lang="ar-IQ" dirty="0" smtClean="0"/>
              <a:t>تقسم العوامل البيئية </a:t>
            </a:r>
            <a:r>
              <a:rPr lang="ar-IQ" dirty="0" err="1" smtClean="0"/>
              <a:t>الى :-</a:t>
            </a:r>
            <a:r>
              <a:rPr lang="ar-IQ" dirty="0" smtClean="0"/>
              <a:t>							</a:t>
            </a:r>
            <a:endParaRPr lang="en-US" dirty="0" smtClean="0"/>
          </a:p>
          <a:p>
            <a:r>
              <a:rPr lang="ar-IQ" dirty="0" smtClean="0"/>
              <a:t>1-العوامل </a:t>
            </a:r>
            <a:r>
              <a:rPr lang="ar-IQ" dirty="0" err="1" smtClean="0"/>
              <a:t>الجنينية :-</a:t>
            </a:r>
            <a:endParaRPr lang="en-US" dirty="0" smtClean="0"/>
          </a:p>
          <a:p>
            <a:r>
              <a:rPr lang="ar-IQ" dirty="0" err="1" smtClean="0"/>
              <a:t>------------------</a:t>
            </a:r>
            <a:endParaRPr lang="en-US" dirty="0" smtClean="0"/>
          </a:p>
          <a:p>
            <a:r>
              <a:rPr lang="ar-IQ" dirty="0" smtClean="0"/>
              <a:t>ان حياة الانسان </a:t>
            </a:r>
            <a:r>
              <a:rPr lang="ar-IQ" dirty="0" err="1" smtClean="0"/>
              <a:t>تبدا</a:t>
            </a:r>
            <a:r>
              <a:rPr lang="ar-IQ" dirty="0" smtClean="0"/>
              <a:t> منذ اللحظة التي يتم فيها تكوين البويضة المخصبة ويرتبط الجنين بأمه بواسطة الحبل السري </a:t>
            </a:r>
            <a:r>
              <a:rPr lang="ar-IQ" dirty="0" err="1" smtClean="0"/>
              <a:t>ولايرتبط</a:t>
            </a:r>
            <a:r>
              <a:rPr lang="ar-IQ" dirty="0" smtClean="0"/>
              <a:t> جهازه العصبي </a:t>
            </a:r>
            <a:r>
              <a:rPr lang="ar-IQ" dirty="0" err="1" smtClean="0"/>
              <a:t>بالام</a:t>
            </a:r>
            <a:r>
              <a:rPr lang="ar-IQ" dirty="0" smtClean="0"/>
              <a:t> كما ان دمه </a:t>
            </a:r>
            <a:r>
              <a:rPr lang="ar-IQ" dirty="0" err="1" smtClean="0"/>
              <a:t>لايمتزج</a:t>
            </a:r>
            <a:r>
              <a:rPr lang="ar-IQ" dirty="0" smtClean="0"/>
              <a:t> بدمها </a:t>
            </a:r>
            <a:r>
              <a:rPr lang="ar-IQ" dirty="0" err="1" smtClean="0"/>
              <a:t>لانه</a:t>
            </a:r>
            <a:r>
              <a:rPr lang="ar-IQ" dirty="0" smtClean="0"/>
              <a:t> مفصول بواسطة غشاء </a:t>
            </a:r>
            <a:r>
              <a:rPr lang="ar-IQ" dirty="0" err="1" smtClean="0"/>
              <a:t>نصق</a:t>
            </a:r>
            <a:r>
              <a:rPr lang="ar-IQ" dirty="0" smtClean="0"/>
              <a:t> ناضج بحيث </a:t>
            </a:r>
            <a:r>
              <a:rPr lang="ar-IQ" dirty="0" err="1" smtClean="0"/>
              <a:t>لاينتقل</a:t>
            </a:r>
            <a:r>
              <a:rPr lang="ar-IQ" dirty="0" smtClean="0"/>
              <a:t> الى الجنين من امه </a:t>
            </a:r>
            <a:r>
              <a:rPr lang="ar-IQ" dirty="0" err="1" smtClean="0"/>
              <a:t>الا</a:t>
            </a:r>
            <a:r>
              <a:rPr lang="ar-IQ" dirty="0" smtClean="0"/>
              <a:t> المواد </a:t>
            </a:r>
            <a:r>
              <a:rPr lang="ar-IQ" dirty="0" err="1" smtClean="0"/>
              <a:t>الكيمياوية</a:t>
            </a:r>
            <a:r>
              <a:rPr lang="ar-IQ" dirty="0" smtClean="0"/>
              <a:t> التي يحملها الدم </a:t>
            </a:r>
            <a:r>
              <a:rPr lang="ar-IQ" dirty="0" err="1" smtClean="0"/>
              <a:t>والاوكسجين</a:t>
            </a:r>
            <a:r>
              <a:rPr lang="ar-IQ" dirty="0" smtClean="0"/>
              <a:t> والغذاء </a:t>
            </a:r>
            <a:r>
              <a:rPr lang="ar-IQ" dirty="0" err="1" smtClean="0"/>
              <a:t>والهرمونات</a:t>
            </a:r>
            <a:r>
              <a:rPr lang="ar-IQ" dirty="0" smtClean="0"/>
              <a:t> </a:t>
            </a:r>
            <a:r>
              <a:rPr lang="ar-IQ" dirty="0" err="1" smtClean="0"/>
              <a:t>والاجسام</a:t>
            </a:r>
            <a:r>
              <a:rPr lang="ar-IQ" dirty="0" smtClean="0"/>
              <a:t> الحيوية المضادة </a:t>
            </a:r>
            <a:r>
              <a:rPr lang="ar-IQ" dirty="0" smtClean="0"/>
              <a:t>عن طريق </a:t>
            </a:r>
            <a:r>
              <a:rPr lang="ar-IQ" dirty="0" err="1" smtClean="0"/>
              <a:t>المشيمة،</a:t>
            </a:r>
            <a:endParaRPr lang="ar-IQ"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pPr>
              <a:buNone/>
            </a:pPr>
            <a:r>
              <a:rPr lang="ar-IQ" dirty="0" smtClean="0"/>
              <a:t>*وقد </a:t>
            </a:r>
            <a:r>
              <a:rPr lang="ar-IQ" dirty="0" smtClean="0"/>
              <a:t>اظهرت البحوث ان هذه المرحلة تؤثر على نمو الجنين فحالة الام الانفعالية لها تأثير كبير في سلوك الجنين ونموه كالقلق والخوف والغضب اذ تفرز الغدد الصماء </a:t>
            </a:r>
            <a:r>
              <a:rPr lang="ar-IQ" dirty="0" err="1" smtClean="0"/>
              <a:t>والهرمونات</a:t>
            </a:r>
            <a:r>
              <a:rPr lang="ar-IQ" dirty="0" smtClean="0"/>
              <a:t> اثناء الانفعالات </a:t>
            </a:r>
            <a:r>
              <a:rPr lang="ar-IQ" dirty="0" err="1" smtClean="0"/>
              <a:t>افرازات</a:t>
            </a:r>
            <a:r>
              <a:rPr lang="ar-IQ" dirty="0" smtClean="0"/>
              <a:t> تؤدي الى تغير في كيميائية الدم وتنتقل الى دم الجنين مما يؤدي الى انجاب اطفال </a:t>
            </a:r>
            <a:r>
              <a:rPr lang="ar-IQ" dirty="0" err="1" smtClean="0"/>
              <a:t>كثيروا</a:t>
            </a:r>
            <a:r>
              <a:rPr lang="ar-IQ" dirty="0" smtClean="0"/>
              <a:t> الحركة وذوي اوزان قليلة ومضطربون في </a:t>
            </a:r>
            <a:r>
              <a:rPr lang="ar-IQ" dirty="0" err="1" smtClean="0"/>
              <a:t>النوم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buNone/>
            </a:pPr>
            <a:endParaRPr lang="ar-IQ" dirty="0" smtClean="0"/>
          </a:p>
          <a:p>
            <a:pPr>
              <a:buNone/>
            </a:pPr>
            <a:r>
              <a:rPr lang="ar-IQ" dirty="0" smtClean="0"/>
              <a:t> </a:t>
            </a:r>
            <a:endParaRPr lang="en-US" dirty="0" smtClean="0"/>
          </a:p>
          <a:p>
            <a:r>
              <a:rPr lang="ar-IQ" dirty="0" smtClean="0"/>
              <a:t>واستمر تلازم الفلسفة مع علم النفس حتى جاء العالم </a:t>
            </a:r>
            <a:r>
              <a:rPr lang="ar-IQ" dirty="0" err="1" smtClean="0"/>
              <a:t>الالماني </a:t>
            </a:r>
            <a:r>
              <a:rPr lang="ar-IQ" dirty="0" smtClean="0"/>
              <a:t>(وليم </a:t>
            </a:r>
            <a:r>
              <a:rPr lang="ar-IQ" dirty="0" err="1" smtClean="0"/>
              <a:t>فونت </a:t>
            </a:r>
            <a:r>
              <a:rPr lang="ar-IQ" dirty="0" smtClean="0"/>
              <a:t>)</a:t>
            </a:r>
            <a:r>
              <a:rPr lang="ar-IQ" dirty="0" err="1" smtClean="0"/>
              <a:t>1879م</a:t>
            </a:r>
            <a:r>
              <a:rPr lang="ar-IQ" dirty="0" smtClean="0"/>
              <a:t> والذي اسس اول مختبر لعلم النفس في </a:t>
            </a:r>
            <a:r>
              <a:rPr lang="ar-IQ" dirty="0" err="1" smtClean="0"/>
              <a:t>مدينة </a:t>
            </a:r>
            <a:r>
              <a:rPr lang="ar-IQ" dirty="0" smtClean="0"/>
              <a:t>(</a:t>
            </a:r>
            <a:r>
              <a:rPr lang="ar-IQ" dirty="0" err="1" smtClean="0"/>
              <a:t>ليبنرج)بألمانيا </a:t>
            </a:r>
            <a:r>
              <a:rPr lang="ar-IQ" dirty="0" smtClean="0"/>
              <a:t>،ومن ذلك الوقت استقل علم النفس عن الفلسفة</a:t>
            </a:r>
            <a:endParaRPr lang="ar-IQ"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كما ان الصحة العامة للام من العوامل المهمة والمؤثرة على نمو الجنين وسلوكه </a:t>
            </a:r>
            <a:r>
              <a:rPr lang="ar-IQ" dirty="0" err="1" smtClean="0"/>
              <a:t>فالام</a:t>
            </a:r>
            <a:r>
              <a:rPr lang="ar-IQ" dirty="0" smtClean="0"/>
              <a:t> المريضة ممكن ان يكون طفلها ضعيفا </a:t>
            </a:r>
            <a:r>
              <a:rPr lang="ar-IQ" dirty="0" err="1" smtClean="0"/>
              <a:t>ومريضا </a:t>
            </a:r>
            <a:r>
              <a:rPr lang="ar-IQ" dirty="0" smtClean="0"/>
              <a:t>.كما ان استخدام المخدرات والمسكرات له اثر على نمو الجنين وبالرغم من ان الجنين </a:t>
            </a:r>
            <a:r>
              <a:rPr lang="ar-IQ" dirty="0" err="1" smtClean="0"/>
              <a:t>لايصاب</a:t>
            </a:r>
            <a:r>
              <a:rPr lang="ar-IQ" dirty="0" smtClean="0"/>
              <a:t> </a:t>
            </a:r>
            <a:r>
              <a:rPr lang="ar-IQ" dirty="0" err="1" smtClean="0"/>
              <a:t>بالامراض</a:t>
            </a:r>
            <a:r>
              <a:rPr lang="ar-IQ" dirty="0" smtClean="0"/>
              <a:t> التي </a:t>
            </a:r>
            <a:r>
              <a:rPr lang="ar-IQ" dirty="0" err="1" smtClean="0"/>
              <a:t>لاتصاب</a:t>
            </a:r>
            <a:r>
              <a:rPr lang="ar-IQ" dirty="0" smtClean="0"/>
              <a:t> </a:t>
            </a:r>
            <a:r>
              <a:rPr lang="ar-IQ" dirty="0" err="1" smtClean="0"/>
              <a:t>بها</a:t>
            </a:r>
            <a:r>
              <a:rPr lang="ar-IQ" dirty="0" smtClean="0"/>
              <a:t> الام </a:t>
            </a:r>
            <a:r>
              <a:rPr lang="ar-IQ" dirty="0" err="1" smtClean="0"/>
              <a:t>الا</a:t>
            </a:r>
            <a:r>
              <a:rPr lang="ar-IQ" dirty="0" smtClean="0"/>
              <a:t> ان الامراض تؤدي الى تغير التركيب الكيميائي لدى الام لذلك يكون اثرها كبيرا على الجنين مثلا اصابة الام بالحصبة الالمانية خلال الاشهر الثلاث الاولى من الحمل يؤدي الى فقدان السمع او العمى او التخلف </a:t>
            </a:r>
            <a:r>
              <a:rPr lang="ar-IQ" dirty="0" err="1" smtClean="0"/>
              <a:t>العقلي .</a:t>
            </a:r>
            <a:endParaRPr lang="en-US" dirty="0" smtClean="0"/>
          </a:p>
          <a:p>
            <a:endParaRPr lang="ar-IQ"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smtClean="0"/>
              <a:t>2- العوامل </a:t>
            </a:r>
            <a:r>
              <a:rPr lang="ar-IQ" dirty="0" err="1" smtClean="0"/>
              <a:t>الثقافية :-</a:t>
            </a:r>
            <a:r>
              <a:rPr lang="ar-IQ" dirty="0" smtClean="0"/>
              <a:t>	</a:t>
            </a:r>
            <a:endParaRPr lang="en-US" dirty="0" smtClean="0"/>
          </a:p>
          <a:p>
            <a:r>
              <a:rPr lang="ar-IQ" dirty="0" err="1" smtClean="0"/>
              <a:t>----------------------</a:t>
            </a:r>
            <a:endParaRPr lang="en-US" dirty="0" smtClean="0"/>
          </a:p>
          <a:p>
            <a:r>
              <a:rPr lang="ar-IQ" dirty="0" smtClean="0"/>
              <a:t>ان الثقافة تعني انواع من السلوك </a:t>
            </a:r>
            <a:r>
              <a:rPr lang="ar-IQ" dirty="0" err="1" smtClean="0"/>
              <a:t>والتغكير</a:t>
            </a:r>
            <a:r>
              <a:rPr lang="ar-IQ" dirty="0" smtClean="0"/>
              <a:t> التي تنتقل من جيل الى اخر ضمن المجتمع وتشمل العادات والتقاليد </a:t>
            </a:r>
            <a:r>
              <a:rPr lang="ar-IQ" dirty="0" err="1" smtClean="0"/>
              <a:t>والافكار</a:t>
            </a:r>
            <a:r>
              <a:rPr lang="ar-IQ" dirty="0" smtClean="0"/>
              <a:t> والدين </a:t>
            </a:r>
            <a:r>
              <a:rPr lang="ar-IQ" dirty="0" err="1" smtClean="0"/>
              <a:t>والاعراف</a:t>
            </a:r>
            <a:r>
              <a:rPr lang="ar-IQ" dirty="0" smtClean="0"/>
              <a:t> والنظم والقوانين </a:t>
            </a:r>
            <a:r>
              <a:rPr lang="ar-IQ" dirty="0" err="1" smtClean="0"/>
              <a:t>والفن </a:t>
            </a:r>
            <a:r>
              <a:rPr lang="ar-IQ" dirty="0" smtClean="0"/>
              <a:t>،وهذه الثقافة تطبع افرادها الذين يعيشون فيها بخصائص وعادات ومفاهيم </a:t>
            </a:r>
            <a:r>
              <a:rPr lang="ar-IQ" dirty="0" err="1" smtClean="0"/>
              <a:t>وافكار</a:t>
            </a:r>
            <a:r>
              <a:rPr lang="ar-IQ" dirty="0" smtClean="0"/>
              <a:t> </a:t>
            </a:r>
            <a:r>
              <a:rPr lang="ar-IQ" dirty="0" err="1" smtClean="0"/>
              <a:t>وانواع</a:t>
            </a:r>
            <a:r>
              <a:rPr lang="ar-IQ" dirty="0" smtClean="0"/>
              <a:t> من السلوك تغاير ما لدى افراد تكونوا في ثقافة </a:t>
            </a:r>
            <a:r>
              <a:rPr lang="ar-IQ" dirty="0" err="1" smtClean="0"/>
              <a:t>اخرى </a:t>
            </a:r>
            <a:r>
              <a:rPr lang="ar-IQ" dirty="0" smtClean="0"/>
              <a:t>,ويتأثر الفرد بثقافة مجتمعه منذ لحظة الميلاد ويتطبع بالثقافة الموجود فيها اذ انها تشكل خبراته وسلوكه وتطبع شخصيته عن طريق الاسرة والتربية والضبط </a:t>
            </a:r>
            <a:r>
              <a:rPr lang="ar-IQ" dirty="0" err="1" smtClean="0"/>
              <a:t>الاجتماعي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فالمعتقدات في مجتمع ما تعتبر مشتركة تقريبا لكل افراد </a:t>
            </a:r>
            <a:r>
              <a:rPr lang="ar-IQ" dirty="0" err="1" smtClean="0"/>
              <a:t>المجتمع </a:t>
            </a:r>
            <a:r>
              <a:rPr lang="ar-IQ" dirty="0" smtClean="0"/>
              <a:t>، فالطقوس والاحتفالات والرسوم في الثقافة توضح لنا معتقدات افراد تلك الثقافة لذلك لها تأثيرات على سلوك </a:t>
            </a:r>
            <a:r>
              <a:rPr lang="ar-IQ" dirty="0" err="1" smtClean="0"/>
              <a:t>افرادها </a:t>
            </a:r>
            <a:r>
              <a:rPr lang="ar-IQ" dirty="0" smtClean="0"/>
              <a:t>.وكذلك فان العادات والمعايير التي يشترك فيها افراد ثقافة ما فهناك عادات كعادات الطعام وطريقة اكله يشترك </a:t>
            </a:r>
            <a:r>
              <a:rPr lang="ar-IQ" dirty="0" err="1" smtClean="0"/>
              <a:t>بها</a:t>
            </a:r>
            <a:r>
              <a:rPr lang="ar-IQ" dirty="0" smtClean="0"/>
              <a:t> افراد </a:t>
            </a:r>
            <a:r>
              <a:rPr lang="ar-IQ" dirty="0" err="1" smtClean="0"/>
              <a:t>المجتمع </a:t>
            </a:r>
            <a:r>
              <a:rPr lang="ar-IQ" dirty="0" smtClean="0"/>
              <a:t>،</a:t>
            </a:r>
            <a:r>
              <a:rPr lang="ar-IQ" dirty="0" err="1" smtClean="0"/>
              <a:t>ولايحاسب</a:t>
            </a:r>
            <a:r>
              <a:rPr lang="ar-IQ" dirty="0" smtClean="0"/>
              <a:t> المجتمع اختلاف الفرد في عاداته عن عادات </a:t>
            </a:r>
            <a:r>
              <a:rPr lang="ar-IQ" dirty="0" err="1" smtClean="0"/>
              <a:t>المجتمع </a:t>
            </a:r>
            <a:r>
              <a:rPr lang="ar-IQ" dirty="0" smtClean="0"/>
              <a:t>، اما المعايير التي اتفق عليها افراد المجتمع فان المجتمع يعاقب الافراد الذين ينحرفون عنها كالعدوان مثلا وكذلك الحال بالنسبة </a:t>
            </a:r>
            <a:r>
              <a:rPr lang="ar-IQ" dirty="0" err="1" smtClean="0"/>
              <a:t>للقيم .</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******كيف يتعلم الافراد التصرف وفق ثقافة </a:t>
            </a:r>
            <a:r>
              <a:rPr lang="ar-IQ" dirty="0" err="1" smtClean="0"/>
              <a:t>مجتمعهم ********</a:t>
            </a:r>
            <a:endParaRPr lang="en-US" dirty="0" smtClean="0"/>
          </a:p>
          <a:p>
            <a:r>
              <a:rPr lang="ar-IQ" dirty="0" smtClean="0"/>
              <a:t> </a:t>
            </a:r>
            <a:endParaRPr lang="en-US" dirty="0" smtClean="0"/>
          </a:p>
          <a:p>
            <a:r>
              <a:rPr lang="ar-IQ" dirty="0" err="1" smtClean="0"/>
              <a:t>---------------------------------------------------------</a:t>
            </a:r>
            <a:endParaRPr lang="en-US" dirty="0" smtClean="0"/>
          </a:p>
          <a:p>
            <a:r>
              <a:rPr lang="ar-IQ" dirty="0" smtClean="0"/>
              <a:t>ان </a:t>
            </a:r>
            <a:r>
              <a:rPr lang="ar-IQ" dirty="0" err="1" smtClean="0"/>
              <a:t>مايميز</a:t>
            </a:r>
            <a:r>
              <a:rPr lang="ar-IQ" dirty="0" smtClean="0"/>
              <a:t> الثقافة هي الاستمرارية الناتجة عن تطوير الاساليب والسلوك المرغوب فيه </a:t>
            </a:r>
            <a:r>
              <a:rPr lang="ar-IQ" dirty="0" err="1" smtClean="0"/>
              <a:t>واضعاف</a:t>
            </a:r>
            <a:r>
              <a:rPr lang="ar-IQ" dirty="0" smtClean="0"/>
              <a:t> </a:t>
            </a:r>
            <a:r>
              <a:rPr lang="ar-IQ" dirty="0" err="1" smtClean="0"/>
              <a:t>ماهو</a:t>
            </a:r>
            <a:r>
              <a:rPr lang="ar-IQ" dirty="0" smtClean="0"/>
              <a:t> غير مرغوب </a:t>
            </a:r>
            <a:r>
              <a:rPr lang="ar-IQ" dirty="0" err="1" smtClean="0"/>
              <a:t>فيه </a:t>
            </a:r>
            <a:r>
              <a:rPr lang="ar-IQ" dirty="0" smtClean="0"/>
              <a:t>,والفرد عندما يولد في مجتمع ما او يدخل مجتمعا عن طريق الهجرة يتعلم ان يتصرف وفقا للمعتقدات والقيم والمعايير الاساسية لذلك </a:t>
            </a:r>
            <a:r>
              <a:rPr lang="ar-IQ" dirty="0" err="1" smtClean="0"/>
              <a:t>المجتمع </a:t>
            </a:r>
            <a:r>
              <a:rPr lang="ar-IQ" dirty="0" smtClean="0"/>
              <a:t>،وان اكثر هذا التعلم يتم من خلال الطفولة فعندما يسلك الفرد سلوكا معينا فهو يستمع من الكبار المحيطين </a:t>
            </a:r>
            <a:r>
              <a:rPr lang="ar-IQ" dirty="0" err="1" smtClean="0"/>
              <a:t>به</a:t>
            </a:r>
            <a:r>
              <a:rPr lang="ar-IQ" dirty="0" smtClean="0"/>
              <a:t> </a:t>
            </a:r>
            <a:r>
              <a:rPr lang="ar-IQ" dirty="0" err="1" smtClean="0"/>
              <a:t>لاتفعل</a:t>
            </a:r>
            <a:r>
              <a:rPr lang="ar-IQ" dirty="0" smtClean="0"/>
              <a:t> ذلك او انه غير </a:t>
            </a:r>
            <a:r>
              <a:rPr lang="ar-IQ" dirty="0" err="1" smtClean="0"/>
              <a:t>صحيح ،</a:t>
            </a:r>
            <a:endParaRPr lang="ar-IQ" dirty="0" smtClean="0"/>
          </a:p>
          <a:p>
            <a:endParaRPr lang="ar-IQ"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وعندما يتصرف الطفل كما يريد الكبار منه ان يتصرف فانه يمتدح او </a:t>
            </a:r>
            <a:r>
              <a:rPr lang="ar-IQ" dirty="0" err="1" smtClean="0"/>
              <a:t>يتكافأ </a:t>
            </a:r>
            <a:r>
              <a:rPr lang="ar-IQ" dirty="0" smtClean="0"/>
              <a:t>،وقد يعاقب بدنيا او ماديا اذا انحرف عن قيم وتقاليد </a:t>
            </a:r>
            <a:r>
              <a:rPr lang="ar-IQ" dirty="0" err="1" smtClean="0"/>
              <a:t>المجتمع </a:t>
            </a:r>
            <a:r>
              <a:rPr lang="ar-IQ" dirty="0" smtClean="0"/>
              <a:t>.وقد يتعلم الاطفال ثقافة مجتمعهم عن طريق التقليد والمحاكاة للكبار المحيطين </a:t>
            </a:r>
            <a:r>
              <a:rPr lang="ar-IQ" dirty="0" err="1" smtClean="0"/>
              <a:t>به</a:t>
            </a:r>
            <a:r>
              <a:rPr lang="ar-IQ" dirty="0" smtClean="0"/>
              <a:t> </a:t>
            </a:r>
            <a:r>
              <a:rPr lang="ar-IQ" dirty="0" err="1" smtClean="0"/>
              <a:t>كالوالديم</a:t>
            </a:r>
            <a:r>
              <a:rPr lang="ar-IQ" dirty="0" smtClean="0"/>
              <a:t> </a:t>
            </a:r>
            <a:r>
              <a:rPr lang="ar-IQ" dirty="0" err="1" smtClean="0"/>
              <a:t>والاخوة</a:t>
            </a:r>
            <a:r>
              <a:rPr lang="ar-IQ" dirty="0" smtClean="0"/>
              <a:t> والمعلمين </a:t>
            </a:r>
            <a:r>
              <a:rPr lang="ar-IQ" dirty="0" err="1" smtClean="0"/>
              <a:t>فيتقولب</a:t>
            </a:r>
            <a:r>
              <a:rPr lang="ar-IQ" dirty="0" smtClean="0"/>
              <a:t> سلوكهم وتفكيرهم بخصائص تلك </a:t>
            </a:r>
            <a:r>
              <a:rPr lang="ar-IQ" dirty="0" err="1" smtClean="0"/>
              <a:t>الثقافة </a:t>
            </a:r>
            <a:r>
              <a:rPr lang="ar-IQ" dirty="0" smtClean="0"/>
              <a:t>.وعندما يكبر الاطفال يتصلون بالناس </a:t>
            </a:r>
            <a:r>
              <a:rPr lang="ar-IQ" dirty="0" err="1" smtClean="0"/>
              <a:t>الاخرين </a:t>
            </a:r>
            <a:r>
              <a:rPr lang="ar-IQ" dirty="0" smtClean="0"/>
              <a:t>،</a:t>
            </a:r>
            <a:r>
              <a:rPr lang="ar-IQ" dirty="0" err="1" smtClean="0"/>
              <a:t>كالاصدقاء</a:t>
            </a:r>
            <a:r>
              <a:rPr lang="ar-IQ" dirty="0" smtClean="0"/>
              <a:t> في المدرسة والمنطقة السكنية </a:t>
            </a:r>
            <a:r>
              <a:rPr lang="ar-IQ" dirty="0" err="1" smtClean="0"/>
              <a:t>والمعلمين </a:t>
            </a:r>
            <a:r>
              <a:rPr lang="ar-IQ" dirty="0" smtClean="0"/>
              <a:t>.وكذلك يتعلمون الثقافة عن طريق وسائل الاعلام كالتلفزيون والراديو والكتب وكلها تعتبر وسائل اساسية في غرس الثقافة في </a:t>
            </a:r>
            <a:r>
              <a:rPr lang="ar-IQ" dirty="0" err="1" smtClean="0"/>
              <a:t>المجتمع .</a:t>
            </a:r>
            <a:endParaRPr lang="ar-IQ"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err="1" smtClean="0"/>
              <a:t>****الدوافع:-*****</a:t>
            </a:r>
            <a:endParaRPr lang="en-US" dirty="0" smtClean="0"/>
          </a:p>
          <a:p>
            <a:pPr>
              <a:buNone/>
            </a:pPr>
            <a:r>
              <a:rPr lang="ar-IQ" dirty="0" smtClean="0"/>
              <a:t> </a:t>
            </a:r>
            <a:r>
              <a:rPr lang="ar-IQ" dirty="0" smtClean="0"/>
              <a:t>   </a:t>
            </a:r>
            <a:r>
              <a:rPr lang="ar-IQ" dirty="0" err="1" smtClean="0"/>
              <a:t>---------------------</a:t>
            </a:r>
            <a:r>
              <a:rPr lang="ar-IQ" dirty="0" smtClean="0"/>
              <a:t>								</a:t>
            </a:r>
            <a:endParaRPr lang="en-US" dirty="0" smtClean="0"/>
          </a:p>
          <a:p>
            <a:r>
              <a:rPr lang="ar-IQ" dirty="0" smtClean="0"/>
              <a:t>تعتبر الدوافع من الموضوعات المهمة </a:t>
            </a:r>
            <a:r>
              <a:rPr lang="ar-IQ" dirty="0" err="1" smtClean="0"/>
              <a:t>لانها</a:t>
            </a:r>
            <a:r>
              <a:rPr lang="ar-IQ" dirty="0" smtClean="0"/>
              <a:t> تفسر السلوك الانساني وهي مهمة لكل من له صلة بقيادة </a:t>
            </a:r>
            <a:r>
              <a:rPr lang="ar-IQ" dirty="0" err="1" smtClean="0"/>
              <a:t>ونوجيه</a:t>
            </a:r>
            <a:r>
              <a:rPr lang="ar-IQ" dirty="0" smtClean="0"/>
              <a:t> الافراد او العمل من اجل اكسابهم مهارات ومعارف جديدة فهي مهمة </a:t>
            </a:r>
            <a:r>
              <a:rPr lang="ar-IQ" dirty="0" err="1" smtClean="0"/>
              <a:t>للاخصاي</a:t>
            </a:r>
            <a:r>
              <a:rPr lang="ar-IQ" dirty="0" smtClean="0"/>
              <a:t> الاجتماعي ورجال القانون </a:t>
            </a:r>
            <a:r>
              <a:rPr lang="ar-IQ" dirty="0" err="1" smtClean="0"/>
              <a:t>لانها</a:t>
            </a:r>
            <a:r>
              <a:rPr lang="ar-IQ" dirty="0" smtClean="0"/>
              <a:t> تكمن وراء تكرار الجرائم وهي مهمة في المجال التربوي لمعرفة دوافع وميول </a:t>
            </a:r>
            <a:r>
              <a:rPr lang="ar-IQ" dirty="0" err="1" smtClean="0"/>
              <a:t>الطلبة .</a:t>
            </a:r>
            <a:endParaRPr lang="en-US" dirty="0" smtClean="0"/>
          </a:p>
          <a:p>
            <a:endParaRPr lang="ar-IQ"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وان دراسة الدوافع </a:t>
            </a:r>
            <a:r>
              <a:rPr lang="ar-IQ" dirty="0" err="1" smtClean="0"/>
              <a:t>فديمة</a:t>
            </a:r>
            <a:r>
              <a:rPr lang="ar-IQ" dirty="0" smtClean="0"/>
              <a:t> بدأت مع الفلسفة اليونانية وتبعهم علماء النفس المسلمين </a:t>
            </a:r>
            <a:r>
              <a:rPr lang="ar-IQ" dirty="0" err="1" smtClean="0"/>
              <a:t>و </a:t>
            </a:r>
            <a:r>
              <a:rPr lang="ar-IQ" dirty="0" smtClean="0"/>
              <a:t>(الغزالي)اهتم بدراستها ويرى بان ارادة الانسان </a:t>
            </a:r>
            <a:r>
              <a:rPr lang="ar-IQ" dirty="0" err="1" smtClean="0"/>
              <a:t>لاتتحقق</a:t>
            </a:r>
            <a:r>
              <a:rPr lang="ar-IQ" dirty="0" smtClean="0"/>
              <a:t> </a:t>
            </a:r>
            <a:r>
              <a:rPr lang="ar-IQ" dirty="0" err="1" smtClean="0"/>
              <a:t>الا</a:t>
            </a:r>
            <a:r>
              <a:rPr lang="ar-IQ" dirty="0" smtClean="0"/>
              <a:t> بوجود </a:t>
            </a:r>
            <a:r>
              <a:rPr lang="ar-IQ" dirty="0" err="1" smtClean="0"/>
              <a:t>الدوافع </a:t>
            </a:r>
            <a:r>
              <a:rPr lang="ar-IQ" dirty="0" smtClean="0"/>
              <a:t>..اما ابن خلدون فهو يرى ان الكائن البشري له حاجات طبيعية منها الحاجة  للاجتماع مع بني </a:t>
            </a:r>
            <a:r>
              <a:rPr lang="ar-IQ" dirty="0" err="1" smtClean="0"/>
              <a:t>جنسه </a:t>
            </a:r>
            <a:r>
              <a:rPr lang="ar-IQ" dirty="0" smtClean="0"/>
              <a:t>.وله ايضا غريزة المقاتلة والعدوان والغضب </a:t>
            </a:r>
            <a:r>
              <a:rPr lang="ar-IQ" dirty="0" err="1" smtClean="0"/>
              <a:t>والتدمير </a:t>
            </a:r>
            <a:r>
              <a:rPr lang="ar-IQ" dirty="0" smtClean="0"/>
              <a:t>.لكن الانسان ميزه الله بالعقل وهذا يميزه عن الكائنات </a:t>
            </a:r>
            <a:r>
              <a:rPr lang="ar-IQ" dirty="0" err="1" smtClean="0"/>
              <a:t>الاخرى .</a:t>
            </a:r>
            <a:r>
              <a:rPr lang="ar-IQ" dirty="0" smtClean="0"/>
              <a:t>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*وقد اختلفت تسميات الدوافع عند العلماء </a:t>
            </a:r>
            <a:r>
              <a:rPr lang="ar-IQ" dirty="0" err="1" smtClean="0"/>
              <a:t>فسماها </a:t>
            </a:r>
            <a:r>
              <a:rPr lang="ar-IQ" dirty="0" smtClean="0"/>
              <a:t>(</a:t>
            </a:r>
            <a:r>
              <a:rPr lang="ar-IQ" dirty="0" err="1" smtClean="0"/>
              <a:t>فرويد</a:t>
            </a:r>
            <a:r>
              <a:rPr lang="ar-IQ" dirty="0" smtClean="0"/>
              <a:t>)بالغرائز وهي قوى دافعة هدفها تخفيض القلق والتوتر </a:t>
            </a:r>
            <a:r>
              <a:rPr lang="ar-IQ" dirty="0" err="1" smtClean="0"/>
              <a:t>مثل </a:t>
            </a:r>
            <a:r>
              <a:rPr lang="ar-IQ" dirty="0" smtClean="0"/>
              <a:t>(الجنس والطعام والموت والكراهية</a:t>
            </a:r>
            <a:r>
              <a:rPr lang="ar-IQ" dirty="0" err="1" smtClean="0"/>
              <a:t>).</a:t>
            </a:r>
            <a:endParaRPr lang="en-US" dirty="0" smtClean="0"/>
          </a:p>
          <a:p>
            <a:r>
              <a:rPr lang="ar-IQ" dirty="0" err="1" smtClean="0"/>
              <a:t>*اما </a:t>
            </a:r>
            <a:r>
              <a:rPr lang="ar-IQ" dirty="0" smtClean="0"/>
              <a:t>(هل)يرى ان هناك نوعين من الدوافع دوافع فطرية </a:t>
            </a:r>
            <a:r>
              <a:rPr lang="ar-IQ" dirty="0" err="1" smtClean="0"/>
              <a:t>اولية </a:t>
            </a:r>
            <a:r>
              <a:rPr lang="ar-IQ" dirty="0" smtClean="0"/>
              <a:t>،ترتبط بالحاجات البيولوجية </a:t>
            </a:r>
            <a:r>
              <a:rPr lang="ar-IQ" dirty="0" err="1" smtClean="0"/>
              <a:t>مثل </a:t>
            </a:r>
            <a:r>
              <a:rPr lang="ar-IQ" dirty="0" smtClean="0"/>
              <a:t>(الطعام والشراب </a:t>
            </a:r>
            <a:r>
              <a:rPr lang="ar-IQ" dirty="0" err="1" smtClean="0"/>
              <a:t>والنوم </a:t>
            </a:r>
            <a:r>
              <a:rPr lang="ar-IQ" dirty="0" smtClean="0"/>
              <a:t>)ودوافع ثانوية متعلمة ترتبط </a:t>
            </a:r>
            <a:r>
              <a:rPr lang="ar-IQ" dirty="0" err="1" smtClean="0"/>
              <a:t>بالبيئة .</a:t>
            </a:r>
            <a:endParaRPr lang="en-US" dirty="0" smtClean="0"/>
          </a:p>
          <a:p>
            <a:endParaRPr lang="ar-IQ"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**اذن اختلف العلماء في تسميتها فبعضهم اطلق </a:t>
            </a:r>
            <a:r>
              <a:rPr lang="ar-IQ" dirty="0" err="1" smtClean="0"/>
              <a:t>عليها (غريزة ،ودافع ،وحاجة </a:t>
            </a:r>
            <a:r>
              <a:rPr lang="ar-IQ" dirty="0" smtClean="0"/>
              <a:t>)وهذا يعود للنظرية التي ينطلق منه </a:t>
            </a:r>
            <a:r>
              <a:rPr lang="ar-IQ" dirty="0" err="1" smtClean="0"/>
              <a:t>واضعوا</a:t>
            </a:r>
            <a:r>
              <a:rPr lang="ar-IQ" dirty="0" smtClean="0"/>
              <a:t> هذه التسميات وان اختلفت التسميات </a:t>
            </a:r>
            <a:r>
              <a:rPr lang="ar-IQ" dirty="0" err="1" smtClean="0"/>
              <a:t>الا</a:t>
            </a:r>
            <a:r>
              <a:rPr lang="ar-IQ" dirty="0" smtClean="0"/>
              <a:t> انها جميعا تعبر </a:t>
            </a:r>
            <a:r>
              <a:rPr lang="ar-IQ" dirty="0" err="1" smtClean="0"/>
              <a:t>عن </a:t>
            </a:r>
            <a:r>
              <a:rPr lang="ar-IQ" dirty="0" smtClean="0"/>
              <a:t>(الطاقة النفسية الموجودة داخل الانسان والتي توجه سلوك الانسان وتصرفاته)اذن لكي يحدث السلوك لابد من وجود دافع او </a:t>
            </a:r>
            <a:r>
              <a:rPr lang="ar-IQ" dirty="0" err="1" smtClean="0"/>
              <a:t>انجازلانه</a:t>
            </a:r>
            <a:r>
              <a:rPr lang="ar-IQ" dirty="0" smtClean="0"/>
              <a:t> بوجود الدافع تحدث حالة التوتر والقلق </a:t>
            </a:r>
            <a:r>
              <a:rPr lang="ar-IQ" dirty="0" err="1" smtClean="0"/>
              <a:t>ولايهدأ</a:t>
            </a:r>
            <a:r>
              <a:rPr lang="ar-IQ" dirty="0" smtClean="0"/>
              <a:t> ذلك </a:t>
            </a:r>
            <a:r>
              <a:rPr lang="ar-IQ" dirty="0" err="1" smtClean="0"/>
              <a:t>ولايزول</a:t>
            </a:r>
            <a:r>
              <a:rPr lang="ar-IQ" dirty="0" smtClean="0"/>
              <a:t> </a:t>
            </a:r>
            <a:r>
              <a:rPr lang="ar-IQ" dirty="0" err="1" smtClean="0"/>
              <a:t>الا</a:t>
            </a:r>
            <a:r>
              <a:rPr lang="ar-IQ" dirty="0" smtClean="0"/>
              <a:t> اذا اشبع </a:t>
            </a:r>
            <a:r>
              <a:rPr lang="ar-IQ" dirty="0" err="1" smtClean="0"/>
              <a:t>الدافع </a:t>
            </a:r>
            <a:r>
              <a:rPr lang="ar-IQ" dirty="0" smtClean="0"/>
              <a:t>،فيؤدي ذلك الى ازالة التوتر </a:t>
            </a:r>
            <a:r>
              <a:rPr lang="ar-IQ" dirty="0" err="1" smtClean="0"/>
              <a:t>واعادة</a:t>
            </a:r>
            <a:r>
              <a:rPr lang="ar-IQ" dirty="0" smtClean="0"/>
              <a:t> التوازن والشعور بالراحة </a:t>
            </a:r>
            <a:r>
              <a:rPr lang="ar-IQ" dirty="0" err="1" smtClean="0"/>
              <a:t>والسعادة </a:t>
            </a:r>
            <a:r>
              <a:rPr lang="ar-IQ" dirty="0" smtClean="0"/>
              <a:t>.وبالعكس اذا لم يتم اشباع الدوافع فان ذلك يؤدي الى زيادة التوتر ويتحول الى اضطرابات نفسية </a:t>
            </a:r>
            <a:r>
              <a:rPr lang="ar-IQ" dirty="0" err="1" smtClean="0"/>
              <a:t>متعددة </a:t>
            </a:r>
            <a:r>
              <a:rPr lang="ar-IQ" dirty="0" err="1" smtClean="0"/>
              <a:t>.</a:t>
            </a:r>
            <a:endParaRPr lang="ar-IQ"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*****تعريف </a:t>
            </a:r>
            <a:r>
              <a:rPr lang="ar-IQ" dirty="0" err="1" smtClean="0"/>
              <a:t>الدافع *****</a:t>
            </a:r>
            <a:endParaRPr lang="en-US" dirty="0" smtClean="0"/>
          </a:p>
          <a:p>
            <a:r>
              <a:rPr lang="ar-IQ" dirty="0" smtClean="0"/>
              <a:t>          </a:t>
            </a:r>
            <a:r>
              <a:rPr lang="ar-IQ" dirty="0" err="1" smtClean="0"/>
              <a:t>------------</a:t>
            </a:r>
            <a:endParaRPr lang="en-US" dirty="0" smtClean="0"/>
          </a:p>
          <a:p>
            <a:r>
              <a:rPr lang="ar-IQ" dirty="0" smtClean="0"/>
              <a:t>1-عرفه </a:t>
            </a:r>
            <a:r>
              <a:rPr lang="ar-IQ" dirty="0" err="1" smtClean="0"/>
              <a:t>يونك</a:t>
            </a:r>
            <a:r>
              <a:rPr lang="ar-IQ" dirty="0" smtClean="0"/>
              <a:t> :-</a:t>
            </a:r>
            <a:r>
              <a:rPr lang="ar-IQ" dirty="0" err="1" smtClean="0"/>
              <a:t>بانه</a:t>
            </a:r>
            <a:r>
              <a:rPr lang="ar-IQ" dirty="0" smtClean="0"/>
              <a:t>(حالة استثارة وتوتر داخلي تثير السلوك وتدفعه الى تحقيق هدف </a:t>
            </a:r>
            <a:r>
              <a:rPr lang="ar-IQ" dirty="0" err="1" smtClean="0"/>
              <a:t>معين )</a:t>
            </a:r>
            <a:endParaRPr lang="en-US" dirty="0" smtClean="0"/>
          </a:p>
          <a:p>
            <a:r>
              <a:rPr lang="ar-IQ" dirty="0" smtClean="0"/>
              <a:t>2-عرفه </a:t>
            </a:r>
            <a:r>
              <a:rPr lang="ar-IQ" dirty="0" err="1" smtClean="0"/>
              <a:t>اتكنسون </a:t>
            </a:r>
            <a:r>
              <a:rPr lang="ar-IQ" dirty="0" smtClean="0"/>
              <a:t>:-بأنه(استعداد الكائن الحي لبذل اقصى جهد لتحقيق هدف </a:t>
            </a:r>
            <a:r>
              <a:rPr lang="ar-IQ" dirty="0" err="1" smtClean="0"/>
              <a:t>معين )</a:t>
            </a:r>
            <a:endParaRPr lang="en-US" dirty="0" smtClean="0"/>
          </a:p>
          <a:p>
            <a:r>
              <a:rPr lang="ar-IQ" dirty="0" smtClean="0"/>
              <a:t>3-عرفه محمد عبد </a:t>
            </a:r>
            <a:r>
              <a:rPr lang="ar-IQ" dirty="0" err="1" smtClean="0"/>
              <a:t>الظاهر </a:t>
            </a:r>
            <a:r>
              <a:rPr lang="ar-IQ" dirty="0" smtClean="0"/>
              <a:t>:-بأنه(حالة جسمية او نفسية </a:t>
            </a:r>
            <a:r>
              <a:rPr lang="ar-IQ" dirty="0" err="1" smtClean="0"/>
              <a:t>لانلاحظها</a:t>
            </a:r>
            <a:r>
              <a:rPr lang="ar-IQ" dirty="0" smtClean="0"/>
              <a:t> مباشرة بل نستنتجها من اتجاه السلوك الصادر عنها،فهي تثير السلوك </a:t>
            </a:r>
            <a:r>
              <a:rPr lang="ar-IQ" dirty="0" err="1" smtClean="0"/>
              <a:t>وتوحهه</a:t>
            </a:r>
            <a:r>
              <a:rPr lang="ar-IQ" dirty="0" smtClean="0"/>
              <a:t> الى هدف </a:t>
            </a:r>
            <a:r>
              <a:rPr lang="ar-IQ" dirty="0" err="1" smtClean="0"/>
              <a:t>معين ).</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تعريف علم النفس </a:t>
            </a:r>
            <a:r>
              <a:rPr lang="ar-IQ" dirty="0" err="1" smtClean="0"/>
              <a:t>العام :-</a:t>
            </a:r>
            <a:endParaRPr lang="en-US" dirty="0" smtClean="0"/>
          </a:p>
          <a:p>
            <a:r>
              <a:rPr lang="ar-IQ" dirty="0" smtClean="0"/>
              <a:t>1-عرفه </a:t>
            </a:r>
            <a:r>
              <a:rPr lang="ar-IQ" dirty="0" err="1" smtClean="0"/>
              <a:t>مراد:-بأنه </a:t>
            </a:r>
            <a:r>
              <a:rPr lang="ar-IQ" dirty="0" smtClean="0"/>
              <a:t>(العلم الذي يدرس الانسان ككائن حي يرغب ويحس ويدرك وينفعل ويتذكر ويتعلم ويفكر ويعبر وهو في كل ذلك يتأثر بالمجتمع الذي يعيش فيه ويؤثر فيه</a:t>
            </a:r>
            <a:r>
              <a:rPr lang="ar-IQ" dirty="0" err="1" smtClean="0"/>
              <a:t>)</a:t>
            </a:r>
            <a:endParaRPr lang="en-US" dirty="0" smtClean="0"/>
          </a:p>
          <a:p>
            <a:r>
              <a:rPr lang="ar-IQ" dirty="0" smtClean="0"/>
              <a:t>2-عرفه </a:t>
            </a:r>
            <a:r>
              <a:rPr lang="ar-IQ" dirty="0" err="1" smtClean="0"/>
              <a:t>ستانجر:-بأنه </a:t>
            </a:r>
            <a:r>
              <a:rPr lang="ar-IQ" dirty="0" smtClean="0"/>
              <a:t>(العلم الذي يدرس السلوك والخبرة </a:t>
            </a:r>
            <a:r>
              <a:rPr lang="ar-IQ" dirty="0" err="1" smtClean="0"/>
              <a:t>الانسانية </a:t>
            </a:r>
            <a:r>
              <a:rPr lang="ar-IQ" dirty="0" smtClean="0"/>
              <a:t>)وهكذا يرى </a:t>
            </a:r>
            <a:r>
              <a:rPr lang="ar-IQ" dirty="0" err="1" smtClean="0"/>
              <a:t>ستانجر</a:t>
            </a:r>
            <a:r>
              <a:rPr lang="ar-IQ" dirty="0" smtClean="0"/>
              <a:t> بان الانسان كائن حي على جانب كبير من </a:t>
            </a:r>
            <a:r>
              <a:rPr lang="ar-IQ" dirty="0" err="1" smtClean="0"/>
              <a:t>التعقيد </a:t>
            </a:r>
            <a:r>
              <a:rPr lang="ar-IQ" dirty="0" smtClean="0"/>
              <a:t>،فهو </a:t>
            </a:r>
            <a:r>
              <a:rPr lang="ar-IQ" dirty="0" err="1" smtClean="0"/>
              <a:t>لايتعامل</a:t>
            </a:r>
            <a:r>
              <a:rPr lang="ar-IQ" dirty="0" smtClean="0"/>
              <a:t> مع البيئة كما هي بل يتفاعل معها ويدركها ويؤثر </a:t>
            </a:r>
            <a:r>
              <a:rPr lang="ar-IQ" dirty="0" err="1" smtClean="0"/>
              <a:t>فيها </a:t>
            </a:r>
            <a:r>
              <a:rPr lang="ar-IQ" dirty="0" smtClean="0"/>
              <a:t>،بل يغير </a:t>
            </a:r>
            <a:r>
              <a:rPr lang="ar-IQ" dirty="0" err="1" smtClean="0"/>
              <a:t>منها </a:t>
            </a:r>
            <a:r>
              <a:rPr lang="ar-IQ" dirty="0" smtClean="0"/>
              <a:t>،فالخبرة الانسانية تميز الانسان عن الكائنات الحية </a:t>
            </a:r>
            <a:r>
              <a:rPr lang="ar-IQ" dirty="0" err="1" smtClean="0"/>
              <a:t>الاخرى .</a:t>
            </a:r>
            <a:endParaRPr lang="en-US" dirty="0" smtClean="0"/>
          </a:p>
          <a:p>
            <a:endParaRPr lang="ar-IQ"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r>
              <a:rPr lang="ar-IQ" dirty="0" smtClean="0"/>
              <a:t>****</a:t>
            </a:r>
            <a:r>
              <a:rPr lang="ar-IQ" dirty="0" smtClean="0"/>
              <a:t>كل التعريفات السابقة تتفق بان الدافع هو موجه للسلوك وتوجهه لتحقيق هدف </a:t>
            </a:r>
            <a:r>
              <a:rPr lang="ar-IQ" dirty="0" err="1" smtClean="0"/>
              <a:t>معين </a:t>
            </a:r>
            <a:r>
              <a:rPr lang="ar-IQ" dirty="0" smtClean="0"/>
              <a:t>،وان الدوافع نستنتجها من خلال السلوك الذي يقوم </a:t>
            </a:r>
            <a:r>
              <a:rPr lang="ar-IQ" dirty="0" err="1" smtClean="0"/>
              <a:t>به</a:t>
            </a:r>
            <a:r>
              <a:rPr lang="ar-IQ" dirty="0" smtClean="0"/>
              <a:t> </a:t>
            </a:r>
            <a:r>
              <a:rPr lang="ar-IQ" dirty="0" err="1" smtClean="0"/>
              <a:t>الكائن </a:t>
            </a:r>
            <a:r>
              <a:rPr lang="ar-IQ" dirty="0" smtClean="0"/>
              <a:t>.لذلك </a:t>
            </a:r>
            <a:r>
              <a:rPr lang="ar-IQ" dirty="0" err="1" smtClean="0"/>
              <a:t>لانتمكن</a:t>
            </a:r>
            <a:r>
              <a:rPr lang="ar-IQ" dirty="0" smtClean="0"/>
              <a:t> من ملاحظتها وقياسها بطريقة مباشرة </a:t>
            </a:r>
            <a:r>
              <a:rPr lang="ar-IQ" dirty="0" err="1" smtClean="0"/>
              <a:t>لانها</a:t>
            </a:r>
            <a:r>
              <a:rPr lang="ar-IQ" dirty="0" smtClean="0"/>
              <a:t> ليست مفهوم كمي يخضع للقياس والذي يخضع للقياس </a:t>
            </a:r>
            <a:r>
              <a:rPr lang="ar-IQ" dirty="0" err="1" smtClean="0"/>
              <a:t>هو </a:t>
            </a:r>
            <a:r>
              <a:rPr lang="ar-IQ" dirty="0" smtClean="0"/>
              <a:t>(السلوك </a:t>
            </a:r>
            <a:r>
              <a:rPr lang="ar-IQ" dirty="0" err="1" smtClean="0"/>
              <a:t>الناشيء</a:t>
            </a:r>
            <a:r>
              <a:rPr lang="ar-IQ" dirty="0" smtClean="0"/>
              <a:t> عن </a:t>
            </a:r>
            <a:r>
              <a:rPr lang="ar-IQ" dirty="0" err="1" smtClean="0"/>
              <a:t>الدوافع ).</a:t>
            </a:r>
            <a:endParaRPr lang="en-US" dirty="0" smtClean="0"/>
          </a:p>
          <a:p>
            <a:endParaRPr lang="ar-IQ"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endParaRPr lang="ar-IQ" dirty="0" smtClean="0"/>
          </a:p>
          <a:p>
            <a:r>
              <a:rPr lang="ar-IQ" dirty="0" smtClean="0"/>
              <a:t>*****</a:t>
            </a:r>
            <a:r>
              <a:rPr lang="ar-IQ" dirty="0" smtClean="0"/>
              <a:t>اهم المفاهيم المتصلة بالدافع </a:t>
            </a:r>
            <a:r>
              <a:rPr lang="ar-IQ" dirty="0" err="1" smtClean="0"/>
              <a:t>هي *****</a:t>
            </a:r>
            <a:endParaRPr lang="en-US" dirty="0" smtClean="0"/>
          </a:p>
          <a:p>
            <a:r>
              <a:rPr lang="ar-IQ" dirty="0" smtClean="0"/>
              <a:t>       </a:t>
            </a:r>
            <a:r>
              <a:rPr lang="ar-IQ" dirty="0" err="1" smtClean="0"/>
              <a:t>------------------------------</a:t>
            </a:r>
            <a:endParaRPr lang="en-US" dirty="0" smtClean="0"/>
          </a:p>
          <a:p>
            <a:r>
              <a:rPr lang="ar-IQ" dirty="0" err="1" smtClean="0"/>
              <a:t>1-الحاجة:-</a:t>
            </a:r>
            <a:r>
              <a:rPr lang="ar-IQ" dirty="0" smtClean="0"/>
              <a:t>(حالة النقص والحرمان او الافتقار لشيء يصحبه اضطراب جسمي او نفسي يثير توترا وعند اشباع الحاجة يزول التوتر ويستعيد الكائن الحي </a:t>
            </a:r>
            <a:r>
              <a:rPr lang="ar-IQ" dirty="0" err="1" smtClean="0"/>
              <a:t>توازنه .</a:t>
            </a:r>
            <a:endParaRPr lang="en-US" dirty="0" smtClean="0"/>
          </a:p>
          <a:p>
            <a:r>
              <a:rPr lang="ar-IQ" dirty="0" smtClean="0"/>
              <a:t>2-الرغبة</a:t>
            </a:r>
            <a:r>
              <a:rPr lang="en-US" dirty="0" smtClean="0"/>
              <a:t>:-</a:t>
            </a:r>
            <a:r>
              <a:rPr lang="ar-IQ" dirty="0" smtClean="0"/>
              <a:t>(هي شعور الفرد بالميل نحو اشياء او </a:t>
            </a:r>
            <a:r>
              <a:rPr lang="ar-IQ" dirty="0" err="1" smtClean="0"/>
              <a:t>اشخاص </a:t>
            </a:r>
            <a:r>
              <a:rPr lang="ar-IQ" dirty="0" smtClean="0"/>
              <a:t>(عدم وجود توتر)كرغبة الفرد بالسفر فالرغبة تستهدف </a:t>
            </a:r>
            <a:r>
              <a:rPr lang="ar-IQ" dirty="0" err="1" smtClean="0"/>
              <a:t>اللذة </a:t>
            </a:r>
            <a:r>
              <a:rPr lang="ar-IQ" dirty="0" smtClean="0"/>
              <a:t>،وقد تتعارض الرغبة مع الحاجة اليه </a:t>
            </a:r>
            <a:r>
              <a:rPr lang="ar-IQ" dirty="0" err="1" smtClean="0"/>
              <a:t>مثل </a:t>
            </a:r>
            <a:r>
              <a:rPr lang="ar-IQ" dirty="0" smtClean="0"/>
              <a:t>(مريض السكر يرغب في تناول الحلوى وجسمه </a:t>
            </a:r>
            <a:r>
              <a:rPr lang="ar-IQ" dirty="0" err="1" smtClean="0"/>
              <a:t>لايحتاج</a:t>
            </a:r>
            <a:r>
              <a:rPr lang="ar-IQ" dirty="0" smtClean="0"/>
              <a:t> اليه</a:t>
            </a:r>
            <a:r>
              <a:rPr lang="ar-IQ" dirty="0" err="1" smtClean="0"/>
              <a:t>).</a:t>
            </a:r>
            <a:endParaRPr lang="en-US" dirty="0" smtClean="0"/>
          </a:p>
          <a:p>
            <a:endParaRPr lang="ar-IQ"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err="1" smtClean="0"/>
              <a:t>3-الحافز:-</a:t>
            </a:r>
            <a:r>
              <a:rPr lang="ar-IQ" dirty="0" smtClean="0"/>
              <a:t>(وهو مثير داخلي يرتبط بالنواحي العضوية ويحرك </a:t>
            </a:r>
            <a:r>
              <a:rPr lang="ar-IQ" dirty="0" err="1" smtClean="0"/>
              <a:t>الفرد </a:t>
            </a:r>
            <a:r>
              <a:rPr lang="ar-IQ" dirty="0" smtClean="0"/>
              <a:t>(الكائن </a:t>
            </a:r>
            <a:r>
              <a:rPr lang="ar-IQ" dirty="0" err="1" smtClean="0"/>
              <a:t>الحي </a:t>
            </a:r>
            <a:r>
              <a:rPr lang="ar-IQ" dirty="0" smtClean="0"/>
              <a:t>)لكي يقوم بنشاط ويحقق هدف </a:t>
            </a:r>
            <a:r>
              <a:rPr lang="ar-IQ" dirty="0" err="1" smtClean="0"/>
              <a:t>معين ).</a:t>
            </a:r>
            <a:endParaRPr lang="en-US" dirty="0" smtClean="0"/>
          </a:p>
          <a:p>
            <a:r>
              <a:rPr lang="ar-IQ" dirty="0" smtClean="0"/>
              <a:t>***</a:t>
            </a:r>
            <a:r>
              <a:rPr lang="ar-IQ" dirty="0" smtClean="0"/>
              <a:t>وهناك فرق بين الدافع </a:t>
            </a:r>
            <a:r>
              <a:rPr lang="ar-IQ" dirty="0" err="1" smtClean="0"/>
              <a:t>والحافز </a:t>
            </a:r>
            <a:r>
              <a:rPr lang="ar-IQ" dirty="0" smtClean="0"/>
              <a:t>(فالدافع اكثر عمومية وشمولا ويشير الى الناحية </a:t>
            </a:r>
            <a:r>
              <a:rPr lang="ar-IQ" dirty="0" err="1" smtClean="0"/>
              <a:t>الفسيولوجية </a:t>
            </a:r>
            <a:r>
              <a:rPr lang="ar-IQ" dirty="0" smtClean="0"/>
              <a:t>(العضوية والنفسية)بينما الحافز فهو اقل عمومية وشمولا ويشير الى الدوافع العضوية </a:t>
            </a:r>
            <a:r>
              <a:rPr lang="ar-IQ" dirty="0" err="1" smtClean="0"/>
              <a:t>فقط .</a:t>
            </a:r>
            <a:endParaRPr lang="en-US" dirty="0" smtClean="0"/>
          </a:p>
          <a:p>
            <a:r>
              <a:rPr lang="ar-IQ" dirty="0" err="1" smtClean="0"/>
              <a:t>4-الباعث:-</a:t>
            </a:r>
            <a:r>
              <a:rPr lang="ar-IQ" dirty="0" smtClean="0"/>
              <a:t>(وهو الذي يتعلق بالوجه الخارجي للدافع فالطعام باعث يستجيب له دافع الجوع اي ان الدافع هو الهدف الذي يسعى الحافز لتحقيقه</a:t>
            </a:r>
            <a:r>
              <a:rPr lang="ar-IQ" dirty="0" err="1" smtClean="0"/>
              <a:t>).</a:t>
            </a:r>
            <a:endParaRPr lang="en-US" dirty="0" smtClean="0"/>
          </a:p>
          <a:p>
            <a:endParaRPr lang="ar-IQ"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******خصائص </a:t>
            </a:r>
            <a:r>
              <a:rPr lang="ar-IQ" dirty="0" err="1" smtClean="0"/>
              <a:t>الدوافع ******</a:t>
            </a:r>
            <a:endParaRPr lang="en-US" dirty="0" smtClean="0"/>
          </a:p>
          <a:p>
            <a:r>
              <a:rPr lang="ar-IQ" dirty="0" smtClean="0"/>
              <a:t>        </a:t>
            </a:r>
            <a:r>
              <a:rPr lang="ar-IQ" dirty="0" err="1" smtClean="0"/>
              <a:t>-----------------</a:t>
            </a:r>
            <a:endParaRPr lang="en-US" dirty="0" smtClean="0"/>
          </a:p>
          <a:p>
            <a:r>
              <a:rPr lang="ar-IQ" dirty="0" smtClean="0"/>
              <a:t>1-قوة </a:t>
            </a:r>
            <a:r>
              <a:rPr lang="ar-IQ" dirty="0" err="1" smtClean="0"/>
              <a:t>الدافع </a:t>
            </a:r>
            <a:r>
              <a:rPr lang="ar-IQ" dirty="0" smtClean="0"/>
              <a:t>:-ان الدوافع هي موجهات السلوك الانساني نحو نشاط معين </a:t>
            </a:r>
            <a:r>
              <a:rPr lang="ar-IQ" dirty="0" err="1" smtClean="0"/>
              <a:t>لاشباع</a:t>
            </a:r>
            <a:r>
              <a:rPr lang="ar-IQ" dirty="0" smtClean="0"/>
              <a:t> الدافع </a:t>
            </a:r>
            <a:r>
              <a:rPr lang="ar-IQ" dirty="0" err="1" smtClean="0"/>
              <a:t>وانهاء</a:t>
            </a:r>
            <a:r>
              <a:rPr lang="ar-IQ" dirty="0" smtClean="0"/>
              <a:t> حالة القلق والتوتر </a:t>
            </a:r>
            <a:r>
              <a:rPr lang="ar-IQ" dirty="0" err="1" smtClean="0"/>
              <a:t>واذ</a:t>
            </a:r>
            <a:r>
              <a:rPr lang="ar-IQ" dirty="0" smtClean="0"/>
              <a:t> لم يحقق الكائن هدفه فانه يستمر في نشاطه لتحقيق </a:t>
            </a:r>
            <a:r>
              <a:rPr lang="ar-IQ" dirty="0" err="1" smtClean="0"/>
              <a:t>الهدف </a:t>
            </a:r>
            <a:r>
              <a:rPr lang="ar-IQ" dirty="0" smtClean="0"/>
              <a:t>.وكلما كان الدافع قويا كلما ادى الى اضطراب الكائن ودفعه لمزيد من </a:t>
            </a:r>
            <a:r>
              <a:rPr lang="ar-IQ" dirty="0" err="1" smtClean="0"/>
              <a:t>النشاط </a:t>
            </a:r>
            <a:r>
              <a:rPr lang="ar-IQ" dirty="0" smtClean="0"/>
              <a:t>،</a:t>
            </a:r>
            <a:r>
              <a:rPr lang="ar-IQ" dirty="0" err="1" smtClean="0"/>
              <a:t>واكثر</a:t>
            </a:r>
            <a:r>
              <a:rPr lang="ar-IQ" dirty="0" smtClean="0"/>
              <a:t> الدوافع قوة هي الدوافع الاجتماعية كما انه كلما كان الدافع قويا ادى الى تنويع النشاط والطرق التي يستخدمها الكائن للوصول الى </a:t>
            </a:r>
            <a:r>
              <a:rPr lang="ar-IQ" dirty="0" err="1" smtClean="0"/>
              <a:t>الهدف .</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smtClean="0"/>
          </a:p>
          <a:p>
            <a:pPr>
              <a:buNone/>
            </a:pPr>
            <a:r>
              <a:rPr lang="ar-IQ" dirty="0" smtClean="0"/>
              <a:t>2-مدى </a:t>
            </a:r>
            <a:r>
              <a:rPr lang="ar-IQ" dirty="0" err="1" smtClean="0"/>
              <a:t>تأثيرالدافع</a:t>
            </a:r>
            <a:r>
              <a:rPr lang="ar-IQ" dirty="0" smtClean="0"/>
              <a:t> :-.وهي القوة التي يستخدمها الدافع منذ ظهوره حتى </a:t>
            </a:r>
            <a:r>
              <a:rPr lang="ar-IQ" dirty="0" err="1" smtClean="0"/>
              <a:t>اشباعه </a:t>
            </a:r>
            <a:r>
              <a:rPr lang="ar-IQ" dirty="0" smtClean="0"/>
              <a:t>.فهناك دافع قصير المدى كدافع الجوع فمهما كان قويا </a:t>
            </a:r>
            <a:r>
              <a:rPr lang="ar-IQ" dirty="0" err="1" smtClean="0"/>
              <a:t>الا</a:t>
            </a:r>
            <a:r>
              <a:rPr lang="ar-IQ" dirty="0" smtClean="0"/>
              <a:t> انه يزول بمجرد تناول الطعام ويزول القلق وكلما كان الدافع طويل المدى ادى ذلك الى استمرار حالة القلق والتوتر والتأثير على سلوك الفرد.</a:t>
            </a:r>
            <a:endParaRPr lang="en-US" dirty="0" smtClean="0"/>
          </a:p>
          <a:p>
            <a:endParaRPr lang="ar-IQ"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buNone/>
            </a:pPr>
            <a:endParaRPr lang="ar-IQ" dirty="0" smtClean="0"/>
          </a:p>
          <a:p>
            <a:pPr>
              <a:buNone/>
            </a:pPr>
            <a:r>
              <a:rPr lang="ar-IQ" dirty="0" smtClean="0"/>
              <a:t>3-الدافع </a:t>
            </a:r>
            <a:r>
              <a:rPr lang="ar-IQ" dirty="0" err="1" smtClean="0"/>
              <a:t>المركب </a:t>
            </a:r>
            <a:r>
              <a:rPr lang="ar-IQ" dirty="0" smtClean="0"/>
              <a:t>:-ان الكائنات </a:t>
            </a:r>
            <a:r>
              <a:rPr lang="ar-IQ" dirty="0" err="1" smtClean="0"/>
              <a:t>الدنيا (كالحيوانات </a:t>
            </a:r>
            <a:r>
              <a:rPr lang="ar-IQ" dirty="0" smtClean="0"/>
              <a:t>)تتأثر بالدوافع </a:t>
            </a:r>
            <a:r>
              <a:rPr lang="ar-IQ" dirty="0" err="1" smtClean="0"/>
              <a:t>الفسيولوجية (جوع ،عطش </a:t>
            </a:r>
            <a:r>
              <a:rPr lang="ar-IQ" dirty="0" smtClean="0"/>
              <a:t>،نوم الح</a:t>
            </a:r>
            <a:r>
              <a:rPr lang="ar-IQ" dirty="0" err="1" smtClean="0"/>
              <a:t>).</a:t>
            </a:r>
            <a:endParaRPr lang="en-US" dirty="0" smtClean="0"/>
          </a:p>
          <a:p>
            <a:r>
              <a:rPr lang="ar-IQ" dirty="0" smtClean="0"/>
              <a:t>*اما الانسان فانه يتعرض لمجموعة من الدوافع النفسية الاجتماعية المتعددة والمركبة </a:t>
            </a:r>
            <a:r>
              <a:rPr lang="ar-IQ" dirty="0" err="1" smtClean="0"/>
              <a:t>بالاضافة</a:t>
            </a:r>
            <a:r>
              <a:rPr lang="ar-IQ" dirty="0" smtClean="0"/>
              <a:t> الى تعرضه للدوافع </a:t>
            </a:r>
            <a:r>
              <a:rPr lang="ar-IQ" dirty="0" err="1" smtClean="0"/>
              <a:t>العضوية </a:t>
            </a:r>
            <a:r>
              <a:rPr lang="ar-IQ" dirty="0" smtClean="0"/>
              <a:t>.وكل هذه الدوافع تؤثر على الانسان  وتوجه سلوكه في وقت </a:t>
            </a:r>
            <a:r>
              <a:rPr lang="ar-IQ" dirty="0" smtClean="0"/>
              <a:t>واحد.</a:t>
            </a:r>
            <a:endParaRPr lang="en-US" dirty="0" smtClean="0"/>
          </a:p>
          <a:p>
            <a:endParaRPr lang="ar-IQ"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***تصنيف </a:t>
            </a:r>
            <a:r>
              <a:rPr lang="ar-IQ" dirty="0" err="1" smtClean="0"/>
              <a:t>الدوافع ***</a:t>
            </a:r>
            <a:endParaRPr lang="en-US" dirty="0" smtClean="0"/>
          </a:p>
          <a:p>
            <a:pPr>
              <a:buNone/>
            </a:pPr>
            <a:r>
              <a:rPr lang="ar-IQ" dirty="0" smtClean="0"/>
              <a:t>        </a:t>
            </a:r>
            <a:r>
              <a:rPr lang="ar-IQ" dirty="0" err="1" smtClean="0"/>
              <a:t>--------------</a:t>
            </a:r>
            <a:endParaRPr lang="en-US" dirty="0" smtClean="0"/>
          </a:p>
          <a:p>
            <a:r>
              <a:rPr lang="ar-IQ" dirty="0" smtClean="0"/>
              <a:t>هناك تصنيفات كثيرة للدوافع وسنعتمد ذلك التصنيف </a:t>
            </a:r>
            <a:r>
              <a:rPr lang="ar-IQ" dirty="0" err="1" smtClean="0"/>
              <a:t>الاتي :-</a:t>
            </a:r>
            <a:endParaRPr lang="en-US" dirty="0" smtClean="0"/>
          </a:p>
          <a:p>
            <a:r>
              <a:rPr lang="ar-IQ" dirty="0" err="1" smtClean="0"/>
              <a:t>----------------------------------------------------------</a:t>
            </a:r>
            <a:endParaRPr lang="en-US" dirty="0" smtClean="0"/>
          </a:p>
          <a:p>
            <a:r>
              <a:rPr lang="ar-IQ" dirty="0" smtClean="0"/>
              <a:t>اولا:-دوافع فطرية </a:t>
            </a:r>
            <a:r>
              <a:rPr lang="ar-IQ" dirty="0" err="1" smtClean="0"/>
              <a:t>فسيولوجية .</a:t>
            </a:r>
            <a:endParaRPr lang="en-US" dirty="0" smtClean="0"/>
          </a:p>
          <a:p>
            <a:r>
              <a:rPr lang="ar-IQ" dirty="0" smtClean="0"/>
              <a:t>ثانيا:-دوافع نفسية </a:t>
            </a:r>
            <a:r>
              <a:rPr lang="ar-IQ" dirty="0" err="1" smtClean="0"/>
              <a:t>اجتماعية .</a:t>
            </a:r>
            <a:endParaRPr lang="en-US" dirty="0" smtClean="0"/>
          </a:p>
          <a:p>
            <a:r>
              <a:rPr lang="ar-IQ" dirty="0" smtClean="0"/>
              <a:t>اولا:-الدوافع </a:t>
            </a:r>
            <a:r>
              <a:rPr lang="ar-IQ" dirty="0" err="1" smtClean="0"/>
              <a:t>الفطرية :-</a:t>
            </a:r>
            <a:endParaRPr lang="en-US" dirty="0" smtClean="0"/>
          </a:p>
          <a:p>
            <a:endParaRPr lang="ar-IQ" dirty="0" smtClean="0"/>
          </a:p>
          <a:p>
            <a:endParaRPr lang="ar-IQ" dirty="0" smtClean="0"/>
          </a:p>
          <a:p>
            <a:endParaRPr lang="ar-IQ" dirty="0" smtClean="0"/>
          </a:p>
          <a:p>
            <a:endParaRPr lang="ar-IQ"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endParaRPr lang="ar-IQ" dirty="0" smtClean="0"/>
          </a:p>
          <a:p>
            <a:r>
              <a:rPr lang="ar-IQ" smtClean="0"/>
              <a:t>3-وعرفه </a:t>
            </a:r>
            <a:r>
              <a:rPr lang="ar-IQ" dirty="0" err="1" smtClean="0"/>
              <a:t>احمد:-بأنه </a:t>
            </a:r>
            <a:r>
              <a:rPr lang="ar-IQ" dirty="0" smtClean="0"/>
              <a:t>(العلم الذي يدرس السلوك الانساني ويحاول تفسيره)ويقصد بالسلوك النشاط الظاهر كالمشي والكلام </a:t>
            </a:r>
            <a:r>
              <a:rPr lang="ar-IQ" dirty="0" err="1" smtClean="0"/>
              <a:t>والابتسام </a:t>
            </a:r>
            <a:r>
              <a:rPr lang="ar-IQ" dirty="0" smtClean="0"/>
              <a:t>،والنشاط الباطن كالتفكير والانفعال </a:t>
            </a:r>
            <a:r>
              <a:rPr lang="ar-IQ" dirty="0" err="1" smtClean="0"/>
              <a:t>والتخيل </a:t>
            </a:r>
            <a:r>
              <a:rPr lang="ar-IQ" dirty="0" smtClean="0"/>
              <a:t>،ويصدر هذا السلوك بمعناه العام عند تعامل الانسان مع بيئته ومحاولة التوافق </a:t>
            </a:r>
            <a:r>
              <a:rPr lang="ar-IQ" dirty="0" err="1" smtClean="0"/>
              <a:t>معها .</a:t>
            </a:r>
            <a:endParaRPr lang="en-US" dirty="0" smtClean="0"/>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 موضوع علم النفس العام </a:t>
            </a:r>
            <a:endParaRPr lang="en-US" dirty="0" smtClean="0"/>
          </a:p>
          <a:p>
            <a:r>
              <a:rPr lang="ar-IQ" dirty="0" smtClean="0"/>
              <a:t>موضوع علم النفس هو الانسان ككائن حي يعيش في بيئته ويتفاعل مع الناس </a:t>
            </a:r>
            <a:r>
              <a:rPr lang="ar-IQ" dirty="0" err="1" smtClean="0"/>
              <a:t>والاشياء</a:t>
            </a:r>
            <a:r>
              <a:rPr lang="ar-IQ" dirty="0" smtClean="0"/>
              <a:t> في صراع مستمر وكفاح لكسب العيش والحصول على المأوى </a:t>
            </a:r>
            <a:r>
              <a:rPr lang="ar-IQ" dirty="0" err="1" smtClean="0"/>
              <a:t>واشباع</a:t>
            </a:r>
            <a:r>
              <a:rPr lang="ar-IQ" dirty="0" smtClean="0"/>
              <a:t> الحاجات البيولوجية والنفسية </a:t>
            </a:r>
            <a:r>
              <a:rPr lang="ar-IQ" dirty="0" err="1" smtClean="0"/>
              <a:t>والاجتماعية </a:t>
            </a:r>
            <a:r>
              <a:rPr lang="ar-IQ" dirty="0" smtClean="0"/>
              <a:t>.وقد </a:t>
            </a:r>
            <a:r>
              <a:rPr lang="ar-IQ" dirty="0" err="1" smtClean="0"/>
              <a:t>لايجد</a:t>
            </a:r>
            <a:r>
              <a:rPr lang="ar-IQ" dirty="0" smtClean="0"/>
              <a:t> الانسان ان جميع الامور </a:t>
            </a:r>
            <a:r>
              <a:rPr lang="ar-IQ" dirty="0" err="1" smtClean="0"/>
              <a:t>سهلة </a:t>
            </a:r>
            <a:r>
              <a:rPr lang="ar-IQ" dirty="0" smtClean="0"/>
              <a:t>،مسيرة بل كثيرا ما يجد العقبات والصعوبات التي تعوقه عن تحقيق اهدافه وقد يحاول الانسان </a:t>
            </a:r>
            <a:r>
              <a:rPr lang="ar-IQ" dirty="0" err="1" smtClean="0"/>
              <a:t>ان </a:t>
            </a:r>
            <a:r>
              <a:rPr lang="ar-IQ" dirty="0" smtClean="0"/>
              <a:t>(يعدل)من سلوكه </a:t>
            </a:r>
            <a:r>
              <a:rPr lang="ar-IQ" dirty="0" err="1" smtClean="0"/>
              <a:t>ليتوائم</a:t>
            </a:r>
            <a:r>
              <a:rPr lang="ar-IQ" dirty="0" smtClean="0"/>
              <a:t> مع الظروف مستخدما ما لديه من قدرات وذكاء وفهم وابتكار ليحل المشكلات التي تواجهه.</a:t>
            </a:r>
            <a:endParaRPr lang="ar-IQ"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3927</Words>
  <Application>Microsoft Office PowerPoint</Application>
  <PresentationFormat>عرض على الشاشة (3:4)‏</PresentationFormat>
  <Paragraphs>220</Paragraphs>
  <Slides>102</Slides>
  <Notes>0</Notes>
  <HiddenSlides>0</HiddenSlides>
  <MMClips>0</MMClips>
  <ScaleCrop>false</ScaleCrop>
  <HeadingPairs>
    <vt:vector size="4" baseType="variant">
      <vt:variant>
        <vt:lpstr>سمة</vt:lpstr>
      </vt:variant>
      <vt:variant>
        <vt:i4>1</vt:i4>
      </vt:variant>
      <vt:variant>
        <vt:lpstr>عناوين الشرائح</vt:lpstr>
      </vt:variant>
      <vt:variant>
        <vt:i4>102</vt:i4>
      </vt:variant>
    </vt:vector>
  </HeadingPairs>
  <TitlesOfParts>
    <vt:vector size="103" baseType="lpstr">
      <vt:lpstr>سمة Office</vt:lpstr>
      <vt:lpstr>محاضرات في علم النفس العام</vt:lpstr>
      <vt:lpstr>تطور علم النفس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lpstr>الشريحة 67</vt:lpstr>
      <vt:lpstr>الشريحة 68</vt:lpstr>
      <vt:lpstr>الشريحة 69</vt:lpstr>
      <vt:lpstr>الشريحة 70</vt:lpstr>
      <vt:lpstr>الشريحة 71</vt:lpstr>
      <vt:lpstr>الشريحة 72</vt:lpstr>
      <vt:lpstr>الشريحة 73</vt:lpstr>
      <vt:lpstr>الشريحة 74</vt:lpstr>
      <vt:lpstr>الشريحة 75</vt:lpstr>
      <vt:lpstr>الشريحة 76</vt:lpstr>
      <vt:lpstr>الشريحة 77</vt:lpstr>
      <vt:lpstr>الشريحة 78</vt:lpstr>
      <vt:lpstr>الشريحة 79</vt:lpstr>
      <vt:lpstr>الشريحة 80</vt:lpstr>
      <vt:lpstr>الشريحة 81</vt:lpstr>
      <vt:lpstr>الشريحة 82</vt:lpstr>
      <vt:lpstr>الشريحة 83</vt:lpstr>
      <vt:lpstr>الشريحة 84</vt:lpstr>
      <vt:lpstr>الشريحة 85</vt:lpstr>
      <vt:lpstr>الشريحة 86</vt:lpstr>
      <vt:lpstr>الشريحة 87</vt:lpstr>
      <vt:lpstr>الشريحة 88</vt:lpstr>
      <vt:lpstr>الشريحة 89</vt:lpstr>
      <vt:lpstr>الشريحة 90</vt:lpstr>
      <vt:lpstr>الشريحة 91</vt:lpstr>
      <vt:lpstr>الشريحة 92</vt:lpstr>
      <vt:lpstr>الشريحة 93</vt:lpstr>
      <vt:lpstr>الشريحة 94</vt:lpstr>
      <vt:lpstr>الشريحة 95</vt:lpstr>
      <vt:lpstr>الشريحة 96</vt:lpstr>
      <vt:lpstr>الشريحة 97</vt:lpstr>
      <vt:lpstr>الشريحة 98</vt:lpstr>
      <vt:lpstr>الشريحة 99</vt:lpstr>
      <vt:lpstr>الشريحة 100</vt:lpstr>
      <vt:lpstr>الشريحة 101</vt:lpstr>
      <vt:lpstr>الشريحة 102</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علم النفس العام</dc:title>
  <dc:creator>aeea</dc:creator>
  <cp:lastModifiedBy>aeea</cp:lastModifiedBy>
  <cp:revision>15</cp:revision>
  <dcterms:created xsi:type="dcterms:W3CDTF">2018-12-30T07:16:25Z</dcterms:created>
  <dcterms:modified xsi:type="dcterms:W3CDTF">2019-01-04T17:57:28Z</dcterms:modified>
</cp:coreProperties>
</file>