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474F6B6-F4D8-428E-981A-C9AFCDDCA546}" type="datetimeFigureOut">
              <a:rPr lang="ar-IQ" smtClean="0"/>
              <a:t>02/05/1440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255510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4F6B6-F4D8-428E-981A-C9AFCDDCA546}" type="datetimeFigureOut">
              <a:rPr lang="ar-IQ" smtClean="0"/>
              <a:t>02/05/1440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1276254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4F6B6-F4D8-428E-981A-C9AFCDDCA546}" type="datetimeFigureOut">
              <a:rPr lang="ar-IQ" smtClean="0"/>
              <a:t>02/05/1440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395178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4F6B6-F4D8-428E-981A-C9AFCDDCA546}" type="datetimeFigureOut">
              <a:rPr lang="ar-IQ" smtClean="0"/>
              <a:t>02/05/1440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691386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4F6B6-F4D8-428E-981A-C9AFCDDCA546}" type="datetimeFigureOut">
              <a:rPr lang="ar-IQ" smtClean="0"/>
              <a:t>02/05/1440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385250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474F6B6-F4D8-428E-981A-C9AFCDDCA546}" type="datetimeFigureOut">
              <a:rPr lang="ar-IQ" smtClean="0"/>
              <a:t>02/05/1440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375818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474F6B6-F4D8-428E-981A-C9AFCDDCA546}" type="datetimeFigureOut">
              <a:rPr lang="ar-IQ" smtClean="0"/>
              <a:t>02/05/1440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1417287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474F6B6-F4D8-428E-981A-C9AFCDDCA546}" type="datetimeFigureOut">
              <a:rPr lang="ar-IQ" smtClean="0"/>
              <a:t>02/05/1440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47014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4F6B6-F4D8-428E-981A-C9AFCDDCA546}" type="datetimeFigureOut">
              <a:rPr lang="ar-IQ" smtClean="0"/>
              <a:t>02/05/1440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3588361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4F6B6-F4D8-428E-981A-C9AFCDDCA546}" type="datetimeFigureOut">
              <a:rPr lang="ar-IQ" smtClean="0"/>
              <a:t>02/05/1440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121772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4F6B6-F4D8-428E-981A-C9AFCDDCA546}" type="datetimeFigureOut">
              <a:rPr lang="ar-IQ" smtClean="0"/>
              <a:t>02/05/1440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D02F8AF-7D4B-40CE-838C-F3D91C578127}" type="slidenum">
              <a:rPr lang="ar-IQ" smtClean="0"/>
              <a:t>‹#›</a:t>
            </a:fld>
            <a:endParaRPr lang="ar-IQ"/>
          </a:p>
        </p:txBody>
      </p:sp>
    </p:spTree>
    <p:extLst>
      <p:ext uri="{BB962C8B-B14F-4D97-AF65-F5344CB8AC3E}">
        <p14:creationId xmlns:p14="http://schemas.microsoft.com/office/powerpoint/2010/main" val="411542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74F6B6-F4D8-428E-981A-C9AFCDDCA546}" type="datetimeFigureOut">
              <a:rPr lang="ar-IQ" smtClean="0"/>
              <a:t>02/05/1440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02F8AF-7D4B-40CE-838C-F3D91C578127}" type="slidenum">
              <a:rPr lang="ar-IQ" smtClean="0"/>
              <a:t>‹#›</a:t>
            </a:fld>
            <a:endParaRPr lang="ar-IQ"/>
          </a:p>
        </p:txBody>
      </p:sp>
    </p:spTree>
    <p:extLst>
      <p:ext uri="{BB962C8B-B14F-4D97-AF65-F5344CB8AC3E}">
        <p14:creationId xmlns:p14="http://schemas.microsoft.com/office/powerpoint/2010/main" val="1056679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محاضرات في تاريخ العراق المعاصر </a:t>
            </a:r>
            <a:endParaRPr lang="ar-IQ" dirty="0"/>
          </a:p>
        </p:txBody>
      </p:sp>
      <p:sp>
        <p:nvSpPr>
          <p:cNvPr id="3" name="Subtitle 2"/>
          <p:cNvSpPr>
            <a:spLocks noGrp="1"/>
          </p:cNvSpPr>
          <p:nvPr>
            <p:ph type="subTitle" idx="1"/>
          </p:nvPr>
        </p:nvSpPr>
        <p:spPr/>
        <p:txBody>
          <a:bodyPr>
            <a:normAutofit fontScale="40000" lnSpcReduction="20000"/>
          </a:bodyPr>
          <a:lstStyle/>
          <a:p>
            <a:r>
              <a:rPr lang="ar-IQ" b="1" dirty="0"/>
              <a:t>عنوان المحاضرة </a:t>
            </a:r>
            <a:endParaRPr lang="en-US" dirty="0"/>
          </a:p>
          <a:p>
            <a:r>
              <a:rPr lang="ar-IQ" b="1" dirty="0"/>
              <a:t>قيام الحرب العالمية الاولى واحتلال البريطاني للعراق 1914-1918 </a:t>
            </a:r>
            <a:endParaRPr lang="en-US" dirty="0"/>
          </a:p>
          <a:p>
            <a:r>
              <a:rPr lang="ar-IQ" dirty="0"/>
              <a:t>عند اندلاع الحرب العالمية الاولى في اب 1914 على اثر مقتل ولي عهد النمسا في سرايفو انقسمت القارة الاوربية الى كتلتين الحلفاء(بريطانيا ، فرنسا، وروسيا ) اما كتلة المحور بزعامة المانيا وانضمت اليها اليابانوفي التاسع والعشرين من تشرين الاول دخلت الدولة العثمانية الحرب بضربها الموانىء الروسية ، وكان لانضمام الامبراطورية العثمانية الى جانب المانيا يشكل اهمية كبيرة لالمانيا وذلك لان الدولة العثمانية تسيطر على معظم القارة الاسيوية والافريقية ذات الغالبية الدول العربية المسلمة التي يشكل الجهاد في مقاتلة الاعداء واجب ديني مقدس لدى المسلمون في حالة طلب السلطان العثماني ذلك وهذا سيوفر الرجال للقتال الى جانب الدولة العثمانية حليفةالمانيا .قامت بريطانيا بتهيئة قواتها في الهند والخليج العربي لحماية مصالحها </a:t>
            </a:r>
          </a:p>
        </p:txBody>
      </p:sp>
    </p:spTree>
    <p:extLst>
      <p:ext uri="{BB962C8B-B14F-4D97-AF65-F5344CB8AC3E}">
        <p14:creationId xmlns:p14="http://schemas.microsoft.com/office/powerpoint/2010/main" val="1428754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endParaRPr lang="ar-IQ" dirty="0" smtClean="0"/>
          </a:p>
        </p:txBody>
      </p:sp>
      <p:sp>
        <p:nvSpPr>
          <p:cNvPr id="4" name="Rectangle 3"/>
          <p:cNvSpPr/>
          <p:nvPr/>
        </p:nvSpPr>
        <p:spPr>
          <a:xfrm>
            <a:off x="2286000" y="1582341"/>
            <a:ext cx="5382344" cy="2862322"/>
          </a:xfrm>
          <a:prstGeom prst="rect">
            <a:avLst/>
          </a:prstGeom>
        </p:spPr>
        <p:txBody>
          <a:bodyPr wrap="square">
            <a:spAutoFit/>
          </a:bodyPr>
          <a:lstStyle/>
          <a:p>
            <a:pPr lvl="0"/>
            <a:r>
              <a:rPr lang="ar-IQ" dirty="0"/>
              <a:t>تأمين أحتياجات الجيش البريطاني عن طريق الاستيلاء على الاراضي والممتلكات .</a:t>
            </a:r>
            <a:endParaRPr lang="en-US" dirty="0"/>
          </a:p>
          <a:p>
            <a:pPr lvl="0"/>
            <a:r>
              <a:rPr lang="ar-IQ" dirty="0"/>
              <a:t> تسخير العراقين لخدمة المجهود الحربي البريطاني </a:t>
            </a:r>
            <a:endParaRPr lang="en-US" dirty="0"/>
          </a:p>
          <a:p>
            <a:pPr lvl="0"/>
            <a:r>
              <a:rPr lang="ar-IQ" dirty="0"/>
              <a:t>التخطيط لجعل جنوب العراق مستعمرة هندية .</a:t>
            </a:r>
            <a:endParaRPr lang="en-US" dirty="0"/>
          </a:p>
          <a:p>
            <a:pPr lvl="0"/>
            <a:r>
              <a:rPr lang="ar-IQ" dirty="0"/>
              <a:t>ايجاد نظام اداري تتركز فية السلطات الاساسية بيدالضباط السياسين البريطانين </a:t>
            </a:r>
            <a:endParaRPr lang="en-US" dirty="0"/>
          </a:p>
          <a:p>
            <a:pPr lvl="0"/>
            <a:r>
              <a:rPr lang="ar-IQ" dirty="0"/>
              <a:t>محاولة اغراء شيوخ العشائروبعض المتنفذين عن طريق اغداق الاموال عليهم وكذلك منحهم اقطاعيات من الاراضي لضمان ولائهم .</a:t>
            </a:r>
            <a:endParaRPr lang="en-US" dirty="0"/>
          </a:p>
          <a:p>
            <a:pPr lvl="0"/>
            <a:r>
              <a:rPr lang="ar-IQ" dirty="0"/>
              <a:t> ايجاد نظام قضائي جديد واستبدالالقوانين العثمانية بقوانين هندية .</a:t>
            </a:r>
            <a:endParaRPr lang="en-US" dirty="0"/>
          </a:p>
          <a:p>
            <a:r>
              <a:rPr lang="ar-IQ" dirty="0"/>
              <a:t>العمل على ايجاد نظام مالي يوفر الاموال اللازمة للجيش البريطاني </a:t>
            </a:r>
          </a:p>
        </p:txBody>
      </p:sp>
    </p:spTree>
    <p:extLst>
      <p:ext uri="{BB962C8B-B14F-4D97-AF65-F5344CB8AC3E}">
        <p14:creationId xmlns:p14="http://schemas.microsoft.com/office/powerpoint/2010/main" val="276235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835696" y="1988840"/>
            <a:ext cx="6120680" cy="2862322"/>
          </a:xfrm>
          <a:prstGeom prst="rect">
            <a:avLst/>
          </a:prstGeom>
        </p:spPr>
        <p:txBody>
          <a:bodyPr wrap="square">
            <a:spAutoFit/>
          </a:bodyPr>
          <a:lstStyle/>
          <a:p>
            <a:r>
              <a:rPr lang="ar-IQ" dirty="0"/>
              <a:t>س/ موقف الشعب العراقي من الادارة البريطانية </a:t>
            </a:r>
            <a:endParaRPr lang="en-US" dirty="0"/>
          </a:p>
          <a:p>
            <a:r>
              <a:rPr lang="ar-IQ" dirty="0"/>
              <a:t>ج/ كان الشعب العراقي في بداية الاحتلال يراقب وينتظر ما ستقدمه السلطة الجديدة للعراقين والعرب وللشريف حسين بالاستقلال واتضح فيما بعد بان العراق في وضع اسوء وذلك بسب سوء معاملة السلطات البريطانية للشعب العراقي وبدات الجماهير تعاني من القيود وسوء الاحوال الاقتصادية وتضيق الحريات.</a:t>
            </a:r>
            <a:endParaRPr lang="en-US" dirty="0"/>
          </a:p>
          <a:p>
            <a:r>
              <a:rPr lang="ar-IQ" dirty="0"/>
              <a:t>حاولت السلطات البريطاني امتصاص تذمر الشعب العراقي من تلك السياسة عن طريق اصدار البيانات والوعود لتطمين الشعب بانها ستسمح للشعوب بتقرير مصيرها بعد ان تخلصت من السيطرة العثمانية الا انها عملت اكثر من ذلك عن طريق تكريس ادارة العراق بيد السياسين البريطانين واجراء استفتاء مزيف للشعب العراقي حول شكل </a:t>
            </a:r>
          </a:p>
        </p:txBody>
      </p:sp>
    </p:spTree>
    <p:extLst>
      <p:ext uri="{BB962C8B-B14F-4D97-AF65-F5344CB8AC3E}">
        <p14:creationId xmlns:p14="http://schemas.microsoft.com/office/powerpoint/2010/main" val="316466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تاسيس عصبة الامم 1919 </a:t>
            </a:r>
            <a:endParaRPr lang="ar-IQ" dirty="0"/>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691680" y="1582341"/>
            <a:ext cx="5904656" cy="2862322"/>
          </a:xfrm>
          <a:prstGeom prst="rect">
            <a:avLst/>
          </a:prstGeom>
        </p:spPr>
        <p:txBody>
          <a:bodyPr wrap="square">
            <a:spAutoFit/>
          </a:bodyPr>
          <a:lstStyle/>
          <a:p>
            <a:pPr lvl="0"/>
            <a:r>
              <a:rPr lang="ar-IQ" b="1" dirty="0"/>
              <a:t>تأسيس عصبة الامم : </a:t>
            </a:r>
            <a:r>
              <a:rPr lang="ar-IQ" dirty="0"/>
              <a:t>تأسست عصبة الامم عام في 28 من حزيران عام 1919 وباقتراح من الولايات المتحدة الامريكية لتسوية التزاعات الدولية والحفاظ على السلم العالمي والسماح للشعوب التي خرجت من السيطرة العثمانية والالمانية من تقرير مصيرها. </a:t>
            </a:r>
            <a:endParaRPr lang="en-US" dirty="0"/>
          </a:p>
          <a:p>
            <a:r>
              <a:rPr lang="ar-IQ" b="1" dirty="0"/>
              <a:t>في </a:t>
            </a:r>
            <a:r>
              <a:rPr lang="ar-IQ" dirty="0"/>
              <a:t>كانون الاول من العام نفسه اجتمع مجلس الحلفاء الاعلى ووزع ممتلكات الدولة العثمانية والمانيا فيما بينهم  حيث وضع العراق وفلسطين وشرق الاردن تحت السيطرة البريطانية باسم استعماري جديد هو الانتداب ووضع سوريا ولبنان تحت سيطرة الانتداب الفرنسي مما ادى الى انسحاب الولايات المتحدة الامريكية بعد ان رأت سيطرة دول الحلفاء على قرار العصبة . في الخامس والعشرين من نيسان عام 1920 اعلن وضع العراق تحت الانتداب البريطاني .</a:t>
            </a:r>
            <a:endParaRPr lang="en-US" dirty="0"/>
          </a:p>
        </p:txBody>
      </p:sp>
    </p:spTree>
    <p:extLst>
      <p:ext uri="{BB962C8B-B14F-4D97-AF65-F5344CB8AC3E}">
        <p14:creationId xmlns:p14="http://schemas.microsoft.com/office/powerpoint/2010/main" val="3299257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619672" y="2204864"/>
            <a:ext cx="6336704" cy="2585323"/>
          </a:xfrm>
          <a:prstGeom prst="rect">
            <a:avLst/>
          </a:prstGeom>
        </p:spPr>
        <p:txBody>
          <a:bodyPr wrap="square">
            <a:spAutoFit/>
          </a:bodyPr>
          <a:lstStyle/>
          <a:p>
            <a:pPr lvl="0"/>
            <a:r>
              <a:rPr lang="ar-IQ" b="1" dirty="0"/>
              <a:t>اذاعة بنود لائحة الانتداب على الشعب العراقي في الثالث من ايار عام 1920.</a:t>
            </a:r>
            <a:endParaRPr lang="en-US" dirty="0"/>
          </a:p>
          <a:p>
            <a:r>
              <a:rPr lang="ar-IQ" dirty="0"/>
              <a:t>اعلن وكيل المندوب السامي في يغداد ارنولد ولسن التي تضمنت ما يلي </a:t>
            </a:r>
            <a:endParaRPr lang="en-US" dirty="0"/>
          </a:p>
          <a:p>
            <a:pPr lvl="0"/>
            <a:r>
              <a:rPr lang="ar-IQ" dirty="0"/>
              <a:t>تضع بريطانيا خلال ثلاث سنوات قانونا وبمشورة  الحكومة العراقية الوطنية يبين فيه حقوق الاهالي في العراق مع التدرج في ترقية ته كدولة مستقلة ويصادق عليه من قبل عصبة الامم </a:t>
            </a:r>
            <a:endParaRPr lang="en-US" dirty="0"/>
          </a:p>
          <a:p>
            <a:pPr lvl="0"/>
            <a:r>
              <a:rPr lang="ar-IQ" dirty="0"/>
              <a:t>يحق لبريطانيا بالا حتفاظ بجيش بريطاني لحفظ العراق من الاعتداء والعمل على تاسيس جيش عراقي بأشراف بريطاني </a:t>
            </a:r>
            <a:endParaRPr lang="en-US" dirty="0"/>
          </a:p>
          <a:p>
            <a:pPr lvl="0"/>
            <a:r>
              <a:rPr lang="ar-IQ" dirty="0"/>
              <a:t>تقوم بريطانيا بأدارة العلاقات  العراق الخارجية.</a:t>
            </a:r>
            <a:endParaRPr lang="en-US" dirty="0"/>
          </a:p>
          <a:p>
            <a:pPr lvl="0"/>
            <a:r>
              <a:rPr lang="ar-IQ" dirty="0"/>
              <a:t>تتهد بريطانيا بالحفاظ على وحدة الاراضي العراقية وعدم التنازل او التاجير .</a:t>
            </a:r>
            <a:endParaRPr lang="en-US" dirty="0"/>
          </a:p>
        </p:txBody>
      </p:sp>
    </p:spTree>
    <p:extLst>
      <p:ext uri="{BB962C8B-B14F-4D97-AF65-F5344CB8AC3E}">
        <p14:creationId xmlns:p14="http://schemas.microsoft.com/office/powerpoint/2010/main" val="256571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619672" y="2136339"/>
            <a:ext cx="5832648" cy="2308324"/>
          </a:xfrm>
          <a:prstGeom prst="rect">
            <a:avLst/>
          </a:prstGeom>
        </p:spPr>
        <p:txBody>
          <a:bodyPr wrap="square">
            <a:spAutoFit/>
          </a:bodyPr>
          <a:lstStyle/>
          <a:p>
            <a:r>
              <a:rPr lang="ar-IQ" b="1" dirty="0"/>
              <a:t>س/ موقف الشعب العراقي من اعلان لائحة الانتداب </a:t>
            </a:r>
            <a:endParaRPr lang="en-US" dirty="0"/>
          </a:p>
          <a:p>
            <a:r>
              <a:rPr lang="ar-IQ" b="1" dirty="0"/>
              <a:t>ج/</a:t>
            </a:r>
            <a:r>
              <a:rPr lang="ar-IQ" dirty="0"/>
              <a:t> اثارت هذه الائحة غضب الجماهير العراقية وحركتها الوطنية والتجأت الى العمل السري بعقد الاجتماعات وقررت حشد اهمم واتخاذ التدابير اللازمة لحماية اهدافهم في الاستقلال التام واتخذت من قدوم شهر رمضان المبارك في اتخاذ من اقامت الموالد الدينية منابر للخطابة والتنديد بساسة الاحتلال وقابلتها سلطات الاحتلال بالشدة والاعتقالات واطلاق النار وطالبوا بأنشاء مجلس تأسيسي يضع دستور للبلاد وتقرير شكل الحكم كما طالبوا اطلاق حرية الصحافة .</a:t>
            </a:r>
            <a:endParaRPr lang="en-US" dirty="0"/>
          </a:p>
        </p:txBody>
      </p:sp>
    </p:spTree>
    <p:extLst>
      <p:ext uri="{BB962C8B-B14F-4D97-AF65-F5344CB8AC3E}">
        <p14:creationId xmlns:p14="http://schemas.microsoft.com/office/powerpoint/2010/main" val="2391318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اسباب ثورة العشرين في العراق </a:t>
            </a:r>
            <a:endParaRPr lang="ar-IQ" dirty="0"/>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1331640" y="2204864"/>
            <a:ext cx="6840760" cy="2862322"/>
          </a:xfrm>
          <a:prstGeom prst="rect">
            <a:avLst/>
          </a:prstGeom>
        </p:spPr>
        <p:txBody>
          <a:bodyPr wrap="square">
            <a:spAutoFit/>
          </a:bodyPr>
          <a:lstStyle/>
          <a:p>
            <a:pPr lvl="0"/>
            <a:r>
              <a:rPr lang="ar-IQ" b="1" dirty="0"/>
              <a:t>اسباب ثورة العشرين :</a:t>
            </a:r>
            <a:endParaRPr lang="en-US" dirty="0"/>
          </a:p>
          <a:p>
            <a:pPr lvl="0"/>
            <a:r>
              <a:rPr lang="ar-IQ" b="1" dirty="0"/>
              <a:t>هناك اسباب داخلية غير مباشرة وأخرى خارجية يمكن الاطلاع عليها بالرجوع الى كتاب(( المنتظم في تاريخ العراق، ص47-50 )). اما السبب المباشر لأعلان الثورة هو حادثة اعتقال شيخ قبائل الظوالم شعلان ابو الجون </a:t>
            </a:r>
            <a:endParaRPr lang="en-US" dirty="0"/>
          </a:p>
          <a:p>
            <a:r>
              <a:rPr lang="ar-IQ" dirty="0"/>
              <a:t>بدات شرارة ثورة العشرين عندما أقدمت سلطات الاحتلال البريطاني بأعتقال قادة الحركة الوطنية العراقية وبعض الشيوخ والمثقفين ومنهم الشيخ شلان ابو الجون شيخ قبائل الظوالم في الرميثة فلجأرجالة الى مهاجمة سراي الحكومة في 30 حزيران عام 1920 وقتلوا البريطانيون الموجودون هناك وأنقذوا شيخهم فكانت تلك الشرارة التي اشعلت نار الثورة لتشمل كل العراق من جنوبه الى شماله واستمرت الثورة نحو خمسة اشهر تكبد فيها الاحتلال عد كبير من القتلى والاسرى وغنم الثوار عدد من البنادق ومدفع واحد في معركة الرارنجية .</a:t>
            </a:r>
            <a:endParaRPr lang="en-US" dirty="0"/>
          </a:p>
        </p:txBody>
      </p:sp>
    </p:spTree>
    <p:extLst>
      <p:ext uri="{BB962C8B-B14F-4D97-AF65-F5344CB8AC3E}">
        <p14:creationId xmlns:p14="http://schemas.microsoft.com/office/powerpoint/2010/main" val="1043265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الحكومة العراقية المؤقتة</a:t>
            </a:r>
            <a:endParaRPr lang="ar-IQ" dirty="0"/>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691680" y="1988841"/>
            <a:ext cx="5904656" cy="2308324"/>
          </a:xfrm>
          <a:prstGeom prst="rect">
            <a:avLst/>
          </a:prstGeom>
        </p:spPr>
        <p:txBody>
          <a:bodyPr wrap="square">
            <a:spAutoFit/>
          </a:bodyPr>
          <a:lstStyle/>
          <a:p>
            <a:r>
              <a:rPr lang="ar-IQ" dirty="0"/>
              <a:t>تاسست الحكومة العراقية المؤقتة برئاسة نقيب اشراف بغداد في الخامس من تشرين الاول عام 1920 </a:t>
            </a:r>
            <a:endParaRPr lang="en-US" dirty="0"/>
          </a:p>
          <a:p>
            <a:r>
              <a:rPr lang="ar-IQ" dirty="0"/>
              <a:t>عبد الرحمن النقيب </a:t>
            </a:r>
            <a:endParaRPr lang="en-US" dirty="0"/>
          </a:p>
          <a:p>
            <a:r>
              <a:rPr lang="ar-IQ" dirty="0"/>
              <a:t>س/ اهمية تاسيس الحكومة  العراقية المؤقتة </a:t>
            </a:r>
            <a:endParaRPr lang="en-US" dirty="0"/>
          </a:p>
          <a:p>
            <a:r>
              <a:rPr lang="ar-IQ" dirty="0"/>
              <a:t>ج/ كانت اهم نتيجة لثورة العشرين التي اجبرت بريطانيا على تغير سياستها تجاه العراق </a:t>
            </a:r>
            <a:endParaRPr lang="en-US" dirty="0"/>
          </a:p>
          <a:p>
            <a:r>
              <a:rPr lang="ar-IQ" dirty="0"/>
              <a:t>والتفكير بشكل جدي على تاسيس حكومة وطنية في العراق .</a:t>
            </a:r>
            <a:endParaRPr lang="en-US" dirty="0"/>
          </a:p>
          <a:p>
            <a:r>
              <a:rPr lang="ar-IQ" dirty="0"/>
              <a:t>وتاتي اهمية هذه الحكومة هي التمهيد لاجراء استفتاء للشعب العراقي لاختيار </a:t>
            </a:r>
          </a:p>
        </p:txBody>
      </p:sp>
    </p:spTree>
    <p:extLst>
      <p:ext uri="{BB962C8B-B14F-4D97-AF65-F5344CB8AC3E}">
        <p14:creationId xmlns:p14="http://schemas.microsoft.com/office/powerpoint/2010/main" val="270239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تنصيب الامير فيصل بن الحسين ملكاُ على العراق1921 </a:t>
            </a:r>
            <a:endParaRPr lang="ar-IQ" sz="3200" dirty="0"/>
          </a:p>
        </p:txBody>
      </p:sp>
      <p:sp>
        <p:nvSpPr>
          <p:cNvPr id="3" name="Content Placeholder 2"/>
          <p:cNvSpPr>
            <a:spLocks noGrp="1"/>
          </p:cNvSpPr>
          <p:nvPr>
            <p:ph idx="1"/>
          </p:nvPr>
        </p:nvSpPr>
        <p:spPr>
          <a:xfrm>
            <a:off x="457200" y="1600200"/>
            <a:ext cx="8435280" cy="4853136"/>
          </a:xfrm>
        </p:spPr>
        <p:txBody>
          <a:bodyPr/>
          <a:lstStyle/>
          <a:p>
            <a:pPr marL="0" indent="0">
              <a:buNone/>
            </a:pPr>
            <a:endParaRPr lang="ar-IQ" dirty="0"/>
          </a:p>
        </p:txBody>
      </p:sp>
      <p:sp>
        <p:nvSpPr>
          <p:cNvPr id="4" name="Rectangle 3"/>
          <p:cNvSpPr/>
          <p:nvPr/>
        </p:nvSpPr>
        <p:spPr>
          <a:xfrm>
            <a:off x="1187624" y="2060847"/>
            <a:ext cx="6768752" cy="4247317"/>
          </a:xfrm>
          <a:prstGeom prst="rect">
            <a:avLst/>
          </a:prstGeom>
        </p:spPr>
        <p:txBody>
          <a:bodyPr wrap="square">
            <a:spAutoFit/>
          </a:bodyPr>
          <a:lstStyle/>
          <a:p>
            <a:r>
              <a:rPr lang="ar-IQ" dirty="0"/>
              <a:t>س/ اهمية مؤتمر القاهرة وما هي المناقشات التي دارت بين الاطراف المشاركة من العراقين والبريطانين فيه .واهم الشخصيات التي شاركت فيه </a:t>
            </a:r>
            <a:endParaRPr lang="en-US" dirty="0"/>
          </a:p>
          <a:p>
            <a:r>
              <a:rPr lang="ar-IQ" dirty="0"/>
              <a:t>المندوب السامي البريطاني برسي كوكس ، المس بيل سكرتيرة المندوب السامي في العراق ومن الجانب العراقي كان وزير الدفاع جعفر العسكري وساسون حسقيل وزير المالية . وتم مناقشة  نوع الادارة في العراق وتم الاتفاق على تاسيس حكومة عراقية ملكية دستورية وترشيح الامير فيصل بن الحسين ملكا عليها .</a:t>
            </a:r>
            <a:endParaRPr lang="en-US" dirty="0"/>
          </a:p>
          <a:p>
            <a:r>
              <a:rPr lang="ar-IQ" dirty="0"/>
              <a:t>تم اجراء الاستفتاء  للشعب العراق على اختيار الامير فيصل ملكا على العراق وفاز بنسبة 96% </a:t>
            </a:r>
            <a:endParaRPr lang="en-US" dirty="0"/>
          </a:p>
          <a:p>
            <a:r>
              <a:rPr lang="ar-IQ" dirty="0"/>
              <a:t>في تموز عاد الامير فيصل على ظهر باخرة  نورث بروك البريطانية قادما من لندن وصل البصرة في تموز 1921 </a:t>
            </a:r>
            <a:endParaRPr lang="en-US" dirty="0"/>
          </a:p>
          <a:p>
            <a:r>
              <a:rPr lang="ar-IQ" dirty="0"/>
              <a:t>استقبل بحفاوة من قبل الشعب العراقي وقبل وصوله الى بغداد زارة المرجعية الدينية في النجف تقديرا لمكانتهم الدينية والاجتماعية بين اوساط الشعب العراقي وبعدها دخل الى بغداد وتم تتويجه في 23 اب 1921 في ساحة القشلة وذلك لاعلانه ملكا على العراق وقد حضرت عدد من الوفود من كل الالوية العراقية لمشاركة في هذا اليوم العظيم . وقد تعهد بتشكل المجلس التاسيسي وانجاز دستور للبلاد يحقق رغبات العراقين </a:t>
            </a:r>
          </a:p>
        </p:txBody>
      </p:sp>
    </p:spTree>
    <p:extLst>
      <p:ext uri="{BB962C8B-B14F-4D97-AF65-F5344CB8AC3E}">
        <p14:creationId xmlns:p14="http://schemas.microsoft.com/office/powerpoint/2010/main" val="2487261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اعلان الدستور العراق 1925</a:t>
            </a:r>
            <a:endParaRPr lang="ar-IQ" dirty="0"/>
          </a:p>
        </p:txBody>
      </p:sp>
      <p:sp>
        <p:nvSpPr>
          <p:cNvPr id="3" name="Content Placeholder 2"/>
          <p:cNvSpPr>
            <a:spLocks noGrp="1"/>
          </p:cNvSpPr>
          <p:nvPr>
            <p:ph idx="1"/>
          </p:nvPr>
        </p:nvSpPr>
        <p:spPr>
          <a:xfrm>
            <a:off x="457200" y="1268761"/>
            <a:ext cx="8363272" cy="5388410"/>
          </a:xfrm>
        </p:spPr>
        <p:txBody>
          <a:bodyPr/>
          <a:lstStyle/>
          <a:p>
            <a:pPr marL="0" indent="0">
              <a:buNone/>
            </a:pPr>
            <a:endParaRPr lang="ar-IQ" dirty="0"/>
          </a:p>
        </p:txBody>
      </p:sp>
      <p:sp>
        <p:nvSpPr>
          <p:cNvPr id="4" name="Rectangle 3"/>
          <p:cNvSpPr/>
          <p:nvPr/>
        </p:nvSpPr>
        <p:spPr>
          <a:xfrm>
            <a:off x="1619672" y="2132856"/>
            <a:ext cx="6192688" cy="4524315"/>
          </a:xfrm>
          <a:prstGeom prst="rect">
            <a:avLst/>
          </a:prstGeom>
        </p:spPr>
        <p:txBody>
          <a:bodyPr wrap="square">
            <a:spAutoFit/>
          </a:bodyPr>
          <a:lstStyle/>
          <a:p>
            <a:r>
              <a:rPr lang="ar-IQ" dirty="0"/>
              <a:t>س/ اهمية مؤتمر القاهرة وما هي المناقشات التي دارت بين الاطراف المشاركة من العراقين والبريطانين فيه .واهم الشخصيات التي شاركت فيه </a:t>
            </a:r>
            <a:endParaRPr lang="en-US" dirty="0"/>
          </a:p>
          <a:p>
            <a:r>
              <a:rPr lang="ar-IQ" dirty="0"/>
              <a:t>المندوب السامي البريطاني برسي كوكس ، المس بيل سكرتيرة المندوب السامي في العراق ومن الجانب العراقي كان وزير الدفاع جعفر العسكري وساسون حسقيل وزير المالية . وتم مناقشة  نوع الادارة في العراق وتم الاتفاق على تاسيس حكومة عراقية ملكية دستورية وترشيح الامير فيصل بن الحسين ملكا عليها .</a:t>
            </a:r>
            <a:endParaRPr lang="en-US" dirty="0"/>
          </a:p>
          <a:p>
            <a:r>
              <a:rPr lang="ar-IQ" dirty="0"/>
              <a:t>تم اجراء الاستفتاء  للشعب العراق على اختيار الامير فيصل ملكا على العراق وفاز بنسبة 96% </a:t>
            </a:r>
            <a:endParaRPr lang="en-US" dirty="0"/>
          </a:p>
          <a:p>
            <a:r>
              <a:rPr lang="ar-IQ" dirty="0"/>
              <a:t>في تموز عاد الامير فيصل على ظهر باخرة  نورث بروك البريطانية قادما من لندن وصل البصرة في تموز 1921 </a:t>
            </a:r>
            <a:endParaRPr lang="en-US" dirty="0"/>
          </a:p>
          <a:p>
            <a:r>
              <a:rPr lang="ar-IQ" dirty="0"/>
              <a:t>استقبل بحفاوة من قبل الشعب العراقي وقبل وصوله الى بغداد زارة المرجعية الدينية في النجف تقديرا لمكانتهم الدينية والاجتماعية بين اوساط الشعب العراقي وبعدها دخل الى بغداد وتم تتويجه في 23 اب 1921 في ساحة القشلة وذلك لاعلانه ملكا على العراق وقد حضرت عدد من الوفود من كل الالوية العراقية لمشاركة في هذا اليوم العظيم . وقد تعهد بتشكل المجلس التاسيسي وانجاز دستور للبلاد يحقق رغبات العراقين </a:t>
            </a:r>
          </a:p>
        </p:txBody>
      </p:sp>
    </p:spTree>
    <p:extLst>
      <p:ext uri="{BB962C8B-B14F-4D97-AF65-F5344CB8AC3E}">
        <p14:creationId xmlns:p14="http://schemas.microsoft.com/office/powerpoint/2010/main" val="251148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
        <p:nvSpPr>
          <p:cNvPr id="4" name="Rectangle 3"/>
          <p:cNvSpPr/>
          <p:nvPr/>
        </p:nvSpPr>
        <p:spPr>
          <a:xfrm>
            <a:off x="2286000" y="1859340"/>
            <a:ext cx="4572000" cy="3139321"/>
          </a:xfrm>
          <a:prstGeom prst="rect">
            <a:avLst/>
          </a:prstGeom>
        </p:spPr>
        <p:txBody>
          <a:bodyPr>
            <a:spAutoFit/>
          </a:bodyPr>
          <a:lstStyle/>
          <a:p>
            <a:r>
              <a:rPr lang="ar-IQ" dirty="0"/>
              <a:t>المنطقة وحماية مشايخ الخليج العربي من الاعتداء وكان لتقرير السكرتير العسكري لوزارة الهند ( ادمون بارو ) وقعه القوي على الحكومة البريطانية التي اصدرت اوامرها بتحركت قوة عسكرية بريطانية كبيرة بقيادة العميد ديلامين وتعين برسي كوكس ضابطا سياسي للحملة نحو البحرين لحماية نفط عبادان الذي تستغلة الاموال البريطانية والوقوف الى جانب اصدقائها في الكويت التي ترتبط مهعا بمعاهدات الحماية نزلت تلك القوة في منطقة البحرين بدل عبادان بعد احتلال البحرين صدرت الاوامر الى تحرك قوة عسكرية مكونة من 5000 مقاتل بالتوجه تحو العراق .س/ اسباب الاحتلال البريطاني للعراق</a:t>
            </a:r>
            <a:endParaRPr lang="en-US" dirty="0"/>
          </a:p>
        </p:txBody>
      </p:sp>
    </p:spTree>
    <p:extLst>
      <p:ext uri="{BB962C8B-B14F-4D97-AF65-F5344CB8AC3E}">
        <p14:creationId xmlns:p14="http://schemas.microsoft.com/office/powerpoint/2010/main" val="257181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
        <p:nvSpPr>
          <p:cNvPr id="4" name="Rectangle 3"/>
          <p:cNvSpPr/>
          <p:nvPr/>
        </p:nvSpPr>
        <p:spPr>
          <a:xfrm>
            <a:off x="2286000" y="2136339"/>
            <a:ext cx="4572000" cy="2585323"/>
          </a:xfrm>
          <a:prstGeom prst="rect">
            <a:avLst/>
          </a:prstGeom>
        </p:spPr>
        <p:txBody>
          <a:bodyPr>
            <a:spAutoFit/>
          </a:bodyPr>
          <a:lstStyle/>
          <a:p>
            <a:r>
              <a:rPr lang="ar-IQ" dirty="0"/>
              <a:t>.س/ اسباب الاحتلال البريطاني للعراق</a:t>
            </a:r>
            <a:endParaRPr lang="en-US" dirty="0"/>
          </a:p>
          <a:p>
            <a:r>
              <a:rPr lang="ar-IQ" dirty="0"/>
              <a:t>ج/  أ-العامل السياسي </a:t>
            </a:r>
            <a:endParaRPr lang="en-US" dirty="0"/>
          </a:p>
          <a:p>
            <a:pPr lvl="0"/>
            <a:r>
              <a:rPr lang="ar-IQ" dirty="0"/>
              <a:t>الموقع الجغرافي </a:t>
            </a:r>
            <a:endParaRPr lang="en-US" dirty="0"/>
          </a:p>
          <a:p>
            <a:pPr lvl="0"/>
            <a:r>
              <a:rPr lang="ar-IQ" dirty="0"/>
              <a:t>الاهمية الستراتيجية </a:t>
            </a:r>
            <a:endParaRPr lang="en-US" dirty="0"/>
          </a:p>
          <a:p>
            <a:pPr lvl="0"/>
            <a:r>
              <a:rPr lang="ar-IQ" dirty="0"/>
              <a:t>خط سكة حديد بغداد – برلين </a:t>
            </a:r>
            <a:endParaRPr lang="en-US" dirty="0"/>
          </a:p>
          <a:p>
            <a:r>
              <a:rPr lang="ar-IQ" dirty="0"/>
              <a:t>ب- العامل الاقتصادي </a:t>
            </a:r>
            <a:endParaRPr lang="en-US" dirty="0"/>
          </a:p>
          <a:p>
            <a:pPr lvl="0"/>
            <a:r>
              <a:rPr lang="ar-IQ" dirty="0"/>
              <a:t>استخدام العراق كسوق لتصريف البضائع البريطانية </a:t>
            </a:r>
            <a:endParaRPr lang="en-US" dirty="0"/>
          </a:p>
          <a:p>
            <a:pPr lvl="0"/>
            <a:r>
              <a:rPr lang="ar-IQ" dirty="0"/>
              <a:t>استثمارالمواد الاولية واستخدامهافي الصناعات البريطانية </a:t>
            </a:r>
            <a:endParaRPr lang="en-US" dirty="0"/>
          </a:p>
          <a:p>
            <a:pPr lvl="0"/>
            <a:r>
              <a:rPr lang="ar-IQ" dirty="0"/>
              <a:t>استثمار رؤوس الاموال البريطانية في العراق  </a:t>
            </a:r>
            <a:endParaRPr lang="en-US" dirty="0"/>
          </a:p>
        </p:txBody>
      </p:sp>
    </p:spTree>
    <p:extLst>
      <p:ext uri="{BB962C8B-B14F-4D97-AF65-F5344CB8AC3E}">
        <p14:creationId xmlns:p14="http://schemas.microsoft.com/office/powerpoint/2010/main" val="1195130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1475656" y="1628800"/>
            <a:ext cx="6624736" cy="3693319"/>
          </a:xfrm>
          <a:prstGeom prst="rect">
            <a:avLst/>
          </a:prstGeom>
        </p:spPr>
        <p:txBody>
          <a:bodyPr wrap="square">
            <a:spAutoFit/>
          </a:bodyPr>
          <a:lstStyle/>
          <a:p>
            <a:r>
              <a:rPr lang="ar-IQ" dirty="0" smtClean="0"/>
              <a:t>فاحتلت </a:t>
            </a:r>
            <a:r>
              <a:rPr lang="ar-IQ" dirty="0"/>
              <a:t>مدينة الفاو دون مقاومة عثمانية تذكر استمرت القوات البريطانية بالتقدم نحو شمال البصرة امام مقاومة طفيفة من قبل القوات العثمانية فاحتلت مدينة القرنة الستراتيجية </a:t>
            </a:r>
            <a:endParaRPr lang="en-US" dirty="0"/>
          </a:p>
          <a:p>
            <a:r>
              <a:rPr lang="ar-IQ" dirty="0"/>
              <a:t>س/ اهمية احتلال مدينة القرنة </a:t>
            </a:r>
            <a:endParaRPr lang="en-US" dirty="0"/>
          </a:p>
          <a:p>
            <a:r>
              <a:rPr lang="ar-IQ" dirty="0"/>
              <a:t>ج/ تشكلالقرنة  نقطة التقاء نهري دجلة والفرات في شط العرب واهمية الملاحة فية كما كان للقرنه اهمية اقتصادية لصلاحية اراضيها للزراعة فضلا عن قربها من مدينة الاحواز.</a:t>
            </a:r>
            <a:endParaRPr lang="en-US" dirty="0"/>
          </a:p>
          <a:p>
            <a:r>
              <a:rPr lang="ar-IQ" dirty="0"/>
              <a:t>س/ موقف الشعب العراقي من الاحتلال البريطاني للبصرة </a:t>
            </a:r>
            <a:endParaRPr lang="en-US" dirty="0"/>
          </a:p>
          <a:p>
            <a:r>
              <a:rPr lang="ar-IQ" dirty="0"/>
              <a:t>ج/قرر الاتراك جمع قواتهم العسكرية بعد ان اعلن رجال الدين في العراق بكل مذاهبهم وقومياتهم اعلان الجهاد المقدس لمقاومة المحتلين البريطانين تطوع اكثر من (15000) متطوع من العراقين للقتال الى جانب القوات العثمانية بقيادة القائد سليمان بيك العسكري فتوجهوا الى منطقة الشعيبة لملاقات البريطانين في 12نيسان عام 1915 الا ان القوات البريطانية تمكنت من ابادة  اعداد كبيرة من القوات العثمانية والمتطوعين مما ادى الى انتحار القائد سليمان بيك بعد خسارته المعركة مماولد استحالة الانتصار .</a:t>
            </a:r>
            <a:endParaRPr lang="en-US" dirty="0"/>
          </a:p>
        </p:txBody>
      </p:sp>
    </p:spTree>
    <p:extLst>
      <p:ext uri="{BB962C8B-B14F-4D97-AF65-F5344CB8AC3E}">
        <p14:creationId xmlns:p14="http://schemas.microsoft.com/office/powerpoint/2010/main" val="1188666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1691680" y="1628800"/>
            <a:ext cx="6336704" cy="3416320"/>
          </a:xfrm>
          <a:prstGeom prst="rect">
            <a:avLst/>
          </a:prstGeom>
        </p:spPr>
        <p:txBody>
          <a:bodyPr wrap="square">
            <a:spAutoFit/>
          </a:bodyPr>
          <a:lstStyle/>
          <a:p>
            <a:r>
              <a:rPr lang="ar-IQ" dirty="0"/>
              <a:t>وامام تراجع القوات العثمانية تقدمت القوات البريطانية باحتلال الناصرية والعمارة في الثاني من حزيران عام 1915 وبذلك اكملت احتلال ولاية الجنوب المكونة من المثلث بصرة والناصرية والعمارة .</a:t>
            </a:r>
            <a:endParaRPr lang="en-US" dirty="0"/>
          </a:p>
          <a:p>
            <a:r>
              <a:rPr lang="ar-IQ" dirty="0"/>
              <a:t>حاولت بريطانيا ربط ولاية الجنوب مع الهند الاان الاراء التي طرحت لم توافق على ذلك وترك بغداد . </a:t>
            </a:r>
            <a:endParaRPr lang="en-US" dirty="0"/>
          </a:p>
          <a:p>
            <a:r>
              <a:rPr lang="ar-IQ" dirty="0"/>
              <a:t> استمرت القوات البريطانية بالتقدم نحو الكوت بقيادة الجنرال طاوزند الذي استطاع احتلال الكوت بعد معركة استمرت عشرين ساعة تركت خسائر كبيرة بين الجانبين الاان القوات العثمانية تمكنت من اعادت تنظيم قواتها بمساعدة الجنرال لالماني (فون دركولتز ) وبقيادة القائد العثماني خليل بيك بعد مجيء قوات عثمانية اضافية تمكنت القوات العثمانية من محاصرت القوات البريطانية في الكوت يوم السابع من كانون الاول عام 1915استمرالحصار حوالي خمسة اشهر ادى هذا الحصار الى قلة المواد الغذائية والوقود اضطر الاهالي الى اكل الحيوانات حتى المحرمة منه والحشائش .</a:t>
            </a:r>
            <a:endParaRPr lang="en-US" dirty="0"/>
          </a:p>
        </p:txBody>
      </p:sp>
    </p:spTree>
    <p:extLst>
      <p:ext uri="{BB962C8B-B14F-4D97-AF65-F5344CB8AC3E}">
        <p14:creationId xmlns:p14="http://schemas.microsoft.com/office/powerpoint/2010/main" val="56964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endParaRPr lang="ar-IQ" dirty="0"/>
          </a:p>
        </p:txBody>
      </p:sp>
      <p:sp>
        <p:nvSpPr>
          <p:cNvPr id="4" name="Rectangle 3"/>
          <p:cNvSpPr/>
          <p:nvPr/>
        </p:nvSpPr>
        <p:spPr>
          <a:xfrm>
            <a:off x="1619672" y="1630871"/>
            <a:ext cx="5886400" cy="3139321"/>
          </a:xfrm>
          <a:prstGeom prst="rect">
            <a:avLst/>
          </a:prstGeom>
        </p:spPr>
        <p:txBody>
          <a:bodyPr wrap="square">
            <a:spAutoFit/>
          </a:bodyPr>
          <a:lstStyle/>
          <a:p>
            <a:r>
              <a:rPr lang="ar-IQ" dirty="0"/>
              <a:t>استمر الحصار حتى نيسان من عام 1916 بأستسلام الجيش البريطاني وقائده الجنرال طاوزند وكان عدد الاسرى من الجيش البريطاني بلغ 13الف جندي وخسائر بلغت 40000 جندي . </a:t>
            </a:r>
            <a:endParaRPr lang="en-US" dirty="0"/>
          </a:p>
          <a:p>
            <a:r>
              <a:rPr lang="ar-IQ" dirty="0"/>
              <a:t>هذا النصر للجيش العثماني ادى الى التهاون والتراجع مما مكن البريطانين الى اعادت تنظيم قواتهم بعد مساعدة القوات الروسية التي دخلت الى العراق عن طريق جنوب ايران مما ادى الى تحرك القوات البريطانية باتجاه المدائن نحو احتلال الكوت في شباط عام 1917وطرد العثمانين منها مرة اخرى والتقدم نحو بغداد بقيادة الجنرال مود الذي تمكن من دخول بغداد في الحادي عشر من اذار عام 1917 امام تراجع كبير للقوات العثمانية .</a:t>
            </a:r>
            <a:endParaRPr lang="en-US" dirty="0"/>
          </a:p>
          <a:p>
            <a:r>
              <a:rPr lang="ar-IQ" dirty="0"/>
              <a:t>دخل مود بغداد وقال مقولته الشهيرة (اننا لم ندخل بلادكم اعداء فاتحين انما دخلناها محررين ..) .</a:t>
            </a:r>
            <a:endParaRPr lang="en-US" dirty="0"/>
          </a:p>
        </p:txBody>
      </p:sp>
    </p:spTree>
    <p:extLst>
      <p:ext uri="{BB962C8B-B14F-4D97-AF65-F5344CB8AC3E}">
        <p14:creationId xmlns:p14="http://schemas.microsoft.com/office/powerpoint/2010/main" val="3120966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1619672" y="1772816"/>
            <a:ext cx="5832648" cy="3970318"/>
          </a:xfrm>
          <a:prstGeom prst="rect">
            <a:avLst/>
          </a:prstGeom>
        </p:spPr>
        <p:txBody>
          <a:bodyPr wrap="square">
            <a:spAutoFit/>
          </a:bodyPr>
          <a:lstStyle/>
          <a:p>
            <a:r>
              <a:rPr lang="ar-IQ" dirty="0"/>
              <a:t>س/ هل توقف البريطانيون عند احتلالهم بغداد ؟</a:t>
            </a:r>
            <a:endParaRPr lang="en-US" dirty="0"/>
          </a:p>
          <a:p>
            <a:r>
              <a:rPr lang="ar-IQ" dirty="0"/>
              <a:t>ج/ لم يتوقف البريطانين عند بغداد بل اتجهوا نحو شمالها الى سامراء يوم 22 من نيسان واحتلال الرمادي يوم 29منه .ومدينة تكريت 6 تشرين الثاني 1917 وانسحب الجيش الىسامراء وهناك اصيب الجنرال مود بمرض الكوليرا  ومات يوم 19تشرين الثاني 1917  .عين الجنرال مارشال بدل عنه تقدم نحو كركوك ودخلوها ، وفي تشرين الاول وعلى بعد 12 ميل من مدينة الموصل عام 1918عقدت هدنة ( موندروس ) التي توقفت بموجبها القتال بين كل الاطراف المتحاربة وانسحاب الحامية العثمانية من الموصل ودخلها البريطانيون دون قتالفي الثامن من تشرين الثاني عام 1918 . لكن ادعاء العثمانيون باحقيتهم بالموصل بعد انتهاء الحرب واصبحت مطالبتهم بالموصل مشكلة بين بريطانيا والعراق والاتراك عرفت بـ( مشكلة الموصل )استمرت حتى عام 1925 بعد تسوية بين العراق وتركيا والحقت الموصل رسميا بالعراق عام 1925.انتهت الحرب العالمية الاولى بعد اربع سنوات تركت خسائربشرية يقارب المائة الف ومادية وتدمير البنى التحتية لكثير من الدول . </a:t>
            </a:r>
            <a:endParaRPr lang="en-US" dirty="0"/>
          </a:p>
        </p:txBody>
      </p:sp>
    </p:spTree>
    <p:extLst>
      <p:ext uri="{BB962C8B-B14F-4D97-AF65-F5344CB8AC3E}">
        <p14:creationId xmlns:p14="http://schemas.microsoft.com/office/powerpoint/2010/main" val="1727732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1763688" y="1844824"/>
            <a:ext cx="5760640" cy="2308324"/>
          </a:xfrm>
          <a:prstGeom prst="rect">
            <a:avLst/>
          </a:prstGeom>
        </p:spPr>
        <p:txBody>
          <a:bodyPr wrap="square">
            <a:spAutoFit/>
          </a:bodyPr>
          <a:lstStyle/>
          <a:p>
            <a:r>
              <a:rPr lang="ar-IQ" dirty="0"/>
              <a:t>عزيزي الطالب بعد هذه الماضرة لابد ان نركز على بعض الشخصيات او التي وردت اسمائهم في المحاضرة وهم ( الضابط برسي كوكس ، ادمون بارو ، سليمان بيك العسكري ، الجنرال طاوزند ، الجنرال مود ، هدنة موندروس ، معركة الشعيبة )</a:t>
            </a:r>
            <a:endParaRPr lang="en-US" dirty="0"/>
          </a:p>
          <a:p>
            <a:r>
              <a:rPr lang="ar-IQ" dirty="0"/>
              <a:t>عزيزي الطالب بامكانك التعرف على هذه الشخصيات والاسماء من خلال هذه المحاضرة . </a:t>
            </a:r>
            <a:endParaRPr lang="en-US" dirty="0"/>
          </a:p>
          <a:p>
            <a:r>
              <a:rPr lang="ar-IQ" dirty="0"/>
              <a:t>اتمنى لطلبتي الاعزاء الاستفادة من هذه المحاضرة المهمة عن الاحتلال البريطاني للعراق والتي استمر من عام 1914-1918 .</a:t>
            </a:r>
            <a:endParaRPr lang="en-US" dirty="0"/>
          </a:p>
        </p:txBody>
      </p:sp>
    </p:spTree>
    <p:extLst>
      <p:ext uri="{BB962C8B-B14F-4D97-AF65-F5344CB8AC3E}">
        <p14:creationId xmlns:p14="http://schemas.microsoft.com/office/powerpoint/2010/main" val="264925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 عنوان المحاضرة / الادارة البريطانية للعراق عام 1918</a:t>
            </a:r>
          </a:p>
        </p:txBody>
      </p:sp>
      <p:sp>
        <p:nvSpPr>
          <p:cNvPr id="3" name="Content Placeholder 2"/>
          <p:cNvSpPr>
            <a:spLocks noGrp="1"/>
          </p:cNvSpPr>
          <p:nvPr>
            <p:ph idx="1"/>
          </p:nvPr>
        </p:nvSpPr>
        <p:spPr/>
        <p:txBody>
          <a:bodyPr/>
          <a:lstStyle/>
          <a:p>
            <a:endParaRPr lang="ar-IQ" dirty="0"/>
          </a:p>
        </p:txBody>
      </p:sp>
      <p:sp>
        <p:nvSpPr>
          <p:cNvPr id="4" name="Rectangle 3"/>
          <p:cNvSpPr/>
          <p:nvPr/>
        </p:nvSpPr>
        <p:spPr>
          <a:xfrm>
            <a:off x="2286000" y="2274838"/>
            <a:ext cx="4572000" cy="2308324"/>
          </a:xfrm>
          <a:prstGeom prst="rect">
            <a:avLst/>
          </a:prstGeom>
        </p:spPr>
        <p:txBody>
          <a:bodyPr>
            <a:spAutoFit/>
          </a:bodyPr>
          <a:lstStyle/>
          <a:p>
            <a:r>
              <a:rPr lang="ar-IQ" dirty="0"/>
              <a:t>اعزائي الطلبة بعد ان تعرفنا في المحاضرة السابقة على كيفية اتمت بها بريطانيا  احتلالها العراق وسير العمليات العسكرية وما رافقها من خسائر بشرية ومادية خلال اربعة سنوات . اصبح العراق تحت السيطرة البريطانية المباشرة كان لابد لها من ايجاد صيغة ادارة العراق بعد الانسحاب العثماني منه تاركا ورائه بلد محطم في كافة المجالات . لذلك كان على القوات المحتلة تأسيس ادارة جديدة يمكن بواسطتها تسيير شؤون العراق وحسب ما يأتي :</a:t>
            </a:r>
            <a:endParaRPr lang="en-US" dirty="0"/>
          </a:p>
        </p:txBody>
      </p:sp>
    </p:spTree>
    <p:extLst>
      <p:ext uri="{BB962C8B-B14F-4D97-AF65-F5344CB8AC3E}">
        <p14:creationId xmlns:p14="http://schemas.microsoft.com/office/powerpoint/2010/main" val="2186222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1962</Words>
  <Application>Microsoft Office PowerPoint</Application>
  <PresentationFormat>On-screen Show (4:3)</PresentationFormat>
  <Paragraphs>76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محاضرات في تاريخ العراق المعاصر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عنوان المحاضرة / الادارة البريطانية للعراق عام 1918</vt:lpstr>
      <vt:lpstr>PowerPoint Presentation</vt:lpstr>
      <vt:lpstr>PowerPoint Presentation</vt:lpstr>
      <vt:lpstr>تاسيس عصبة الامم 1919 </vt:lpstr>
      <vt:lpstr>PowerPoint Presentation</vt:lpstr>
      <vt:lpstr>PowerPoint Presentation</vt:lpstr>
      <vt:lpstr>اسباب ثورة العشرين في العراق </vt:lpstr>
      <vt:lpstr>الحكومة العراقية المؤقتة</vt:lpstr>
      <vt:lpstr>تنصيب الامير فيصل بن الحسين ملكاُ على العراق1921 </vt:lpstr>
      <vt:lpstr>اعلان الدستور العراق 1925</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تاريخ العراق المعاصر </dc:title>
  <dc:creator>hp</dc:creator>
  <cp:lastModifiedBy>hp</cp:lastModifiedBy>
  <cp:revision>18</cp:revision>
  <dcterms:created xsi:type="dcterms:W3CDTF">2019-01-07T22:45:25Z</dcterms:created>
  <dcterms:modified xsi:type="dcterms:W3CDTF">2019-01-07T23:19:28Z</dcterms:modified>
</cp:coreProperties>
</file>