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1" r:id="rId12"/>
    <p:sldId id="267" r:id="rId13"/>
    <p:sldId id="268" r:id="rId14"/>
    <p:sldId id="269" r:id="rId15"/>
    <p:sldId id="270"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86D43CA4-9D41-4C74-A20A-5BEA7AB26A6C}" type="datetimeFigureOut">
              <a:rPr lang="ar-IQ" smtClean="0"/>
              <a:t>29/04/1440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98188D0-6210-4274-BE89-FF8B9F5A768E}" type="slidenum">
              <a:rPr lang="ar-IQ" smtClean="0"/>
              <a:t>‹#›</a:t>
            </a:fld>
            <a:endParaRPr lang="ar-IQ"/>
          </a:p>
        </p:txBody>
      </p:sp>
    </p:spTree>
    <p:extLst>
      <p:ext uri="{BB962C8B-B14F-4D97-AF65-F5344CB8AC3E}">
        <p14:creationId xmlns:p14="http://schemas.microsoft.com/office/powerpoint/2010/main" val="1395359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6D43CA4-9D41-4C74-A20A-5BEA7AB26A6C}" type="datetimeFigureOut">
              <a:rPr lang="ar-IQ" smtClean="0"/>
              <a:t>29/04/1440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98188D0-6210-4274-BE89-FF8B9F5A768E}" type="slidenum">
              <a:rPr lang="ar-IQ" smtClean="0"/>
              <a:t>‹#›</a:t>
            </a:fld>
            <a:endParaRPr lang="ar-IQ"/>
          </a:p>
        </p:txBody>
      </p:sp>
    </p:spTree>
    <p:extLst>
      <p:ext uri="{BB962C8B-B14F-4D97-AF65-F5344CB8AC3E}">
        <p14:creationId xmlns:p14="http://schemas.microsoft.com/office/powerpoint/2010/main" val="420058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6D43CA4-9D41-4C74-A20A-5BEA7AB26A6C}" type="datetimeFigureOut">
              <a:rPr lang="ar-IQ" smtClean="0"/>
              <a:t>29/04/1440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98188D0-6210-4274-BE89-FF8B9F5A768E}" type="slidenum">
              <a:rPr lang="ar-IQ" smtClean="0"/>
              <a:t>‹#›</a:t>
            </a:fld>
            <a:endParaRPr lang="ar-IQ"/>
          </a:p>
        </p:txBody>
      </p:sp>
    </p:spTree>
    <p:extLst>
      <p:ext uri="{BB962C8B-B14F-4D97-AF65-F5344CB8AC3E}">
        <p14:creationId xmlns:p14="http://schemas.microsoft.com/office/powerpoint/2010/main" val="4202484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6D43CA4-9D41-4C74-A20A-5BEA7AB26A6C}" type="datetimeFigureOut">
              <a:rPr lang="ar-IQ" smtClean="0"/>
              <a:t>29/04/1440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98188D0-6210-4274-BE89-FF8B9F5A768E}" type="slidenum">
              <a:rPr lang="ar-IQ" smtClean="0"/>
              <a:t>‹#›</a:t>
            </a:fld>
            <a:endParaRPr lang="ar-IQ"/>
          </a:p>
        </p:txBody>
      </p:sp>
    </p:spTree>
    <p:extLst>
      <p:ext uri="{BB962C8B-B14F-4D97-AF65-F5344CB8AC3E}">
        <p14:creationId xmlns:p14="http://schemas.microsoft.com/office/powerpoint/2010/main" val="1948378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D43CA4-9D41-4C74-A20A-5BEA7AB26A6C}" type="datetimeFigureOut">
              <a:rPr lang="ar-IQ" smtClean="0"/>
              <a:t>29/04/1440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98188D0-6210-4274-BE89-FF8B9F5A768E}" type="slidenum">
              <a:rPr lang="ar-IQ" smtClean="0"/>
              <a:t>‹#›</a:t>
            </a:fld>
            <a:endParaRPr lang="ar-IQ"/>
          </a:p>
        </p:txBody>
      </p:sp>
    </p:spTree>
    <p:extLst>
      <p:ext uri="{BB962C8B-B14F-4D97-AF65-F5344CB8AC3E}">
        <p14:creationId xmlns:p14="http://schemas.microsoft.com/office/powerpoint/2010/main" val="721910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86D43CA4-9D41-4C74-A20A-5BEA7AB26A6C}" type="datetimeFigureOut">
              <a:rPr lang="ar-IQ" smtClean="0"/>
              <a:t>29/04/1440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98188D0-6210-4274-BE89-FF8B9F5A768E}" type="slidenum">
              <a:rPr lang="ar-IQ" smtClean="0"/>
              <a:t>‹#›</a:t>
            </a:fld>
            <a:endParaRPr lang="ar-IQ"/>
          </a:p>
        </p:txBody>
      </p:sp>
    </p:spTree>
    <p:extLst>
      <p:ext uri="{BB962C8B-B14F-4D97-AF65-F5344CB8AC3E}">
        <p14:creationId xmlns:p14="http://schemas.microsoft.com/office/powerpoint/2010/main" val="3139477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86D43CA4-9D41-4C74-A20A-5BEA7AB26A6C}" type="datetimeFigureOut">
              <a:rPr lang="ar-IQ" smtClean="0"/>
              <a:t>29/04/1440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98188D0-6210-4274-BE89-FF8B9F5A768E}" type="slidenum">
              <a:rPr lang="ar-IQ" smtClean="0"/>
              <a:t>‹#›</a:t>
            </a:fld>
            <a:endParaRPr lang="ar-IQ"/>
          </a:p>
        </p:txBody>
      </p:sp>
    </p:spTree>
    <p:extLst>
      <p:ext uri="{BB962C8B-B14F-4D97-AF65-F5344CB8AC3E}">
        <p14:creationId xmlns:p14="http://schemas.microsoft.com/office/powerpoint/2010/main" val="322351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86D43CA4-9D41-4C74-A20A-5BEA7AB26A6C}" type="datetimeFigureOut">
              <a:rPr lang="ar-IQ" smtClean="0"/>
              <a:t>29/04/1440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98188D0-6210-4274-BE89-FF8B9F5A768E}" type="slidenum">
              <a:rPr lang="ar-IQ" smtClean="0"/>
              <a:t>‹#›</a:t>
            </a:fld>
            <a:endParaRPr lang="ar-IQ"/>
          </a:p>
        </p:txBody>
      </p:sp>
    </p:spTree>
    <p:extLst>
      <p:ext uri="{BB962C8B-B14F-4D97-AF65-F5344CB8AC3E}">
        <p14:creationId xmlns:p14="http://schemas.microsoft.com/office/powerpoint/2010/main" val="1548096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D43CA4-9D41-4C74-A20A-5BEA7AB26A6C}" type="datetimeFigureOut">
              <a:rPr lang="ar-IQ" smtClean="0"/>
              <a:t>29/04/1440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98188D0-6210-4274-BE89-FF8B9F5A768E}" type="slidenum">
              <a:rPr lang="ar-IQ" smtClean="0"/>
              <a:t>‹#›</a:t>
            </a:fld>
            <a:endParaRPr lang="ar-IQ"/>
          </a:p>
        </p:txBody>
      </p:sp>
    </p:spTree>
    <p:extLst>
      <p:ext uri="{BB962C8B-B14F-4D97-AF65-F5344CB8AC3E}">
        <p14:creationId xmlns:p14="http://schemas.microsoft.com/office/powerpoint/2010/main" val="1672001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D43CA4-9D41-4C74-A20A-5BEA7AB26A6C}" type="datetimeFigureOut">
              <a:rPr lang="ar-IQ" smtClean="0"/>
              <a:t>29/04/1440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98188D0-6210-4274-BE89-FF8B9F5A768E}" type="slidenum">
              <a:rPr lang="ar-IQ" smtClean="0"/>
              <a:t>‹#›</a:t>
            </a:fld>
            <a:endParaRPr lang="ar-IQ"/>
          </a:p>
        </p:txBody>
      </p:sp>
    </p:spTree>
    <p:extLst>
      <p:ext uri="{BB962C8B-B14F-4D97-AF65-F5344CB8AC3E}">
        <p14:creationId xmlns:p14="http://schemas.microsoft.com/office/powerpoint/2010/main" val="2328555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D43CA4-9D41-4C74-A20A-5BEA7AB26A6C}" type="datetimeFigureOut">
              <a:rPr lang="ar-IQ" smtClean="0"/>
              <a:t>29/04/1440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98188D0-6210-4274-BE89-FF8B9F5A768E}" type="slidenum">
              <a:rPr lang="ar-IQ" smtClean="0"/>
              <a:t>‹#›</a:t>
            </a:fld>
            <a:endParaRPr lang="ar-IQ"/>
          </a:p>
        </p:txBody>
      </p:sp>
    </p:spTree>
    <p:extLst>
      <p:ext uri="{BB962C8B-B14F-4D97-AF65-F5344CB8AC3E}">
        <p14:creationId xmlns:p14="http://schemas.microsoft.com/office/powerpoint/2010/main" val="4269202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6D43CA4-9D41-4C74-A20A-5BEA7AB26A6C}" type="datetimeFigureOut">
              <a:rPr lang="ar-IQ" smtClean="0"/>
              <a:t>29/04/1440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98188D0-6210-4274-BE89-FF8B9F5A768E}" type="slidenum">
              <a:rPr lang="ar-IQ" smtClean="0"/>
              <a:t>‹#›</a:t>
            </a:fld>
            <a:endParaRPr lang="ar-IQ"/>
          </a:p>
        </p:txBody>
      </p:sp>
    </p:spTree>
    <p:extLst>
      <p:ext uri="{BB962C8B-B14F-4D97-AF65-F5344CB8AC3E}">
        <p14:creationId xmlns:p14="http://schemas.microsoft.com/office/powerpoint/2010/main" val="1415110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solidFill>
                  <a:srgbClr val="FF0000"/>
                </a:solidFill>
              </a:rPr>
              <a:t> محاضرات حقوق الانسان /اعزائي الطلبة </a:t>
            </a:r>
            <a:endParaRPr lang="ar-IQ" dirty="0">
              <a:solidFill>
                <a:srgbClr val="FF0000"/>
              </a:solidFill>
            </a:endParaRPr>
          </a:p>
        </p:txBody>
      </p:sp>
      <p:sp>
        <p:nvSpPr>
          <p:cNvPr id="3" name="Subtitle 2"/>
          <p:cNvSpPr>
            <a:spLocks noGrp="1"/>
          </p:cNvSpPr>
          <p:nvPr>
            <p:ph type="subTitle" idx="1"/>
          </p:nvPr>
        </p:nvSpPr>
        <p:spPr>
          <a:xfrm>
            <a:off x="1187624" y="3244334"/>
            <a:ext cx="7632848" cy="3209002"/>
          </a:xfrm>
        </p:spPr>
        <p:txBody>
          <a:bodyPr>
            <a:noAutofit/>
          </a:bodyPr>
          <a:lstStyle/>
          <a:p>
            <a:r>
              <a:rPr lang="ar-IQ" sz="1400" b="1" dirty="0">
                <a:solidFill>
                  <a:schemeClr val="tx1"/>
                </a:solidFill>
                <a:cs typeface="+mj-cs"/>
              </a:rPr>
              <a:t>مادة حقوق الانسان من المواد المهمة التي اقرتها وزارة التعليم العالي في الجامعات العراقية وذلك ليتعرف الطالب على اهم القوانين الالهية والوضعية التي تحفظ للانسان حقوقه الخاصة والعامة عبر مراحل التاريخ :</a:t>
            </a:r>
            <a:endParaRPr lang="en-US" sz="1400" b="1" dirty="0">
              <a:solidFill>
                <a:schemeClr val="tx1"/>
              </a:solidFill>
              <a:cs typeface="+mj-cs"/>
            </a:endParaRPr>
          </a:p>
          <a:p>
            <a:r>
              <a:rPr lang="ar-IQ" sz="1400" b="1" dirty="0">
                <a:solidFill>
                  <a:schemeClr val="tx1"/>
                </a:solidFill>
                <a:cs typeface="+mj-cs"/>
              </a:rPr>
              <a:t> ويمكننا التعرف على اهم  ما يتضمن فصول  ومباحث المادة المقررة </a:t>
            </a:r>
            <a:endParaRPr lang="en-US" sz="1400" b="1" dirty="0">
              <a:solidFill>
                <a:schemeClr val="tx1"/>
              </a:solidFill>
              <a:cs typeface="+mj-cs"/>
            </a:endParaRPr>
          </a:p>
          <a:p>
            <a:r>
              <a:rPr lang="ar-IQ" sz="1400" b="1" dirty="0">
                <a:solidFill>
                  <a:schemeClr val="tx1"/>
                </a:solidFill>
                <a:cs typeface="+mj-cs"/>
              </a:rPr>
              <a:t> يتضمن الفصل الاول على تعرف الطالب على حقوق الانسان ، واهم خصائصها </a:t>
            </a:r>
            <a:endParaRPr lang="en-US" sz="1400" b="1" dirty="0">
              <a:solidFill>
                <a:schemeClr val="tx1"/>
              </a:solidFill>
              <a:cs typeface="+mj-cs"/>
            </a:endParaRPr>
          </a:p>
          <a:p>
            <a:r>
              <a:rPr lang="ar-IQ" sz="1400" b="1" dirty="0">
                <a:solidFill>
                  <a:schemeClr val="tx1"/>
                </a:solidFill>
                <a:cs typeface="+mj-cs"/>
              </a:rPr>
              <a:t>س- عرف حقوق الانسان وعدد اهم خصائصه</a:t>
            </a:r>
            <a:endParaRPr lang="en-US" sz="1400" b="1" dirty="0">
              <a:solidFill>
                <a:schemeClr val="tx1"/>
              </a:solidFill>
              <a:cs typeface="+mj-cs"/>
            </a:endParaRPr>
          </a:p>
          <a:p>
            <a:r>
              <a:rPr lang="ar-IQ" sz="1400" b="1" dirty="0">
                <a:solidFill>
                  <a:schemeClr val="tx1"/>
                </a:solidFill>
                <a:cs typeface="+mj-cs"/>
              </a:rPr>
              <a:t>حقوق الانسان هي المعايير الاساسية التي لايمكن للناس ان يعيشو بدونها الناس بكرامة واساس هذه الحقوق هي الحرية والعدالة والمساواة . </a:t>
            </a:r>
            <a:endParaRPr lang="en-US" sz="1400" b="1" dirty="0">
              <a:solidFill>
                <a:schemeClr val="tx1"/>
              </a:solidFill>
              <a:cs typeface="+mj-cs"/>
            </a:endParaRPr>
          </a:p>
          <a:p>
            <a:r>
              <a:rPr lang="ar-IQ" sz="1400" b="1" dirty="0">
                <a:solidFill>
                  <a:schemeClr val="tx1"/>
                </a:solidFill>
                <a:cs typeface="+mj-cs"/>
              </a:rPr>
              <a:t>واهم خصاصه هي : </a:t>
            </a:r>
            <a:endParaRPr lang="en-US" sz="1400" b="1" dirty="0">
              <a:solidFill>
                <a:schemeClr val="tx1"/>
              </a:solidFill>
              <a:cs typeface="+mj-cs"/>
            </a:endParaRPr>
          </a:p>
          <a:p>
            <a:r>
              <a:rPr lang="ar-IQ" sz="1400" b="1" dirty="0">
                <a:solidFill>
                  <a:schemeClr val="tx1"/>
                </a:solidFill>
                <a:cs typeface="+mj-cs"/>
              </a:rPr>
              <a:t>1 – حقوق الانسان (متاصلة )</a:t>
            </a:r>
            <a:endParaRPr lang="en-US" sz="1400" b="1" dirty="0">
              <a:solidFill>
                <a:schemeClr val="tx1"/>
              </a:solidFill>
              <a:cs typeface="+mj-cs"/>
            </a:endParaRPr>
          </a:p>
          <a:p>
            <a:r>
              <a:rPr lang="ar-IQ" sz="1400" b="1" dirty="0">
                <a:solidFill>
                  <a:schemeClr val="tx1"/>
                </a:solidFill>
                <a:cs typeface="+mj-cs"/>
              </a:rPr>
              <a:t>2- حقوق الانسان (عالمية )</a:t>
            </a:r>
            <a:endParaRPr lang="en-US" sz="1400" b="1" dirty="0">
              <a:solidFill>
                <a:schemeClr val="tx1"/>
              </a:solidFill>
              <a:cs typeface="+mj-cs"/>
            </a:endParaRPr>
          </a:p>
          <a:p>
            <a:r>
              <a:rPr lang="ar-IQ" sz="1400" b="1" dirty="0">
                <a:solidFill>
                  <a:schemeClr val="tx1"/>
                </a:solidFill>
                <a:cs typeface="+mj-cs"/>
              </a:rPr>
              <a:t>3- حقوق الانسان (غير قابلة للتجزئة )</a:t>
            </a:r>
            <a:endParaRPr lang="en-US" sz="1400" b="1" dirty="0">
              <a:solidFill>
                <a:schemeClr val="tx1"/>
              </a:solidFill>
              <a:cs typeface="+mj-cs"/>
            </a:endParaRPr>
          </a:p>
          <a:p>
            <a:r>
              <a:rPr lang="ar-IQ" sz="1400" b="1" dirty="0">
                <a:solidFill>
                  <a:schemeClr val="tx1"/>
                </a:solidFill>
                <a:cs typeface="+mj-cs"/>
              </a:rPr>
              <a:t>4- حقوق الانسان ( غير قابلة للتصرف ) </a:t>
            </a:r>
            <a:endParaRPr lang="en-US" sz="1400" b="1" dirty="0">
              <a:solidFill>
                <a:schemeClr val="tx1"/>
              </a:solidFill>
              <a:cs typeface="+mj-cs"/>
            </a:endParaRPr>
          </a:p>
        </p:txBody>
      </p:sp>
    </p:spTree>
    <p:extLst>
      <p:ext uri="{BB962C8B-B14F-4D97-AF65-F5344CB8AC3E}">
        <p14:creationId xmlns:p14="http://schemas.microsoft.com/office/powerpoint/2010/main" val="1267997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في حين تم اعلان صك الميثاق العربي لحقوق الانسان عام 1994 تضمن ديباجة واربعة اقسام توزع احكامها على 23 مادة ويمكن الاطلاع عليه في (ص23 من المادة المقررة ) .لكن في الواقع لم تطبق الدول العربية هذه القرارات تجاه المواطن العربي وبقيت تلك القرارات والمواثيق حبراً على ورق .</a:t>
            </a:r>
          </a:p>
          <a:p>
            <a:endParaRPr lang="ar-IQ" dirty="0"/>
          </a:p>
        </p:txBody>
      </p:sp>
      <mc:AlternateContent xmlns:mc="http://schemas.openxmlformats.org/markup-compatibility/2006">
        <mc:Choice xmlns:a14="http://schemas.microsoft.com/office/drawing/2010/main" Requires="a14">
          <p:sp>
            <p:nvSpPr>
              <p:cNvPr id="5" name="TextBox 4"/>
              <p:cNvSpPr txBox="1"/>
              <p:nvPr/>
            </p:nvSpPr>
            <p:spPr>
              <a:xfrm>
                <a:off x="2087067" y="2975428"/>
                <a:ext cx="2212464" cy="369332"/>
              </a:xfrm>
              <a:prstGeom prst="rect">
                <a:avLst/>
              </a:prstGeom>
              <a:noFill/>
            </p:spPr>
            <p:txBody>
              <a:bodyPr wrap="none" rtlCol="1">
                <a:spAutoFit/>
              </a:bodyPr>
              <a:lstStyle/>
              <a:p>
                <a14:m>
                  <m:oMathPara xmlns:m="http://schemas.openxmlformats.org/officeDocument/2006/math">
                    <m:oMathParaPr>
                      <m:jc m:val="centerGroup"/>
                    </m:oMathParaPr>
                    <m:oMath xmlns:m="http://schemas.openxmlformats.org/officeDocument/2006/math">
                      <a:fld id="{E2278E4C-0697-44F5-BB31-FE7966E45BB6}" type="mathplaceholder">
                        <a:rPr lang="ar-IQ" i="1" smtClean="0">
                          <a:latin typeface="Cambria Math"/>
                        </a:rPr>
                        <a:t>Type equation here.</a:t>
                      </a:fld>
                    </m:oMath>
                  </m:oMathPara>
                </a14:m>
                <a:endParaRPr lang="ar-IQ" dirty="0"/>
              </a:p>
            </p:txBody>
          </p:sp>
        </mc:Choice>
        <mc:Fallback>
          <p:sp>
            <p:nvSpPr>
              <p:cNvPr id="5" name="TextBox 4"/>
              <p:cNvSpPr txBox="1">
                <a:spLocks noRot="1" noChangeAspect="1" noMove="1" noResize="1" noEditPoints="1" noAdjustHandles="1" noChangeArrowheads="1" noChangeShapeType="1" noTextEdit="1"/>
              </p:cNvSpPr>
              <p:nvPr/>
            </p:nvSpPr>
            <p:spPr>
              <a:xfrm>
                <a:off x="2087067" y="2975428"/>
                <a:ext cx="2212464" cy="369332"/>
              </a:xfrm>
              <a:prstGeom prst="rect">
                <a:avLst/>
              </a:prstGeom>
              <a:blipFill rotWithShape="1">
                <a:blip r:embed="rId2"/>
                <a:stretch>
                  <a:fillRect b="-13115"/>
                </a:stretch>
              </a:blipFill>
            </p:spPr>
            <p:txBody>
              <a:bodyPr/>
              <a:lstStyle/>
              <a:p>
                <a:r>
                  <a:rPr lang="ar-IQ">
                    <a:noFill/>
                  </a:rPr>
                  <a:t> </a:t>
                </a:r>
              </a:p>
            </p:txBody>
          </p:sp>
        </mc:Fallback>
      </mc:AlternateContent>
    </p:spTree>
    <p:extLst>
      <p:ext uri="{BB962C8B-B14F-4D97-AF65-F5344CB8AC3E}">
        <p14:creationId xmlns:p14="http://schemas.microsoft.com/office/powerpoint/2010/main" val="343540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0" y="1166843"/>
            <a:ext cx="4572000" cy="4524315"/>
          </a:xfrm>
          <a:prstGeom prst="rect">
            <a:avLst/>
          </a:prstGeom>
        </p:spPr>
        <p:txBody>
          <a:bodyPr>
            <a:spAutoFit/>
          </a:bodyPr>
          <a:lstStyle/>
          <a:p>
            <a:pPr lvl="0"/>
            <a:r>
              <a:rPr lang="ar-IQ" b="1" dirty="0"/>
              <a:t>المنظمات غير الحكومية ودورها في الدفاع عن حقوق الانسان </a:t>
            </a:r>
            <a:endParaRPr lang="en-US" dirty="0"/>
          </a:p>
          <a:p>
            <a:r>
              <a:rPr lang="ar-IQ" dirty="0"/>
              <a:t>ساهمت عدد من المنظمات الغير حكومية الدفاع عن حقوق الانسان وهي منظمات مستقلة تظم عدد من المتطوعون ومن مختلف البلدان يربطهم العمل الانساني بغض النظر عن الجنس او العقيدة او الدين ومن هذه المنظمات (منظمة العفو الدولية ) و(منظمة الصليب الاحمر )و منظمة (غوث اللاجئين ) ويمكن وضع تعريف لكل واحدة منها . على سبيل المثال </a:t>
            </a:r>
            <a:endParaRPr lang="en-US" dirty="0"/>
          </a:p>
          <a:p>
            <a:r>
              <a:rPr lang="ar-IQ" dirty="0"/>
              <a:t>عرف منظمة العفو الدولية : هي حركة عالمية يناظل اعضائها من اجل تعزيز حقوق الانسان ، تاسست عام 1961 في لندن تظم عدد من المتطوعون من مختلف الجنسيات والاختصاصات وبغض النظر عن اتجاهاتهم الفكرية والايدلوجية . ويستند عملهم على البحوث والتقاريير التي تقوم بتقديمها الى منظمة الامم المتحدة، وتتقيد بمبدا الحياد وعدم التحيز </a:t>
            </a:r>
          </a:p>
        </p:txBody>
      </p:sp>
    </p:spTree>
    <p:extLst>
      <p:ext uri="{BB962C8B-B14F-4D97-AF65-F5344CB8AC3E}">
        <p14:creationId xmlns:p14="http://schemas.microsoft.com/office/powerpoint/2010/main" val="1907403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582341"/>
            <a:ext cx="6624736" cy="3139321"/>
          </a:xfrm>
          <a:prstGeom prst="rect">
            <a:avLst/>
          </a:prstGeom>
        </p:spPr>
        <p:txBody>
          <a:bodyPr wrap="square">
            <a:spAutoFit/>
          </a:bodyPr>
          <a:lstStyle/>
          <a:p>
            <a:r>
              <a:rPr lang="ar-IQ" dirty="0"/>
              <a:t>والتصدي لانتهاكات حقوق الانسان والدفاع عن الحقوق المدنية والسياسية للافراد . س/ </a:t>
            </a:r>
            <a:r>
              <a:rPr lang="ar-IQ" b="1" dirty="0"/>
              <a:t>ينحصر مجال كفاح منظمة العفو الدولية في مجال الدفاع سجناء الراي والبحث عن المفقودين والاسرى </a:t>
            </a:r>
            <a:r>
              <a:rPr lang="ar-IQ" dirty="0"/>
              <a:t>، بين مجال كفاح عمل الحركة في الدفاع عن حقوق الانسان في العالم .</a:t>
            </a:r>
            <a:endParaRPr lang="en-US" dirty="0"/>
          </a:p>
          <a:p>
            <a:r>
              <a:rPr lang="ar-IQ" dirty="0"/>
              <a:t>ج/ ( ص23-24) </a:t>
            </a:r>
            <a:endParaRPr lang="en-US" dirty="0"/>
          </a:p>
          <a:p>
            <a:r>
              <a:rPr lang="ar-IQ" dirty="0"/>
              <a:t> </a:t>
            </a:r>
            <a:endParaRPr lang="en-US" dirty="0"/>
          </a:p>
          <a:p>
            <a:r>
              <a:rPr lang="ar-IQ" b="1" dirty="0"/>
              <a:t>س/</a:t>
            </a:r>
            <a:r>
              <a:rPr lang="ar-IQ" dirty="0"/>
              <a:t> </a:t>
            </a:r>
            <a:r>
              <a:rPr lang="ar-IQ" b="1" dirty="0"/>
              <a:t>بين عمل اللجنة الدولية للصليب الاحمر في مجال(( البحث عن المفقودين )).</a:t>
            </a:r>
            <a:endParaRPr lang="en-US" dirty="0"/>
          </a:p>
          <a:p>
            <a:r>
              <a:rPr lang="ar-IQ" b="1" dirty="0"/>
              <a:t>ج/ تتلخص عمل اللجنة الدولية للصليب الاحمر بعدد من النقاط  يمكن الرجوع الى المادة المقررة في (ص27). </a:t>
            </a:r>
            <a:endParaRPr lang="en-US" dirty="0"/>
          </a:p>
          <a:p>
            <a:r>
              <a:rPr lang="ar-IQ" b="1" dirty="0"/>
              <a:t>ويمكن اختتام محاضراتنا بموضوعين هما الفساد الاداري والمتاجرة بالبشر وكيفة مكافحة هاتين الظاهرتين .</a:t>
            </a:r>
            <a:endParaRPr lang="en-US" dirty="0"/>
          </a:p>
        </p:txBody>
      </p:sp>
    </p:spTree>
    <p:extLst>
      <p:ext uri="{BB962C8B-B14F-4D97-AF65-F5344CB8AC3E}">
        <p14:creationId xmlns:p14="http://schemas.microsoft.com/office/powerpoint/2010/main" val="678428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5616" y="1844824"/>
            <a:ext cx="7128792" cy="2031325"/>
          </a:xfrm>
          <a:prstGeom prst="rect">
            <a:avLst/>
          </a:prstGeom>
        </p:spPr>
        <p:txBody>
          <a:bodyPr wrap="square">
            <a:spAutoFit/>
          </a:bodyPr>
          <a:lstStyle/>
          <a:p>
            <a:pPr lvl="0"/>
            <a:r>
              <a:rPr lang="ar-IQ" b="1" dirty="0"/>
              <a:t>الفساد الاداري واثره على المجتمع  :  يمكن تعريف </a:t>
            </a:r>
            <a:r>
              <a:rPr lang="ar-IQ" dirty="0"/>
              <a:t>الفساد الاداري انه التاثير الغير مشروع في القرارات العامة .. وهو كل عمل يتضمن سوء استخدام المنصب العام لتحقيق مصالح خاصة لنفسه او لجماعته . </a:t>
            </a:r>
            <a:endParaRPr lang="en-US" dirty="0"/>
          </a:p>
          <a:p>
            <a:pPr lvl="0"/>
            <a:r>
              <a:rPr lang="ar-IQ" b="1" dirty="0"/>
              <a:t>للفساد الاداري اثارسلبية على الواقع السياسي والاجتماعي والاقتصادي ويمكن الاطلاع علية وحفظه ويمكن الاجابة .</a:t>
            </a:r>
            <a:endParaRPr lang="en-US" dirty="0"/>
          </a:p>
          <a:p>
            <a:r>
              <a:rPr lang="ar-IQ" b="1" dirty="0"/>
              <a:t>س/</a:t>
            </a:r>
            <a:r>
              <a:rPr lang="ar-IQ" dirty="0"/>
              <a:t> </a:t>
            </a:r>
            <a:r>
              <a:rPr lang="ar-IQ" b="1" dirty="0"/>
              <a:t>عرف الفساد الاداري ، وما هي الاليات لمكافحته ، والحد من انتشاره</a:t>
            </a:r>
            <a:r>
              <a:rPr lang="ar-IQ" dirty="0"/>
              <a:t> .</a:t>
            </a:r>
            <a:endParaRPr lang="en-US" dirty="0"/>
          </a:p>
          <a:p>
            <a:r>
              <a:rPr lang="ar-IQ" b="1" dirty="0"/>
              <a:t>الاليات  لمعالجة الفساد وهي المحاسبة ، المسائلة ، الشفافية ‘ والنزاهة </a:t>
            </a:r>
            <a:endParaRPr lang="ar-IQ" dirty="0"/>
          </a:p>
        </p:txBody>
      </p:sp>
    </p:spTree>
    <p:extLst>
      <p:ext uri="{BB962C8B-B14F-4D97-AF65-F5344CB8AC3E}">
        <p14:creationId xmlns:p14="http://schemas.microsoft.com/office/powerpoint/2010/main" val="267417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1640" y="2136339"/>
            <a:ext cx="6696744" cy="2031325"/>
          </a:xfrm>
          <a:prstGeom prst="rect">
            <a:avLst/>
          </a:prstGeom>
        </p:spPr>
        <p:txBody>
          <a:bodyPr wrap="square">
            <a:spAutoFit/>
          </a:bodyPr>
          <a:lstStyle/>
          <a:p>
            <a:r>
              <a:rPr lang="ar-IQ" b="1" dirty="0"/>
              <a:t>ويمكن استخدام هذه الاليات في الفراغات او تعريفها كل واحدة منها منفردة </a:t>
            </a:r>
            <a:endParaRPr lang="en-US" dirty="0"/>
          </a:p>
          <a:p>
            <a:r>
              <a:rPr lang="ar-IQ" b="1" dirty="0"/>
              <a:t>ومثال ذلك </a:t>
            </a:r>
            <a:endParaRPr lang="en-US" dirty="0"/>
          </a:p>
          <a:p>
            <a:r>
              <a:rPr lang="ar-IQ" b="1" dirty="0"/>
              <a:t>عرف الشفافية او النزاهة </a:t>
            </a:r>
            <a:endParaRPr lang="en-US" dirty="0"/>
          </a:p>
          <a:p>
            <a:r>
              <a:rPr lang="ar-IQ" dirty="0"/>
              <a:t>اما المتاجر اوالاتجار بالبشر وهي من الظواهر التي انتشرت في العالم ومنها العراق لذلك من اجل الحد من انتشار هذه الظاهرة لابد من الوقوف على اسبابها ومخاطرها ويكيفية معالجتها من خلال الموقف الدولي والمحلي ومن خلال المواد القانونية التي يعاقب تجاهر هذه الظاهرة .</a:t>
            </a:r>
            <a:endParaRPr lang="en-US" dirty="0"/>
          </a:p>
        </p:txBody>
      </p:sp>
    </p:spTree>
    <p:extLst>
      <p:ext uri="{BB962C8B-B14F-4D97-AF65-F5344CB8AC3E}">
        <p14:creationId xmlns:p14="http://schemas.microsoft.com/office/powerpoint/2010/main" val="999725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1640" y="2276871"/>
            <a:ext cx="6480720" cy="2031325"/>
          </a:xfrm>
          <a:prstGeom prst="rect">
            <a:avLst/>
          </a:prstGeom>
        </p:spPr>
        <p:txBody>
          <a:bodyPr wrap="square">
            <a:spAutoFit/>
          </a:bodyPr>
          <a:lstStyle/>
          <a:p>
            <a:r>
              <a:rPr lang="ar-IQ" b="1" dirty="0"/>
              <a:t>س/ اكتب مقالة مختصرة عن ظاهرة الاتجار بالبشر تتضمن اسبابها وسبل مكافحتها.</a:t>
            </a:r>
            <a:endParaRPr lang="en-US" dirty="0"/>
          </a:p>
          <a:p>
            <a:r>
              <a:rPr lang="ar-IQ" b="1" dirty="0"/>
              <a:t>س/ تضمن الدستور العراقي لعام 2005 عدد من المواد القانونية التي تحد من ظاهرة الاتجار</a:t>
            </a:r>
            <a:r>
              <a:rPr lang="ar-IQ" dirty="0"/>
              <a:t> </a:t>
            </a:r>
            <a:r>
              <a:rPr lang="ar-IQ" b="1" dirty="0"/>
              <a:t>بالبشر .  بين تلك المواد</a:t>
            </a:r>
            <a:endParaRPr lang="en-US" dirty="0"/>
          </a:p>
          <a:p>
            <a:r>
              <a:rPr lang="ar-IQ" b="1" dirty="0"/>
              <a:t>اعزائي الطلبة كانت هذه المحاضرة وما تضمنتها من اسئلة واجوبة  هي نهايةالفصل الدراسي الاول </a:t>
            </a:r>
            <a:endParaRPr lang="en-US" dirty="0"/>
          </a:p>
          <a:p>
            <a:r>
              <a:rPr lang="ar-IQ" b="1" dirty="0"/>
              <a:t>تمنياتي لكم بالنجاح </a:t>
            </a:r>
            <a:endParaRPr lang="en-US" dirty="0"/>
          </a:p>
          <a:p>
            <a:r>
              <a:rPr lang="ar-IQ" b="1" dirty="0"/>
              <a:t>مع تحياتي... د. كافي الجادري </a:t>
            </a:r>
            <a:endParaRPr lang="en-US" dirty="0"/>
          </a:p>
        </p:txBody>
      </p:sp>
    </p:spTree>
    <p:extLst>
      <p:ext uri="{BB962C8B-B14F-4D97-AF65-F5344CB8AC3E}">
        <p14:creationId xmlns:p14="http://schemas.microsoft.com/office/powerpoint/2010/main" val="924164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ar-IQ" dirty="0"/>
              <a:t>ويمكن تعريف كل واحدة من هذه الحقوق على حدة .</a:t>
            </a:r>
            <a:endParaRPr lang="en-US" dirty="0"/>
          </a:p>
          <a:p>
            <a:r>
              <a:rPr lang="ar-IQ" dirty="0"/>
              <a:t>كما كانت هذه الحقوق لم تأتي دفعة واحدة وانما مرت بمراحل ثلاث او اجيال وصنفت على ثلاث فئات وهي </a:t>
            </a:r>
            <a:endParaRPr lang="en-US" dirty="0"/>
          </a:p>
          <a:p>
            <a:pPr lvl="0"/>
            <a:r>
              <a:rPr lang="ar-IQ" dirty="0"/>
              <a:t>الحقوق المدنية والسياسية واطلق عليها الجيل الاول من الحقوق  </a:t>
            </a:r>
            <a:endParaRPr lang="en-US" dirty="0"/>
          </a:p>
          <a:p>
            <a:pPr lvl="0"/>
            <a:r>
              <a:rPr lang="ar-IQ" dirty="0"/>
              <a:t>الجيل الثاني الحقوق الاقتصادية والاجتماعية </a:t>
            </a:r>
            <a:endParaRPr lang="en-US" dirty="0"/>
          </a:p>
          <a:p>
            <a:pPr lvl="0"/>
            <a:r>
              <a:rPr lang="ar-IQ" dirty="0"/>
              <a:t>الحقوق البيئية والثقافية والتنموية وتسمى الجيل الثالث </a:t>
            </a:r>
            <a:endParaRPr lang="en-US" dirty="0"/>
          </a:p>
          <a:p>
            <a:r>
              <a:rPr lang="ar-IQ" dirty="0"/>
              <a:t>عزيزي الطالب يمكن تعداد هذه الحقوق او الفئات او تعريف كل واحدة منها .</a:t>
            </a:r>
            <a:endParaRPr lang="en-US" dirty="0"/>
          </a:p>
          <a:p>
            <a:pPr lvl="0"/>
            <a:r>
              <a:rPr lang="ar-IQ" dirty="0"/>
              <a:t>عرف الحقوق المدنية والسياسية ، عرف الحقوق التنموية والبيئية والثقافية .</a:t>
            </a:r>
            <a:endParaRPr lang="en-US" dirty="0"/>
          </a:p>
          <a:p>
            <a:r>
              <a:rPr lang="ar-IQ" dirty="0"/>
              <a:t>اما اهم الحقوق  الانسان الاساسية هي : يمكن تعدادها او تعريفها وهي :</a:t>
            </a:r>
          </a:p>
        </p:txBody>
      </p:sp>
    </p:spTree>
    <p:extLst>
      <p:ext uri="{BB962C8B-B14F-4D97-AF65-F5344CB8AC3E}">
        <p14:creationId xmlns:p14="http://schemas.microsoft.com/office/powerpoint/2010/main" val="3097233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305342"/>
            <a:ext cx="4572000" cy="4247317"/>
          </a:xfrm>
          <a:prstGeom prst="rect">
            <a:avLst/>
          </a:prstGeom>
        </p:spPr>
        <p:txBody>
          <a:bodyPr>
            <a:spAutoFit/>
          </a:bodyPr>
          <a:lstStyle/>
          <a:p>
            <a:pPr lvl="0"/>
            <a:r>
              <a:rPr lang="ar-IQ" dirty="0"/>
              <a:t>حق الحياة والحرية ، حق الملكية ،حق التعاقد ، حق الحرية والكلام ، حق العقيدة والضمير ، حق تكوين الجمعيات والاشتراك فيها . حق تكوين اسرة ، حق الخصوصية وغيرها من الحقوق التي يجب اليتمتع بها الانسان في حياته الخاصة والعامة .</a:t>
            </a:r>
            <a:endParaRPr lang="en-US" dirty="0"/>
          </a:p>
          <a:p>
            <a:r>
              <a:rPr lang="ar-IQ" dirty="0"/>
              <a:t>اما الفصل الثاني والذي يتضمن التطور التاريخي لحقوق الانسان </a:t>
            </a:r>
            <a:endParaRPr lang="en-US" dirty="0"/>
          </a:p>
          <a:p>
            <a:r>
              <a:rPr lang="ar-IQ" dirty="0"/>
              <a:t>مرت حقوق الانسان بتطور كبير عبرمراحل التاريخ منذ ظهور البشرية وحتى يومنا هذا. ويمكن ايجاز هذه المرحلة بعدد من الاسئلة منها : </a:t>
            </a:r>
            <a:endParaRPr lang="en-US" dirty="0"/>
          </a:p>
          <a:p>
            <a:r>
              <a:rPr lang="ar-IQ" dirty="0"/>
              <a:t>س- للدين الاسلامي موقف بارز من الانسان من خلال ما ورد في القرأن الكريم من أيات قرأنية تكرم الأنسان . اشرح ذلك معزز أجابتك بما تحفظ من تلك الأيات .</a:t>
            </a:r>
            <a:endParaRPr lang="en-US" dirty="0"/>
          </a:p>
          <a:p>
            <a:r>
              <a:rPr lang="ar-IQ" dirty="0"/>
              <a:t> ج(ص 9) </a:t>
            </a:r>
            <a:endParaRPr lang="en-US" dirty="0"/>
          </a:p>
          <a:p>
            <a:r>
              <a:rPr lang="ar-IQ" dirty="0"/>
              <a:t>س- </a:t>
            </a:r>
          </a:p>
        </p:txBody>
      </p:sp>
    </p:spTree>
    <p:extLst>
      <p:ext uri="{BB962C8B-B14F-4D97-AF65-F5344CB8AC3E}">
        <p14:creationId xmlns:p14="http://schemas.microsoft.com/office/powerpoint/2010/main" val="8283506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335846"/>
            <a:ext cx="4572000" cy="6186309"/>
          </a:xfrm>
          <a:prstGeom prst="rect">
            <a:avLst/>
          </a:prstGeom>
        </p:spPr>
        <p:txBody>
          <a:bodyPr>
            <a:spAutoFit/>
          </a:bodyPr>
          <a:lstStyle/>
          <a:p>
            <a:r>
              <a:rPr lang="ar-IQ" dirty="0"/>
              <a:t>- تميزت حقوق الانسان في الاسلام بميزات بأنها (حقوق ألهية ) تختلف عن النظم الوضعية .أ شرح ذلك .</a:t>
            </a:r>
            <a:endParaRPr lang="en-US" dirty="0"/>
          </a:p>
          <a:p>
            <a:r>
              <a:rPr lang="ar-IQ" dirty="0"/>
              <a:t>              ج/ ( ص6) </a:t>
            </a:r>
            <a:endParaRPr lang="en-US" dirty="0"/>
          </a:p>
          <a:p>
            <a:r>
              <a:rPr lang="ar-IQ" dirty="0"/>
              <a:t>س- للحضارة العراقية القديمة ( بلاد الرافدبن ) مساهمة واضحة في مجال حقوق الانسان من خلال القوانين التي وضعتها  . اشرح ذلك</a:t>
            </a:r>
            <a:endParaRPr lang="en-US" dirty="0"/>
          </a:p>
          <a:p>
            <a:r>
              <a:rPr lang="ar-IQ" dirty="0"/>
              <a:t>ج/ ( ص7) </a:t>
            </a:r>
            <a:endParaRPr lang="en-US" dirty="0"/>
          </a:p>
          <a:p>
            <a:r>
              <a:rPr lang="ar-IQ" dirty="0"/>
              <a:t>اما اهم التعاريف التي تضمنها الفصل هي : عدد من الشخصيات منهم المهاتما غاندي ، صولون ، مارتن لوثر ، مارتن لوثر كنك.</a:t>
            </a:r>
            <a:endParaRPr lang="en-US" dirty="0"/>
          </a:p>
          <a:p>
            <a:r>
              <a:rPr lang="ar-IQ" dirty="0"/>
              <a:t>س- قارن وضع الرقيق في الحضارتين الحضارة العراقية والحضارة الرومانية .</a:t>
            </a:r>
            <a:endParaRPr lang="en-US" dirty="0"/>
          </a:p>
          <a:p>
            <a:r>
              <a:rPr lang="ar-IQ" dirty="0"/>
              <a:t>س/ اهم الشخصيات التي   قادت حركة الاصلاح في العصر الحديث والمعاصر لتحرير الانسان من  الرق والعبودية عن طريق النظال السلمي . </a:t>
            </a:r>
            <a:endParaRPr lang="en-US" dirty="0"/>
          </a:p>
          <a:p>
            <a:r>
              <a:rPr lang="ar-IQ" dirty="0"/>
              <a:t>ج/ الشخصيات هم كا من مارتن لوثر ، والمهاتما غاندي ، ومارتن لوثر كنك </a:t>
            </a:r>
            <a:endParaRPr lang="en-US" dirty="0"/>
          </a:p>
          <a:p>
            <a:r>
              <a:rPr lang="ar-IQ" dirty="0"/>
              <a:t>الفصل الثالث / تضمن هذا الفصل اهم المنضمات والجمعيات الدولية التي كان لها الفضل الكبير في اصدار القرارات الدولية لحماية حقوق الانسان في العصر الحديث والمعاصر ومنها تاسيس الامم المتحدة واهم اجهزتها  ومنها الجمعية العامة للامم المتحدة  ويمكن تعريفها </a:t>
            </a:r>
            <a:endParaRPr lang="en-US" dirty="0"/>
          </a:p>
        </p:txBody>
      </p:sp>
    </p:spTree>
    <p:extLst>
      <p:ext uri="{BB962C8B-B14F-4D97-AF65-F5344CB8AC3E}">
        <p14:creationId xmlns:p14="http://schemas.microsoft.com/office/powerpoint/2010/main" val="1513380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305342"/>
            <a:ext cx="4572000" cy="4247317"/>
          </a:xfrm>
          <a:prstGeom prst="rect">
            <a:avLst/>
          </a:prstGeom>
        </p:spPr>
        <p:txBody>
          <a:bodyPr>
            <a:spAutoFit/>
          </a:bodyPr>
          <a:lstStyle/>
          <a:p>
            <a:r>
              <a:rPr lang="ar-IQ" dirty="0"/>
              <a:t>كما يمكن تلخيص هذا الفصل عن طريق وضع عدد من الاسئلة منها </a:t>
            </a:r>
            <a:endParaRPr lang="en-US" dirty="0"/>
          </a:p>
          <a:p>
            <a:r>
              <a:rPr lang="ar-IQ" dirty="0"/>
              <a:t>س/ عرف الجمعية العامة للامم المتحدة وبين  مهامها في مجال حقوق الانسان وبين اهم اجهزتها الفرعية  .</a:t>
            </a:r>
            <a:endParaRPr lang="en-US" dirty="0"/>
          </a:p>
          <a:p>
            <a:r>
              <a:rPr lang="ar-IQ" dirty="0"/>
              <a:t>ج/ (ص12) </a:t>
            </a:r>
            <a:endParaRPr lang="en-US" dirty="0"/>
          </a:p>
          <a:p>
            <a:r>
              <a:rPr lang="ar-IQ" dirty="0"/>
              <a:t> ومن هذه الانجازات دعوتها لعقد مؤتمر طهران عام (1968 )ومؤتمر فينا عام (1993) . </a:t>
            </a:r>
            <a:endParaRPr lang="en-US" dirty="0"/>
          </a:p>
          <a:p>
            <a:pPr lvl="0"/>
            <a:r>
              <a:rPr lang="ar-IQ" b="1" dirty="0"/>
              <a:t>المجلس الاقتصادي والاجتماعي : </a:t>
            </a:r>
            <a:endParaRPr lang="en-US" dirty="0"/>
          </a:p>
          <a:p>
            <a:pPr lvl="0"/>
            <a:r>
              <a:rPr lang="ar-IQ" b="1" dirty="0"/>
              <a:t>س/ عرف المجلس الاقتصادي والاجتماعي وبين اهم اهدافة .</a:t>
            </a:r>
            <a:endParaRPr lang="en-US" dirty="0"/>
          </a:p>
          <a:p>
            <a:r>
              <a:rPr lang="ar-IQ" b="1" dirty="0"/>
              <a:t>ج/ انشىء هذا المجلس بمقتضى الفصل العاشر من ميثاق الامم المتحدة واحدى فروع الجمعية العامة يختص في بتحقيق اهدافها الاجتماعية والاقتصادية ، ويعقد دورتين في العام ويحيل المواد الخاصة بحقوق الانسان الى لجنة المجلس الاقتصادي والاجتماعي .</a:t>
            </a:r>
            <a:endParaRPr lang="en-US" dirty="0"/>
          </a:p>
        </p:txBody>
      </p:sp>
    </p:spTree>
    <p:extLst>
      <p:ext uri="{BB962C8B-B14F-4D97-AF65-F5344CB8AC3E}">
        <p14:creationId xmlns:p14="http://schemas.microsoft.com/office/powerpoint/2010/main" val="1954809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79712" y="1412776"/>
            <a:ext cx="5832648" cy="4524315"/>
          </a:xfrm>
          <a:prstGeom prst="rect">
            <a:avLst/>
          </a:prstGeom>
        </p:spPr>
        <p:txBody>
          <a:bodyPr wrap="square">
            <a:spAutoFit/>
          </a:bodyPr>
          <a:lstStyle/>
          <a:p>
            <a:pPr lvl="0"/>
            <a:r>
              <a:rPr lang="ar-IQ" b="1" dirty="0"/>
              <a:t>ومن اهدافه الاخرى العمل على اشاعة ثقافة الاعتراف بحقوق الانسان والحريات الاساسية ، كما كان من اهدافه الاخرى هي اعدالد مشاريع الاتفاقيات لعرضها على الجمعية وكذلك الدعوة الى عقد المؤتمرات الدولية وتشكيل لجان من اجل توطيد حقوق الانسان وكذلك من اهدافة اقامة الصلة بين الامم المتحدة والوكالات الدولية الخاصة بحقوق الانسان . </a:t>
            </a:r>
            <a:endParaRPr lang="en-US" dirty="0"/>
          </a:p>
          <a:p>
            <a:r>
              <a:rPr lang="ar-IQ" dirty="0"/>
              <a:t>اما اللجان الفرعية التابعة للمجلس الاقتصادي والاجتماعي هي : لجنة (حقوق الانسان ) التي انشأت بموجب المادة 68 من ميثاق الامم المتحدة عام 1946 بهدف العمل على تعزيز حقوق الانسان كما كان من اهدافه وضع التوصيات الدولية واعداد المشاريع الاتفاقيات الدولية . </a:t>
            </a:r>
            <a:endParaRPr lang="en-US" dirty="0"/>
          </a:p>
          <a:p>
            <a:r>
              <a:rPr lang="ar-IQ" dirty="0"/>
              <a:t>واللجنة الثانية هي لجنة (مركز المراة ) تختص بحقوق المراة والعمل على تحقيق المساوة بين الرجل ومنع التميز بينهما بسبب الجنس اوالدين او اللغة او العرق . </a:t>
            </a:r>
            <a:endParaRPr lang="en-US" dirty="0"/>
          </a:p>
          <a:p>
            <a:r>
              <a:rPr lang="ar-IQ" dirty="0"/>
              <a:t>كما تضمن الفصل الاعلان العالمي لحقوق الانسان الصادر في العاشر من كانون الثاني عام 1948 . تضمن اكثر من 30 حق من حقوق الانسان </a:t>
            </a:r>
            <a:endParaRPr lang="en-US" dirty="0"/>
          </a:p>
          <a:p>
            <a:r>
              <a:rPr lang="ar-IQ" dirty="0"/>
              <a:t>س/ عدد ما لا يقل من حقوق الانسان الواردة في الاعلان العالمي لحقوق الانسان عام 1948 </a:t>
            </a:r>
          </a:p>
        </p:txBody>
      </p:sp>
    </p:spTree>
    <p:extLst>
      <p:ext uri="{BB962C8B-B14F-4D97-AF65-F5344CB8AC3E}">
        <p14:creationId xmlns:p14="http://schemas.microsoft.com/office/powerpoint/2010/main" val="19189397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7704" y="1700808"/>
            <a:ext cx="5688632" cy="3693319"/>
          </a:xfrm>
          <a:prstGeom prst="rect">
            <a:avLst/>
          </a:prstGeom>
        </p:spPr>
        <p:txBody>
          <a:bodyPr wrap="square">
            <a:spAutoFit/>
          </a:bodyPr>
          <a:lstStyle/>
          <a:p>
            <a:r>
              <a:rPr lang="ar-IQ" b="1" dirty="0"/>
              <a:t>- المبحث الرابع الاتفاقية الاوربية لحقوق الانسان</a:t>
            </a:r>
            <a:r>
              <a:rPr lang="ar-IQ" dirty="0"/>
              <a:t> </a:t>
            </a:r>
            <a:endParaRPr lang="en-US" dirty="0"/>
          </a:p>
          <a:p>
            <a:r>
              <a:rPr lang="ar-IQ" dirty="0"/>
              <a:t>س/ عرف الاتفاقية الاوربية ، وبين محتوياتها </a:t>
            </a:r>
            <a:endParaRPr lang="en-US" dirty="0"/>
          </a:p>
          <a:p>
            <a:r>
              <a:rPr lang="ar-IQ" dirty="0"/>
              <a:t>ج/ تم الاعلان عن الاتفاقية الاوربية عام 1950 في روما والخاصة بحقوق الانسان وفي عام 1952 تم اضافة لها بروتوكول في باريس وفي عام تمت اضافة لها 11 بروتوكول 9 منه دخلت في حيز التنفيذ عام 1993 . اما الدول الموقعة عليها في كل اغلب الدول الاوربية .</a:t>
            </a:r>
            <a:endParaRPr lang="en-US" dirty="0"/>
          </a:p>
          <a:p>
            <a:r>
              <a:rPr lang="ar-IQ" dirty="0"/>
              <a:t>اما محتوياتها ( ص16) </a:t>
            </a:r>
            <a:endParaRPr lang="en-US" dirty="0"/>
          </a:p>
          <a:p>
            <a:r>
              <a:rPr lang="ar-IQ" dirty="0"/>
              <a:t>عرف المجلس الاوربي وبين اهم اهدافه  : </a:t>
            </a:r>
            <a:endParaRPr lang="en-US" dirty="0"/>
          </a:p>
          <a:p>
            <a:r>
              <a:rPr lang="ar-IQ" dirty="0"/>
              <a:t>    تاسس عام 1949 يضم الدول الاوربية ويمثلها عضو لكل دولة وان يعترف بسلطة القانون ومن اهداف المجلس الاوربي هو توثيق الصلة بين الدول الاعضاء من اجل حماية المبادىءوالمثل والقيم التي يقوم عليها تراثهم الحضاري وكذلك من اهدافها دفع نحو التقدم الاقتصادي والاجتماعي بين الدول الاعضاء . </a:t>
            </a:r>
          </a:p>
        </p:txBody>
      </p:sp>
    </p:spTree>
    <p:extLst>
      <p:ext uri="{BB962C8B-B14F-4D97-AF65-F5344CB8AC3E}">
        <p14:creationId xmlns:p14="http://schemas.microsoft.com/office/powerpoint/2010/main" val="4256614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5696" y="1556791"/>
            <a:ext cx="5976664" cy="3416320"/>
          </a:xfrm>
          <a:prstGeom prst="rect">
            <a:avLst/>
          </a:prstGeom>
        </p:spPr>
        <p:txBody>
          <a:bodyPr wrap="square">
            <a:spAutoFit/>
          </a:bodyPr>
          <a:lstStyle/>
          <a:p>
            <a:r>
              <a:rPr lang="ar-IQ" dirty="0"/>
              <a:t>ومن اهم لجانها لجنتين هي </a:t>
            </a:r>
            <a:endParaRPr lang="en-US" dirty="0"/>
          </a:p>
          <a:p>
            <a:pPr lvl="0"/>
            <a:r>
              <a:rPr lang="ar-IQ" dirty="0"/>
              <a:t>اللجنة الاوربية لحقوق الانسان : تتتالف من اعضاء الدول الاعضاء في الاتفاقية الاوربية ولكل دولة عضو واحد فقط .</a:t>
            </a:r>
            <a:endParaRPr lang="en-US" dirty="0"/>
          </a:p>
          <a:p>
            <a:pPr lvl="0"/>
            <a:r>
              <a:rPr lang="ar-IQ" dirty="0"/>
              <a:t>المحكمة الاوربية لحقوق الانسان : تتالف من عدد من القضاء مساوين لعدد الدول ومراقبة لمراقبة مدى تمتع الافراد بحقوقهم والتاكيد مدى التزام الدول باحترام حقوق الانسان والحريات .  </a:t>
            </a:r>
            <a:endParaRPr lang="en-US" dirty="0"/>
          </a:p>
          <a:p>
            <a:r>
              <a:rPr lang="ar-IQ" dirty="0"/>
              <a:t>عزيزي الطالب ارجو قراءة المادة بتركيز والتركيز  على هذه التعاريف  او اللجان ، ويمكن استخدامها في ملاء الفراغات او الصح والخطأ.</a:t>
            </a:r>
            <a:endParaRPr lang="en-US" dirty="0"/>
          </a:p>
          <a:p>
            <a:pPr lvl="0"/>
            <a:r>
              <a:rPr lang="ar-IQ" b="1" dirty="0"/>
              <a:t>الجامعة العربية ومساهماتها في مجال  حقوق الانسان </a:t>
            </a:r>
            <a:endParaRPr lang="en-US" dirty="0"/>
          </a:p>
          <a:p>
            <a:r>
              <a:rPr lang="ar-IQ" b="1" dirty="0"/>
              <a:t>تاسست الجامعة الدول العربية عام 1945 تضم ممثل عن كل دولة عربية ومنذ تاسيسها واصدارميثاقها الذي جاءت مواده خالية من الاشارة الى حقوق الانسان .</a:t>
            </a:r>
            <a:endParaRPr lang="en-US" dirty="0"/>
          </a:p>
        </p:txBody>
      </p:sp>
    </p:spTree>
    <p:extLst>
      <p:ext uri="{BB962C8B-B14F-4D97-AF65-F5344CB8AC3E}">
        <p14:creationId xmlns:p14="http://schemas.microsoft.com/office/powerpoint/2010/main" val="3931887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5696" y="1720840"/>
            <a:ext cx="5760640" cy="2585323"/>
          </a:xfrm>
          <a:prstGeom prst="rect">
            <a:avLst/>
          </a:prstGeom>
        </p:spPr>
        <p:txBody>
          <a:bodyPr wrap="square">
            <a:spAutoFit/>
          </a:bodyPr>
          <a:lstStyle/>
          <a:p>
            <a:r>
              <a:rPr lang="ar-IQ" b="1" dirty="0"/>
              <a:t>س/  </a:t>
            </a:r>
            <a:r>
              <a:rPr lang="ar-IQ" dirty="0"/>
              <a:t>للجامعة العربية مساهمة بارزة في مجال حقوق الانسان كان واضحا في( صك الميثاق العربي لحقوق </a:t>
            </a:r>
            <a:endParaRPr lang="en-US" dirty="0"/>
          </a:p>
          <a:p>
            <a:r>
              <a:rPr lang="ar-IQ" dirty="0"/>
              <a:t>الانسان ) لعام 1994 . أشرح اهم ما جاء في صك الميثاق شرحاً وافياً</a:t>
            </a:r>
            <a:endParaRPr lang="en-US" dirty="0"/>
          </a:p>
          <a:p>
            <a:r>
              <a:rPr lang="ar-IQ" b="1" dirty="0"/>
              <a:t>عزيزي الطالب يجب التفريق بين ميثاق تاسيس جامعة الدول العربية  وبين صك ميثاقها </a:t>
            </a:r>
            <a:endParaRPr lang="en-US" dirty="0"/>
          </a:p>
          <a:p>
            <a:r>
              <a:rPr lang="ar-IQ" b="1" dirty="0"/>
              <a:t>ج/</a:t>
            </a:r>
            <a:r>
              <a:rPr lang="ar-IQ" dirty="0"/>
              <a:t> الميثاق كان اتفاقية التاسيس بين الدول العربية الاعضاء عام 1945 وجاء خالي من الاشارة الى حقوق الانسان واكتفي في التعاوبين بين الدول الاعضاء في المجالات الاجتماعية والاقتصادية وفي عام تم انشاء اللجنةالعربية والاقليمية لحقوق الانسان عام 1968 وذلك في اليوم العالمي لحقوق الانسان </a:t>
            </a:r>
            <a:endParaRPr lang="en-US" dirty="0"/>
          </a:p>
        </p:txBody>
      </p:sp>
    </p:spTree>
    <p:extLst>
      <p:ext uri="{BB962C8B-B14F-4D97-AF65-F5344CB8AC3E}">
        <p14:creationId xmlns:p14="http://schemas.microsoft.com/office/powerpoint/2010/main" val="1034149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1495</Words>
  <Application>Microsoft Office PowerPoint</Application>
  <PresentationFormat>On-screen Show (4:3)</PresentationFormat>
  <Paragraphs>86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محاضرات حقوق الانسان /اعزائي الطلبة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19</cp:revision>
  <dcterms:created xsi:type="dcterms:W3CDTF">2019-01-06T16:46:49Z</dcterms:created>
  <dcterms:modified xsi:type="dcterms:W3CDTF">2019-01-06T17:19:50Z</dcterms:modified>
</cp:coreProperties>
</file>