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3542-4EAF-47CA-9684-A5219945429C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755E-537E-49B6-94A2-602E82F9FEA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3542-4EAF-47CA-9684-A5219945429C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755E-537E-49B6-94A2-602E82F9FEA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3542-4EAF-47CA-9684-A5219945429C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755E-537E-49B6-94A2-602E82F9FEA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3542-4EAF-47CA-9684-A5219945429C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755E-537E-49B6-94A2-602E82F9FEA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3542-4EAF-47CA-9684-A5219945429C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755E-537E-49B6-94A2-602E82F9FEA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3542-4EAF-47CA-9684-A5219945429C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755E-537E-49B6-94A2-602E82F9FEA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3542-4EAF-47CA-9684-A5219945429C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755E-537E-49B6-94A2-602E82F9FEA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3542-4EAF-47CA-9684-A5219945429C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755E-537E-49B6-94A2-602E82F9FEA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3542-4EAF-47CA-9684-A5219945429C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755E-537E-49B6-94A2-602E82F9FEA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3542-4EAF-47CA-9684-A5219945429C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755E-537E-49B6-94A2-602E82F9FEA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3542-4EAF-47CA-9684-A5219945429C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755E-537E-49B6-94A2-602E82F9FEA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53542-4EAF-47CA-9684-A5219945429C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3755E-537E-49B6-94A2-602E82F9FEA0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new-educ.com/wp-content/uploads/learning-disabilities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w-educ.com/%d8%aa%d8%ad%d8%b3%d9%8a%d9%86-%d8%a7%d9%84%d8%ae%d8%b7-%d8%b9%d9%86%d8%af-%d8%a7%d9%84%d8%a3%d8%b7%d9%81%d8%a7%d9%84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صعوبات التعلم والمفاهيم القريبة منه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ar-IQ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droid arabic naskh"/>
                <a:cs typeface="Arial" pitchFamily="34" charset="0"/>
              </a:rPr>
              <a:t>مم</a:t>
            </a: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droid arabic naskh"/>
                <a:cs typeface="Arial" pitchFamily="34" charset="0"/>
              </a:rPr>
              <a:t>ييز</a:t>
            </a:r>
            <a:r>
              <a:rPr kumimoji="0" lang="ar-IQ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droid arabic naskh"/>
                <a:cs typeface="Arial" pitchFamily="34" charset="0"/>
              </a:rPr>
              <a:t>ات</a:t>
            </a: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droid arabic naskh"/>
                <a:cs typeface="Arial" pitchFamily="34" charset="0"/>
              </a:rPr>
              <a:t> صعوبات التعلم عن بعض المصطلحات المشابهة</a:t>
            </a:r>
            <a:r>
              <a:rPr lang="en-US" dirty="0" smtClean="0"/>
              <a:t>l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صعوبات التعلم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268760"/>
            <a:ext cx="6048672" cy="44840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751344"/>
            <a:ext cx="67687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000" b="1" dirty="0"/>
              <a:t>تصنيف وأنماط صعوبات التعلم</a:t>
            </a:r>
          </a:p>
          <a:p>
            <a:pPr algn="just"/>
            <a:r>
              <a:rPr lang="ar-IQ" sz="2000" dirty="0"/>
              <a:t>يصنف المتخصصون في مجال صعوبات التعلم هذه الأخيرة إلى مجموعتين رئيسيتين :</a:t>
            </a:r>
          </a:p>
          <a:p>
            <a:pPr algn="just"/>
            <a:r>
              <a:rPr lang="ar-IQ" sz="2000" b="1" dirty="0"/>
              <a:t>1- صعوبات التعلم النمائية </a:t>
            </a:r>
            <a:r>
              <a:rPr lang="en-US" sz="2000" b="1" dirty="0"/>
              <a:t>Developmental Learning Disabilities</a:t>
            </a:r>
          </a:p>
          <a:p>
            <a:pPr algn="just"/>
            <a:r>
              <a:rPr lang="ar-IQ" sz="2000" dirty="0"/>
              <a:t>تتعلق هذه الصعوبات بالوظائف الدماغية، وبالعمليات العقلية والمعرفية التي يحتاجها الطفل في تحصيله الأكاديمي، وقد يكون السبب في حدوثها هو اضطرابات وظيفية تخص الجهاز العصبي المركزي، و تؤثر هذه الصعوبات على العمليات ما قبل الأكاديمية، مثل الانتباه والإدراك و الذاكرة والتفكير و اللغة، والتي يعتمد عليها التحصيل الأكاديمي، وتشكل أهم الأسس التي يقوم عليها النشاط العقلي المعرفي للفرد.</a:t>
            </a:r>
          </a:p>
          <a:p>
            <a:pPr algn="just"/>
            <a:r>
              <a:rPr lang="ar-IQ" sz="2000" b="1" dirty="0"/>
              <a:t>2- صعوبات التعلم الأكاديمية </a:t>
            </a:r>
            <a:r>
              <a:rPr lang="en-US" sz="2000" b="1" dirty="0"/>
              <a:t>Academic Learning Disabilities</a:t>
            </a:r>
          </a:p>
          <a:p>
            <a:pPr algn="just"/>
            <a:r>
              <a:rPr lang="ar-IQ" sz="2000" dirty="0"/>
              <a:t>ويقصد بها صعوبات الأداء المدرسي المعرفي الأكاديمي، والتي تتمثل في القراءة و الكتابة والتهجئة و التعبير الكتابي و الحساب، وترتبط هذه الصعوبات إلى حد كبير بصعوبات التعلم النمائية.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www.new-educ.com/wp-content/uploads/%D8%A3%D9%86%D9%88%D8%A7%D8%B9-%D8%B5%D8%B9%D9%88%D8%A8%D8%A7%D8%AA-%D8%A7%D9%84%D8%AA%D8%B9%D9%84%D9%8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836712"/>
            <a:ext cx="6362700" cy="4800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1443840"/>
            <a:ext cx="62646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000" dirty="0"/>
              <a:t>فيما يلي جرد لأهم صعوبات التعلم الأكاديمية، و نبدة عن كل منها ، على أن نخصص مقالات منفردة تتناول كل صعوبة على حدى:</a:t>
            </a:r>
          </a:p>
          <a:p>
            <a:pPr algn="just"/>
            <a:r>
              <a:rPr lang="ar-IQ" sz="2000" b="1" dirty="0"/>
              <a:t>أ- عسر القراءة (صعوبات القراءة)</a:t>
            </a:r>
          </a:p>
          <a:p>
            <a:pPr algn="just"/>
            <a:r>
              <a:rPr lang="ar-IQ" sz="2000" dirty="0"/>
              <a:t>وهو مصطلح معروف باسم “ديسلكسيا” أي عدم تمكن التلميذ من القراء، و تنقسم إلى نوعين:</a:t>
            </a:r>
          </a:p>
          <a:p>
            <a:pPr algn="just"/>
            <a:r>
              <a:rPr lang="ar-IQ" sz="2000" b="1" dirty="0"/>
              <a:t>صعوبات القراءة :</a:t>
            </a:r>
            <a:r>
              <a:rPr lang="ar-IQ" sz="2000" dirty="0"/>
              <a:t> يظهر الطلاب الذين يعانون من هذه الصعوبة قدرة منخفضة في اكتساب مهارات القراءة والكتابة، و كثيرا ما تسبب هذه الصعوبات في تجنب القراءة والكتابة ومحاولة تعلم المادة عن ظهر قلب، من أجل اخفاء صعوبات القراءة. و من مظاهر صعوبات القراءة : انعدام الدقة في القراءة و القراءة ببطء و صعوبات في فهم المقروء و صعوبة الهجاء، الكتابة العكسية للكلمات والحروف، وأحيانا حتى صعوبات لغوية في تنظيم الجمل والتمييز بين الأصوات.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1700808"/>
            <a:ext cx="70385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000" b="1" dirty="0"/>
              <a:t>صعوبات الفهم :</a:t>
            </a:r>
            <a:r>
              <a:rPr lang="ar-IQ" sz="2000" dirty="0"/>
              <a:t> نتحدث عن هذا المفهوم عندما لا يستطيع التلميذ فهم معاني الكلمات والعبارات والجمل.</a:t>
            </a:r>
          </a:p>
          <a:p>
            <a:pPr algn="just"/>
            <a:r>
              <a:rPr lang="ar-IQ" sz="2000" b="1" dirty="0"/>
              <a:t>ب- صعوبة الكتابة (ديسجرافيا)</a:t>
            </a:r>
          </a:p>
          <a:p>
            <a:pPr algn="just"/>
            <a:r>
              <a:rPr lang="ar-IQ" sz="2000" dirty="0"/>
              <a:t>يشير هذا المصطلح إلى عدم تمكن التلميذ من </a:t>
            </a:r>
            <a:r>
              <a:rPr lang="ar-IQ" sz="2000" dirty="0">
                <a:hlinkClick r:id="rId2"/>
              </a:rPr>
              <a:t>الكتابة</a:t>
            </a:r>
            <a:r>
              <a:rPr lang="ar-IQ" sz="2000" dirty="0"/>
              <a:t>، أو أنه لا يستطيع التفكير أثناء الكتابة.</a:t>
            </a:r>
          </a:p>
          <a:p>
            <a:pPr algn="just"/>
            <a:r>
              <a:rPr lang="ar-IQ" sz="2000" b="1" dirty="0"/>
              <a:t>ج- اضطرابات الانتباه والتركيز </a:t>
            </a:r>
          </a:p>
          <a:p>
            <a:pPr algn="just"/>
            <a:r>
              <a:rPr lang="ar-IQ" sz="2000" dirty="0"/>
              <a:t>تظهر الاضطرابات في الانتباه والتركيز (</a:t>
            </a:r>
            <a:r>
              <a:rPr lang="en-US" sz="2000" dirty="0"/>
              <a:t>ADD) </a:t>
            </a:r>
            <a:r>
              <a:rPr lang="ar-IQ" sz="2000" dirty="0"/>
              <a:t>في صعوبة الحفاظ المستمر على الانتباه، تشتت الذهن وحساسية كبيرة للمؤثرات الخارجية. عندما تكون الاضطرابات في الانتباه والتركيز مصحوبة بالنشاط المفرط (</a:t>
            </a:r>
            <a:r>
              <a:rPr lang="en-US" sz="2000" dirty="0"/>
              <a:t>ADHD)، </a:t>
            </a:r>
            <a:r>
              <a:rPr lang="ar-IQ" sz="2000" dirty="0"/>
              <a:t>يصاحب هذه الأعراض نشاط مفرط، اندفاع (تهور)، تقلب عاطفي وصعوبة في تأجيل الاكتفاء (إشباع الرغبات).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1720840"/>
            <a:ext cx="64807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400" b="1" dirty="0"/>
              <a:t>د- صعوبة الحساب (</a:t>
            </a:r>
            <a:r>
              <a:rPr lang="ar-IQ" sz="2400" b="1" i="1" dirty="0"/>
              <a:t>ديسكالكيولا)</a:t>
            </a:r>
            <a:endParaRPr lang="ar-IQ" sz="2400" b="1" dirty="0"/>
          </a:p>
          <a:p>
            <a:pPr algn="just"/>
            <a:r>
              <a:rPr lang="ar-IQ" sz="2400" dirty="0"/>
              <a:t>تؤثر على القدرة على اكتساب المهارات الحسابية، و يتميز الطلاب الذين يعانون من هذه الصعوبة بقصور في فهم العلاقة بين الأرقام، صعوبات في الإدراك البصري أو السمعي للأرقام، كما يعانون أيضا من صعوبة في إجراء العمليات الحسابية وغيرها.</a:t>
            </a:r>
          </a:p>
          <a:p>
            <a:pPr algn="just"/>
            <a:r>
              <a:rPr lang="ar-IQ" sz="2400" b="1" dirty="0"/>
              <a:t>ت- صعوبة الحركة (ديسبراكسيا)</a:t>
            </a:r>
          </a:p>
          <a:p>
            <a:pPr algn="just"/>
            <a:r>
              <a:rPr lang="ar-IQ" sz="2400" dirty="0"/>
              <a:t>يعبر هذا المصطلح عن اضطارب التكامل الحسي وتشمل مشاكل «الاتزان – التوافق بين أداء اليد والنظر»،  أي عدم  تمكن التلميذ من تنسيق و التحكم في الحركات البسيطة مثل الكتابة والتقطيع، أو الحركات الأكثر تعقيدا مثل الجري والقفز</a:t>
            </a:r>
            <a:r>
              <a:rPr lang="ar-IQ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www.new-educ.com/wp-content/uploads/learning-disabilities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764704"/>
            <a:ext cx="6334125" cy="4752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192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صعوبات التعلم والمفاهيم القريبة منه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Microsoft (C)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صعوبات التعلم والمفاهيم القريبة منه</dc:title>
  <dc:creator>SPIDERHOUSE</dc:creator>
  <cp:lastModifiedBy>SPIDERHOUSE</cp:lastModifiedBy>
  <cp:revision>1</cp:revision>
  <dcterms:created xsi:type="dcterms:W3CDTF">2019-01-05T09:08:35Z</dcterms:created>
  <dcterms:modified xsi:type="dcterms:W3CDTF">2019-01-05T09:17:02Z</dcterms:modified>
</cp:coreProperties>
</file>