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104AE-B6C4-4263-AF9A-436A90D2DA2D}" type="datetimeFigureOut">
              <a:rPr lang="ar-IQ" smtClean="0"/>
              <a:t>28/04/1440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0A3D-E6C8-4503-9C45-2094AF12420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104AE-B6C4-4263-AF9A-436A90D2DA2D}" type="datetimeFigureOut">
              <a:rPr lang="ar-IQ" smtClean="0"/>
              <a:t>28/04/1440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0A3D-E6C8-4503-9C45-2094AF12420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104AE-B6C4-4263-AF9A-436A90D2DA2D}" type="datetimeFigureOut">
              <a:rPr lang="ar-IQ" smtClean="0"/>
              <a:t>28/04/1440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0A3D-E6C8-4503-9C45-2094AF12420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104AE-B6C4-4263-AF9A-436A90D2DA2D}" type="datetimeFigureOut">
              <a:rPr lang="ar-IQ" smtClean="0"/>
              <a:t>28/04/1440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0A3D-E6C8-4503-9C45-2094AF12420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104AE-B6C4-4263-AF9A-436A90D2DA2D}" type="datetimeFigureOut">
              <a:rPr lang="ar-IQ" smtClean="0"/>
              <a:t>28/04/1440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0A3D-E6C8-4503-9C45-2094AF12420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104AE-B6C4-4263-AF9A-436A90D2DA2D}" type="datetimeFigureOut">
              <a:rPr lang="ar-IQ" smtClean="0"/>
              <a:t>28/04/1440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0A3D-E6C8-4503-9C45-2094AF12420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104AE-B6C4-4263-AF9A-436A90D2DA2D}" type="datetimeFigureOut">
              <a:rPr lang="ar-IQ" smtClean="0"/>
              <a:t>28/04/1440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0A3D-E6C8-4503-9C45-2094AF12420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104AE-B6C4-4263-AF9A-436A90D2DA2D}" type="datetimeFigureOut">
              <a:rPr lang="ar-IQ" smtClean="0"/>
              <a:t>28/04/1440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0A3D-E6C8-4503-9C45-2094AF12420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104AE-B6C4-4263-AF9A-436A90D2DA2D}" type="datetimeFigureOut">
              <a:rPr lang="ar-IQ" smtClean="0"/>
              <a:t>28/04/1440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0A3D-E6C8-4503-9C45-2094AF12420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104AE-B6C4-4263-AF9A-436A90D2DA2D}" type="datetimeFigureOut">
              <a:rPr lang="ar-IQ" smtClean="0"/>
              <a:t>28/04/1440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0A3D-E6C8-4503-9C45-2094AF12420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104AE-B6C4-4263-AF9A-436A90D2DA2D}" type="datetimeFigureOut">
              <a:rPr lang="ar-IQ" smtClean="0"/>
              <a:t>28/04/1440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0A3D-E6C8-4503-9C45-2094AF12420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104AE-B6C4-4263-AF9A-436A90D2DA2D}" type="datetimeFigureOut">
              <a:rPr lang="ar-IQ" smtClean="0"/>
              <a:t>28/04/1440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20A3D-E6C8-4503-9C45-2094AF124202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النموذج النفسي العصبي التربوي لفهم صعوبات التعلم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70000" lnSpcReduction="20000"/>
          </a:bodyPr>
          <a:lstStyle/>
          <a:p>
            <a:pPr algn="just" fontAlgn="base"/>
            <a:r>
              <a:rPr lang="ar-IQ" b="1" u="sng" dirty="0"/>
              <a:t>كيف يعمل المخ ، و كيف يقوم بالأداء </a:t>
            </a:r>
            <a:r>
              <a:rPr lang="ar-IQ" b="1" u="sng" dirty="0" smtClean="0"/>
              <a:t>الوظيفي</a:t>
            </a:r>
            <a:r>
              <a:rPr lang="ar-IQ" dirty="0" smtClean="0"/>
              <a:t>: </a:t>
            </a:r>
            <a:r>
              <a:rPr lang="ar-IQ" dirty="0"/>
              <a:t>                                           </a:t>
            </a:r>
          </a:p>
          <a:p>
            <a:pPr algn="just" fontAlgn="base"/>
            <a:r>
              <a:rPr lang="ar-IQ" dirty="0"/>
              <a:t>النيورونات ترسل و تستقبل الرسائل :تعتبر النيورونات المسؤولة عن إرسال و إستقبال المعلومات في المخ ، و تتألف من أربعة تراكيب هي :    </a:t>
            </a:r>
            <a:endParaRPr lang="ar-IQ" dirty="0" smtClean="0"/>
          </a:p>
          <a:p>
            <a:pPr algn="just" fontAlgn="base"/>
            <a:r>
              <a:rPr lang="ar-IQ" dirty="0" smtClean="0"/>
              <a:t>جسم </a:t>
            </a:r>
            <a:r>
              <a:rPr lang="ar-IQ" dirty="0"/>
              <a:t>الخلية ، التشعبات العصبية ، المحور العصبي ، الأطراف النهائية الشبيهة بالعقد .</a:t>
            </a:r>
          </a:p>
          <a:p>
            <a:pPr algn="just" fontAlgn="base"/>
            <a:r>
              <a:rPr lang="ar-IQ" dirty="0"/>
              <a:t>و يتضمن جسم الخلية العصبية النواة ، و المادة التي تدعم الأداء الوظيفي للنيورون ،أما التشعبات العصبية فهي عبارة عن إسقاطات تأخذ شكل الشجرة تقوم بإستقبال الرسائل </a:t>
            </a:r>
            <a:r>
              <a:rPr lang="ar-IQ" dirty="0" smtClean="0"/>
              <a:t>من البيئة </a:t>
            </a:r>
            <a:r>
              <a:rPr lang="ar-IQ" dirty="0"/>
              <a:t>المحيطة ( كالإبصار، و الأصوات و الروائح ) أو من النيورونات الأخرى عن  طريق المحاور العصبية لتلك النيورونات الأخرى و أطرافها النهائية الشبيهة بالعقد و </a:t>
            </a:r>
            <a:r>
              <a:rPr lang="ar-IQ" dirty="0" smtClean="0"/>
              <a:t>يعد المحور </a:t>
            </a:r>
            <a:r>
              <a:rPr lang="ar-IQ" dirty="0"/>
              <a:t>العصبي بمثابة إمتداد على شكل أنبوب من النيورونات التي تحمل الرسائل </a:t>
            </a:r>
            <a:r>
              <a:rPr lang="ar-IQ" dirty="0" smtClean="0"/>
              <a:t>المختلفة إلى </a:t>
            </a:r>
            <a:r>
              <a:rPr lang="ar-IQ" dirty="0"/>
              <a:t>التشعبات العصبية للنيورونات الأخرى ، و تنتقل مثل هذه الرسائل </a:t>
            </a:r>
            <a:r>
              <a:rPr lang="ar-IQ"/>
              <a:t>الكهربية </a:t>
            </a:r>
            <a:r>
              <a:rPr lang="ar-IQ" smtClean="0"/>
              <a:t>الكيميائية </a:t>
            </a:r>
            <a:r>
              <a:rPr lang="ar-IQ" dirty="0"/>
              <a:t>( الكهروكيميائية ) من المحور العصبي إلى التشعبات العصبية عن طريق الأطراف النهائية الشبيهة بالعقد أو الأزرار ، و تقوم بإفراز المواد الكيميائية التي تعرف بالموصلات العصبية في نقطة الإشتباك العصبي التي تعتبر الواحدة منها عبارة عن فجوة صغيرة تقع بين المحور العصبي و التشعبات العصبية ،و هناك أيضا نسيج دهني يسمى الغمد النخاعي يغطي المحور العصبي و يعزله و يعمل الموصل العصبي المحدد و الذي</a:t>
            </a:r>
          </a:p>
          <a:p>
            <a:endParaRPr lang="ar-IQ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 fontAlgn="base"/>
            <a:r>
              <a:rPr lang="ar-IQ" u="sng" dirty="0"/>
              <a:t>لأجزاء المختلفة من المخ تؤدي وظائف متباينة :                                            </a:t>
            </a:r>
            <a:endParaRPr lang="ar-IQ" dirty="0"/>
          </a:p>
          <a:p>
            <a:pPr algn="just" fontAlgn="base"/>
            <a:r>
              <a:rPr lang="ar-IQ" dirty="0"/>
              <a:t>كان هناك جدل حول ما إذا كان جزء معين من المخ أو عدة أجزاء به يتم تضمنها جميعا في السيطرة على ذلك السلوك ، و علاوة على ذلك فإن جزءا واحدا بالمخ يمكن أن يؤدي عدة وظائف و ذلك بدلا من جزء معين تالف به .سوف نعرض هنا فقط لتلك العلاقات الرئيسية بين المخ و بعض الوظائف التي إتفق عليها غالبية علماء و أطباء الأعصاب ، و يشيرأطباء الأعصاب بوجه عام إلى المخ على أنه ينقسم </a:t>
            </a:r>
            <a:r>
              <a:rPr lang="ar-IQ" dirty="0" smtClean="0"/>
              <a:t>إلى</a:t>
            </a:r>
            <a:endParaRPr lang="ar-IQ" dirty="0"/>
          </a:p>
          <a:p>
            <a:pPr algn="just" fontAlgn="base"/>
            <a:r>
              <a:rPr lang="ar-IQ" dirty="0"/>
              <a:t>1/ جذع المخ :يستند الفصان الكرويان للمخ على جذع المخ الذي يربط المخ بالحبل الشوكي و يقوم بتنظيم المنعكسات الهامة للحياة كالتنفس و ضربات القلب .                 </a:t>
            </a:r>
          </a:p>
          <a:p>
            <a:pPr algn="just" fontAlgn="base"/>
            <a:r>
              <a:rPr lang="ar-IQ" dirty="0"/>
              <a:t>2/ المخيخ : يقع أسفل القشرة المخية و ملاصقا لجذع المخ ، و يضم أكثر من  نصف  عدد  </a:t>
            </a:r>
            <a:r>
              <a:rPr lang="ar-IQ" dirty="0" smtClean="0"/>
              <a:t>النيورونات </a:t>
            </a:r>
            <a:r>
              <a:rPr lang="ar-IQ" dirty="0"/>
              <a:t>الموجودة بالمخ ، و يقوم المخيخ بتنظيم تلك السلوكيات التي ترتبط بالحركة كالتوازن ، الجري ، التحدث و حركات العين ، و يؤدي التلف إلى حدوث مشكلات حادة في السيطرة على مجموعة من </a:t>
            </a:r>
            <a:r>
              <a:rPr lang="ar-IQ" dirty="0" smtClean="0"/>
              <a:t> الحركات </a:t>
            </a:r>
            <a:r>
              <a:rPr lang="ar-IQ" dirty="0"/>
              <a:t>                                                      </a:t>
            </a:r>
          </a:p>
          <a:p>
            <a:pPr algn="just" fontAlgn="base"/>
            <a:r>
              <a:rPr lang="ar-IQ" dirty="0"/>
              <a:t>3/ القشرة المخية :هي طبقة من نسيج رقيق تغطي النصفين الكرويين للمخ ، و تنقسم إلى أربعة أنماط من الفصوص ، نلاحظ أن حوالي ثلثي سطح القشرة المخية كما يشير (كارلسون 2000) يتضمن تجاعيد ، أخاديد و ثنيات ، وتعرف أكبر هذه الثنيات بإسم الشقوق و يفصل الشق المركزي الفص الأمامي عن الفص الجداري ، أما الشق الجانبي  فيفصل الفص الصدغي عن كل من الفص الأمامي و الفص الجداري .  </a:t>
            </a:r>
          </a:p>
          <a:p>
            <a:endParaRPr lang="ar-IQ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85000" lnSpcReduction="10000"/>
          </a:bodyPr>
          <a:lstStyle/>
          <a:p>
            <a:pPr algn="just" fontAlgn="base"/>
            <a:r>
              <a:rPr lang="ar-IQ" b="1" dirty="0"/>
              <a:t>أ/ الفصوص الأمامية : إنها وسيلة أساسية في تنظيم سلوك الفرد ، و يشير علماء النفس عادة إلى التنظيم الذاتي ، أو قدرة الفرد على السيطرة على إنفعالاته ، و حل المشكلات على أنها جزء من الوظائف التنفيذية من جانبه ، و هناك جراحة كانت تستخدم سابقا تعرف بالجراحة الفصية للفصوص الموجودة في مقدم التكوين الجبهي تعمل على قطع أي </a:t>
            </a:r>
            <a:r>
              <a:rPr lang="ar-IQ" b="1" dirty="0" smtClean="0"/>
              <a:t>صلة </a:t>
            </a:r>
            <a:r>
              <a:rPr lang="ar-IQ" b="1" dirty="0"/>
              <a:t> بين الفصوص الموجودة في مقدم التكوين الجبهي و باقي أجزاء المخ ، و كان يتم النظر إليها فيما سبق على أنها تعد بمثابة علاج للمرضى السيكاتريين أو النفسيين الذين يعانون من آلام و إضطرابات إنفعالية ، و عذاب و ألم نفسي شديد ، و توقفها نظرا لأن إجراء مثل هذه الجراحة كما يشير (كارلسون 2001) قد ترك المرضى يأتون بسلوكيات طفيلية ، و جعلهم يتسمون بعدم المسؤولية من جهة ، و باللامبالاة التامة بنتائج تصرفاتهم من جهة أخرى و من ثم فإذا كانت إنفعالاتهم الباثولوجية أو المرضية قد ولت على أثر تلك الجراحة</a:t>
            </a:r>
          </a:p>
          <a:p>
            <a:endParaRPr lang="ar-IQ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 fontAlgn="base"/>
            <a:r>
              <a:rPr lang="ar-IQ" b="1" dirty="0"/>
              <a:t>ب/ الفصوص الجدارية  : هي </a:t>
            </a:r>
            <a:r>
              <a:rPr lang="ar-IQ" b="1" dirty="0" smtClean="0"/>
              <a:t>مسؤولة</a:t>
            </a:r>
          </a:p>
          <a:p>
            <a:pPr algn="just" fontAlgn="base"/>
            <a:r>
              <a:rPr lang="ar-IQ" b="1" dirty="0" smtClean="0"/>
              <a:t> </a:t>
            </a:r>
            <a:r>
              <a:rPr lang="ar-IQ" b="1" dirty="0"/>
              <a:t>عن  حدوث  التكامل  و  التناسق  بين  </a:t>
            </a:r>
            <a:r>
              <a:rPr lang="ar-IQ" b="1" dirty="0" smtClean="0"/>
              <a:t>الإحساسات الجسمية </a:t>
            </a:r>
            <a:r>
              <a:rPr lang="ar-IQ" b="1" dirty="0"/>
              <a:t>و الإدراكات البصرية فالقطة مثلا يكسوها الفراء  و تصدر  صوتا خفيفا  و  </a:t>
            </a:r>
            <a:r>
              <a:rPr lang="ar-IQ" b="1" dirty="0" smtClean="0"/>
              <a:t>ناعما و </a:t>
            </a:r>
            <a:r>
              <a:rPr lang="ar-IQ" b="1" dirty="0"/>
              <a:t>لها صورة بصرية معينة ، و عندما يحدث أي قصور في المراكز البصرية في الفصوص الجدارية فإن مثل هذا الفرد عادة ما يجد صعوبة في إحداث التآزر بين هذين المدركين الحسيين.                               </a:t>
            </a:r>
          </a:p>
          <a:p>
            <a:pPr algn="just" fontAlgn="base"/>
            <a:r>
              <a:rPr lang="ar-IQ" b="1" dirty="0"/>
              <a:t>ج/ الفصوص القذلية :مسؤولة في الأساس عن الجوانب المختلفة من الإدراك البصري و يمكن أن يؤدي تلف تلك الفصوص إلى حالة تعرف بالعمى البصري و التي تعني عدم قدرة الفرد أو عجزه عن إدراك الأشياء العامة حتى و إن كان يتمتع بحدة إبصار عادية .</a:t>
            </a:r>
          </a:p>
          <a:p>
            <a:pPr algn="just" fontAlgn="base"/>
            <a:r>
              <a:rPr lang="ar-IQ" b="1" dirty="0"/>
              <a:t>د/ الفصوص الصدغية :تقوم بمجموعة من الوظائف الهامة التي ترتبط بالتعلم حيث تعد هي المسؤولة عن  الإنتباه  و الذاكرة و اللغة إصدارا و إستقبالا  و  نظر الأهمية  مثل  </a:t>
            </a:r>
            <a:r>
              <a:rPr lang="ar-IQ" b="1" dirty="0" smtClean="0"/>
              <a:t>هذه العمليات </a:t>
            </a:r>
            <a:r>
              <a:rPr lang="ar-IQ" b="1" dirty="0"/>
              <a:t>، هذه الفصوص لها دورا هاما في حدوث صعوبات التعلم .</a:t>
            </a:r>
          </a:p>
          <a:p>
            <a:pPr algn="just"/>
            <a:endParaRPr lang="ar-IQ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fontAlgn="base"/>
            <a:r>
              <a:rPr lang="ar-IQ" u="sng" dirty="0"/>
              <a:t>لأعراض الوظيفية و التشريحية المصاحبة لصعوبات التعلم في المخ :   </a:t>
            </a:r>
            <a:endParaRPr lang="ar-IQ" dirty="0"/>
          </a:p>
          <a:p>
            <a:pPr algn="just" fontAlgn="base"/>
            <a:r>
              <a:rPr lang="ar-IQ" dirty="0"/>
              <a:t>أثبت العلماء وجود إختلافات معينة تميز بنية المخ و وظائفه لدى من يعانون من صعوبات تعلم ،فقد وجد أن الفص الصدغي من المخ مختلف لدى من يعانون من العسر القرائي ، حيث إن المنطقة المرتبطة باللغة توجد على كلا الجانبين يكون مساويا لدى من يعانون من العسر القرائي ، في حين يكون الجزء الأيسر أكبر بشكل ملحوظ لدى الأشخاص العاديين .</a:t>
            </a:r>
          </a:p>
          <a:p>
            <a:endParaRPr lang="ar-IQ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 fontAlgn="base"/>
            <a:r>
              <a:rPr lang="ar-IQ" dirty="0"/>
              <a:t>لأعراض الموجودة عند أطفال صعوبات التعلم : و تشمل :</a:t>
            </a:r>
          </a:p>
          <a:p>
            <a:pPr algn="just" fontAlgn="base"/>
            <a:r>
              <a:rPr lang="ar-IQ" dirty="0"/>
              <a:t>- النشاط الزائد ، عجز إدراكي –  حركي  ،  تأخر أو عدم نضج إنفعالي ، خلل  عام  </a:t>
            </a:r>
            <a:r>
              <a:rPr lang="ar-IQ" dirty="0" smtClean="0"/>
              <a:t>في </a:t>
            </a:r>
            <a:r>
              <a:rPr lang="ar-IQ" dirty="0"/>
              <a:t> التآزر ، إضطراب في الإنتباه  يظهر في قصر سعة  الإنتباه  و التشتت ،  الإندفاعية  </a:t>
            </a:r>
            <a:r>
              <a:rPr lang="ar-IQ" dirty="0" smtClean="0"/>
              <a:t>، </a:t>
            </a:r>
            <a:r>
              <a:rPr lang="ar-IQ" dirty="0"/>
              <a:t>  إضطراب في الذاكرة و التفكير ، صعوبات تعلم محددة تشمل بشكل خاص عجز </a:t>
            </a:r>
            <a:r>
              <a:rPr lang="ar-IQ" dirty="0" smtClean="0"/>
              <a:t>القراءة التطوري </a:t>
            </a:r>
            <a:r>
              <a:rPr lang="ar-IQ" dirty="0"/>
              <a:t>و عجز الحساب و عجز الكتابة و التهجئة ، إضطراب في الكلام و السمع ، أعراض ترتبط بالجهاز العصبي و خلل في النشاط الكهربائي للدماغ .و إن كانت هذه الأعراض متداخلة فإنها لا تكون موجودة عند كل الأطفال الذين يعانون من صعوبات التعلم. </a:t>
            </a:r>
          </a:p>
          <a:p>
            <a:endParaRPr lang="ar-IQ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ar-IQ" b="1" u="sng" dirty="0"/>
              <a:t>تشخيص و تقييم صعوبات التعلم غير اللفظية:</a:t>
            </a:r>
            <a:endParaRPr lang="ar-IQ" b="1" dirty="0"/>
          </a:p>
          <a:p>
            <a:pPr algn="just" fontAlgn="base"/>
            <a:r>
              <a:rPr lang="ar-IQ" dirty="0"/>
              <a:t>و مع أن السبب غير المباشر غير معروف فان الخصائص المرتبطة بهذا النوع يمكن أن تكون خصائص ثانوية لعدد مختلف من الاضطرابات العصبية(النيورولوجية)سواء كانت خلقية أو نمائية أو اصابات و أمراض حصلت بعد الولادة،كذلك يمكن البرفايل المعرفي في هذا النوع مع بعض الاضطرابات النمائية كالتوحد،عرض اسبيرجر،استسقاء الدماغ المبكر و خلل في الجسم الجاسئ و اصابات الدماغ المكتسبة التي تؤثر على المادة البيضاء.</a:t>
            </a:r>
          </a:p>
          <a:p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120</Words>
  <Application>Microsoft Office PowerPoint</Application>
  <PresentationFormat>On-screen Show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النموذج النفسي العصبي التربوي لفهم صعوبات التعلم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Microsoft (C)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النموذج النفسي العصبي التربوي لفهم صعوبات التعلم</dc:title>
  <dc:creator>SPIDERHOUSE</dc:creator>
  <cp:lastModifiedBy>SPIDERHOUSE</cp:lastModifiedBy>
  <cp:revision>2</cp:revision>
  <dcterms:created xsi:type="dcterms:W3CDTF">2019-01-05T10:14:43Z</dcterms:created>
  <dcterms:modified xsi:type="dcterms:W3CDTF">2019-01-05T10:28:44Z</dcterms:modified>
</cp:coreProperties>
</file>