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4" d="100"/>
          <a:sy n="84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2BB5-7C5C-4BBD-B637-E4F8510C698E}" type="datetimeFigureOut">
              <a:rPr lang="ar-IQ" smtClean="0"/>
              <a:pPr/>
              <a:t>27/04/1440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مادة </a:t>
            </a:r>
            <a:r>
              <a:rPr lang="ar-IQ" dirty="0" err="1" smtClean="0"/>
              <a:t>الاراضي</a:t>
            </a:r>
            <a:r>
              <a:rPr lang="ar-IQ" dirty="0" smtClean="0"/>
              <a:t> الجافة </a:t>
            </a:r>
          </a:p>
          <a:p>
            <a:r>
              <a:rPr lang="ar-IQ" dirty="0" smtClean="0"/>
              <a:t>د. مازن شهاب بشير </a:t>
            </a:r>
            <a:r>
              <a:rPr lang="ar-IQ" dirty="0" err="1" smtClean="0"/>
              <a:t>الدراجي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sz="2500" b="1" dirty="0" smtClean="0"/>
              <a:t>الفصل </a:t>
            </a:r>
            <a:r>
              <a:rPr lang="ar-IQ" sz="2500" b="1" dirty="0" smtClean="0"/>
              <a:t>السادس </a:t>
            </a:r>
            <a:r>
              <a:rPr lang="ar-IQ" sz="2500" b="1" dirty="0" smtClean="0"/>
              <a:t/>
            </a:r>
            <a:br>
              <a:rPr lang="ar-IQ" sz="2500" b="1" dirty="0" smtClean="0"/>
            </a:br>
            <a:r>
              <a:rPr lang="ar-IQ" sz="2500" b="1" dirty="0" smtClean="0"/>
              <a:t>الموارد الزراعية في </a:t>
            </a:r>
            <a:r>
              <a:rPr lang="ar-IQ" sz="2500" b="1" dirty="0" err="1" smtClean="0"/>
              <a:t>الاراضي</a:t>
            </a:r>
            <a:r>
              <a:rPr lang="ar-IQ" sz="2500" b="1" dirty="0" smtClean="0"/>
              <a:t> الجافة </a:t>
            </a:r>
            <a:endParaRPr lang="ar-IQ" sz="25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20000"/>
          </a:bodyPr>
          <a:lstStyle/>
          <a:p>
            <a:r>
              <a:rPr lang="ar-IQ" sz="1600" b="1" dirty="0" smtClean="0"/>
              <a:t>الإنتاج الزراعي النباتي </a:t>
            </a:r>
          </a:p>
          <a:p>
            <a:r>
              <a:rPr lang="ar-IQ" sz="1400" dirty="0" smtClean="0"/>
              <a:t>تعتبر الزراعة المصدر الرئيس لغذاء سكان العالم  وتحدد أوضاع الإنتاج الزراعي لتفاوت الوفرة الغذائية بين الدول المختلفة إذ يتفاوت هذا </a:t>
            </a:r>
            <a:r>
              <a:rPr lang="ar-IQ" sz="1400" dirty="0" err="1" smtClean="0"/>
              <a:t>الانتاج</a:t>
            </a:r>
            <a:r>
              <a:rPr lang="ar-IQ" sz="1400" dirty="0" smtClean="0"/>
              <a:t> مكانا وزمانا وفقا </a:t>
            </a:r>
            <a:r>
              <a:rPr lang="ar-IQ" sz="1400" dirty="0" err="1" smtClean="0"/>
              <a:t>للمدخلات</a:t>
            </a:r>
            <a:r>
              <a:rPr lang="ar-IQ" sz="1400" dirty="0" smtClean="0"/>
              <a:t> الطبيعية والبشرية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واقع </a:t>
            </a:r>
            <a:r>
              <a:rPr lang="ar-IQ" sz="1600" b="1" dirty="0" err="1" smtClean="0"/>
              <a:t>الانتاج</a:t>
            </a:r>
            <a:r>
              <a:rPr lang="ar-IQ" sz="1600" b="1" dirty="0" smtClean="0"/>
              <a:t> الزراعي في </a:t>
            </a:r>
            <a:r>
              <a:rPr lang="ar-IQ" sz="1600" b="1" dirty="0" err="1" smtClean="0"/>
              <a:t>الاراضي</a:t>
            </a:r>
            <a:r>
              <a:rPr lang="ar-IQ" sz="1600" b="1" dirty="0" smtClean="0"/>
              <a:t> الجافة </a:t>
            </a:r>
            <a:endParaRPr lang="ar-IQ" sz="1600" b="1" dirty="0" smtClean="0"/>
          </a:p>
          <a:p>
            <a:r>
              <a:rPr lang="ar-IQ" sz="1400" dirty="0" smtClean="0"/>
              <a:t>يمكن وصف واقع </a:t>
            </a:r>
            <a:r>
              <a:rPr lang="ar-IQ" sz="1400" dirty="0" err="1" smtClean="0"/>
              <a:t>الانتاج</a:t>
            </a:r>
            <a:r>
              <a:rPr lang="ar-IQ" sz="1400" dirty="0" smtClean="0"/>
              <a:t> الزراعي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من خلال المعطيات </a:t>
            </a:r>
          </a:p>
          <a:p>
            <a:r>
              <a:rPr lang="ar-IQ" sz="1400" dirty="0" smtClean="0"/>
              <a:t>1- تعتبر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أقدم البيئات التي مارس فيها </a:t>
            </a:r>
            <a:r>
              <a:rPr lang="ar-IQ" sz="1400" dirty="0" err="1" smtClean="0"/>
              <a:t>الانسان</a:t>
            </a:r>
            <a:r>
              <a:rPr lang="ar-IQ" sz="1400" dirty="0" smtClean="0"/>
              <a:t> </a:t>
            </a:r>
            <a:r>
              <a:rPr lang="ar-IQ" sz="1400" dirty="0" err="1" smtClean="0"/>
              <a:t>نشاطة</a:t>
            </a:r>
            <a:r>
              <a:rPr lang="ar-IQ" sz="1400" dirty="0" smtClean="0"/>
              <a:t> الزراعي واستغل مصادر المياه المتاحة</a:t>
            </a:r>
          </a:p>
          <a:p>
            <a:r>
              <a:rPr lang="ar-IQ" sz="1400" dirty="0" smtClean="0"/>
              <a:t>2- محدودية المساحة الزراعية على مستوى العالم   3- يعكس النشاط الزراعي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</a:t>
            </a:r>
          </a:p>
          <a:p>
            <a:r>
              <a:rPr lang="ar-IQ" sz="1400" dirty="0" smtClean="0"/>
              <a:t>4- يعتبر النشاط الزراعي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الأكثر استجابة وحساسية لأية تغيرات </a:t>
            </a:r>
            <a:r>
              <a:rPr lang="ar-IQ" sz="1400" dirty="0" err="1" smtClean="0"/>
              <a:t>او</a:t>
            </a:r>
            <a:r>
              <a:rPr lang="ar-IQ" sz="1400" dirty="0" smtClean="0"/>
              <a:t> خلل يتعرض </a:t>
            </a:r>
            <a:r>
              <a:rPr lang="ar-IQ" sz="1400" dirty="0" err="1" smtClean="0"/>
              <a:t>لة</a:t>
            </a:r>
            <a:r>
              <a:rPr lang="ar-IQ" sz="1400" dirty="0" smtClean="0"/>
              <a:t> النظام البيئي الصحراوي</a:t>
            </a:r>
          </a:p>
          <a:p>
            <a:r>
              <a:rPr lang="ar-IQ" sz="1400" dirty="0" smtClean="0"/>
              <a:t>5- تعتبر الزراعة الصحراوية </a:t>
            </a:r>
            <a:r>
              <a:rPr lang="ar-IQ" sz="1400" dirty="0" err="1" smtClean="0"/>
              <a:t>الاكثر</a:t>
            </a:r>
            <a:r>
              <a:rPr lang="ar-IQ" sz="1400" dirty="0" smtClean="0"/>
              <a:t> استهلاكا للمياه العذبة رغم قلة المتوفر منها  </a:t>
            </a:r>
          </a:p>
          <a:p>
            <a:r>
              <a:rPr lang="ar-IQ" sz="1400" dirty="0" smtClean="0"/>
              <a:t>6- يواجه الإنتاج الزراعي في بعض الزراعي في بعض الدول الصحراوية تحديات ارتفاع معدلات النمو السكاني </a:t>
            </a:r>
            <a:r>
              <a:rPr lang="ar-IQ" sz="1400" dirty="0" err="1" smtClean="0"/>
              <a:t>وتراجعة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7- يتعرض القطاع الزراعي لمنافسة حادة من قبل القطاعات </a:t>
            </a:r>
            <a:r>
              <a:rPr lang="ar-IQ" sz="1400" dirty="0" err="1" smtClean="0"/>
              <a:t>الاخرى</a:t>
            </a:r>
            <a:r>
              <a:rPr lang="ar-IQ" sz="1400" dirty="0" smtClean="0"/>
              <a:t>  8- تراجعت المساحات الصحراوية </a:t>
            </a:r>
            <a:r>
              <a:rPr lang="ar-IQ" sz="1400" dirty="0" err="1" smtClean="0"/>
              <a:t>بقعل</a:t>
            </a:r>
            <a:r>
              <a:rPr lang="ar-IQ" sz="1400" dirty="0" smtClean="0"/>
              <a:t> تصحر </a:t>
            </a:r>
            <a:r>
              <a:rPr lang="ar-IQ" sz="1400" dirty="0" err="1" smtClean="0"/>
              <a:t>اراضيها</a:t>
            </a:r>
            <a:endParaRPr lang="ar-IQ" sz="1400" dirty="0" smtClean="0"/>
          </a:p>
          <a:p>
            <a:r>
              <a:rPr lang="ar-IQ" sz="1400" dirty="0" smtClean="0"/>
              <a:t>9-</a:t>
            </a:r>
            <a:r>
              <a:rPr lang="ar-IQ" sz="1400" dirty="0" err="1" smtClean="0"/>
              <a:t>يعتيبر</a:t>
            </a:r>
            <a:r>
              <a:rPr lang="ar-IQ" sz="1400" dirty="0" smtClean="0"/>
              <a:t> القطاع الزراعي قطاعا </a:t>
            </a:r>
            <a:r>
              <a:rPr lang="ar-IQ" sz="1400" dirty="0" err="1" smtClean="0"/>
              <a:t>استتراتيجي</a:t>
            </a:r>
            <a:r>
              <a:rPr lang="ar-IQ" sz="1400" dirty="0" smtClean="0"/>
              <a:t> يتطلب الدعم الحكومي  10- يوجه </a:t>
            </a:r>
            <a:r>
              <a:rPr lang="ar-IQ" sz="1400" dirty="0" err="1" smtClean="0"/>
              <a:t>الانتاج</a:t>
            </a:r>
            <a:r>
              <a:rPr lang="ar-IQ" sz="1400" dirty="0" smtClean="0"/>
              <a:t> الزراعي لأغراض التصدير للسواق الخارجية </a:t>
            </a:r>
          </a:p>
          <a:p>
            <a:r>
              <a:rPr lang="ar-IQ" sz="1400" dirty="0" smtClean="0"/>
              <a:t>11- تتعرض المنتجات الزراعية لمنافسة </a:t>
            </a:r>
            <a:r>
              <a:rPr lang="ar-IQ" sz="1400" dirty="0" err="1" smtClean="0"/>
              <a:t>انتاجية</a:t>
            </a:r>
            <a:r>
              <a:rPr lang="ar-IQ" sz="1400" dirty="0" smtClean="0"/>
              <a:t> وتسويقية واستثمارية داخلية وخارجية </a:t>
            </a:r>
            <a:endParaRPr lang="ar-IQ" sz="1400" dirty="0" smtClean="0"/>
          </a:p>
          <a:p>
            <a:endParaRPr lang="ar-IQ" sz="1600" b="1" dirty="0" smtClean="0"/>
          </a:p>
          <a:p>
            <a:r>
              <a:rPr lang="ar-IQ" sz="1600" b="1" dirty="0" smtClean="0"/>
              <a:t>مقومات </a:t>
            </a:r>
            <a:r>
              <a:rPr lang="ar-IQ" sz="1600" b="1" dirty="0" err="1" smtClean="0"/>
              <a:t>الانتاج</a:t>
            </a:r>
            <a:r>
              <a:rPr lang="ar-IQ" sz="1600" b="1" dirty="0" smtClean="0"/>
              <a:t> الزراعي في </a:t>
            </a:r>
            <a:r>
              <a:rPr lang="ar-IQ" sz="1600" b="1" dirty="0" err="1" smtClean="0"/>
              <a:t>الاراضي</a:t>
            </a:r>
            <a:r>
              <a:rPr lang="ar-IQ" sz="1600" b="1" dirty="0" smtClean="0"/>
              <a:t> الجافة </a:t>
            </a:r>
            <a:endParaRPr lang="ar-IQ" sz="1600" b="1" dirty="0" smtClean="0"/>
          </a:p>
          <a:p>
            <a:r>
              <a:rPr lang="ar-IQ" sz="1400" dirty="0" smtClean="0"/>
              <a:t>لابد من توفير الغذاء لسكان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 ولحيواناتهم  شانهم في ذلك شأن سكان البيئات الطبيعية الأخرى مع اختلاف طبيعية الجهود المبذولة  في هذا المسعى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انتشار حيوانات الراعي في الدول الصحراوية </a:t>
            </a:r>
            <a:endParaRPr lang="ar-IQ" sz="1600" b="1" dirty="0" smtClean="0"/>
          </a:p>
          <a:p>
            <a:r>
              <a:rPr lang="ar-IQ" sz="1400" dirty="0" smtClean="0"/>
              <a:t>تتكون الثروة الحيوانية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من الحيوانات المستأنسة التي تربيتها فيها وتشمل </a:t>
            </a:r>
            <a:r>
              <a:rPr lang="ar-IQ" sz="1400" dirty="0" err="1" smtClean="0"/>
              <a:t>الابقار</a:t>
            </a:r>
            <a:r>
              <a:rPr lang="ar-IQ" sz="1400" dirty="0" smtClean="0"/>
              <a:t> </a:t>
            </a:r>
            <a:r>
              <a:rPr lang="ar-IQ" sz="1400" dirty="0" err="1" smtClean="0"/>
              <a:t>والجواميس</a:t>
            </a:r>
            <a:r>
              <a:rPr lang="ar-IQ" sz="1400" dirty="0" smtClean="0"/>
              <a:t> </a:t>
            </a:r>
            <a:r>
              <a:rPr lang="ar-IQ" sz="1400" dirty="0" err="1" smtClean="0"/>
              <a:t>والاغنام</a:t>
            </a:r>
            <a:r>
              <a:rPr lang="ar-IQ" sz="1400" dirty="0" smtClean="0"/>
              <a:t> والماعز والجمال </a:t>
            </a:r>
            <a:r>
              <a:rPr lang="ar-IQ" sz="1400" dirty="0" err="1" smtClean="0"/>
              <a:t>اضافة</a:t>
            </a:r>
            <a:r>
              <a:rPr lang="ar-IQ" sz="1400" dirty="0" smtClean="0"/>
              <a:t>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بعض الحيوانات البرية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err="1" smtClean="0"/>
              <a:t>استمالات</a:t>
            </a:r>
            <a:r>
              <a:rPr lang="ar-IQ" sz="1600" b="1" dirty="0" smtClean="0"/>
              <a:t> الحيوانات الصحراوية </a:t>
            </a:r>
            <a:endParaRPr lang="ar-IQ" sz="1600" b="1" dirty="0" smtClean="0"/>
          </a:p>
          <a:p>
            <a:r>
              <a:rPr lang="ar-IQ" sz="1600" dirty="0" smtClean="0"/>
              <a:t>1- تعتبر مصدر </a:t>
            </a:r>
            <a:r>
              <a:rPr lang="ar-IQ" sz="1600" dirty="0" err="1" smtClean="0"/>
              <a:t>ريئسا</a:t>
            </a:r>
            <a:r>
              <a:rPr lang="ar-IQ" sz="1600" dirty="0" smtClean="0"/>
              <a:t> لغذائهم  2- تعتبر وسلة نقل مهمة  3- تستعمل بعض الحيوانات في </a:t>
            </a:r>
            <a:r>
              <a:rPr lang="ar-IQ" sz="1600" dirty="0" err="1" smtClean="0"/>
              <a:t>الحراثة</a:t>
            </a:r>
            <a:r>
              <a:rPr lang="ar-IQ" sz="1600" dirty="0" smtClean="0"/>
              <a:t>  4- تستعمل </a:t>
            </a:r>
            <a:r>
              <a:rPr lang="ar-IQ" sz="1600" dirty="0" err="1" smtClean="0"/>
              <a:t>ايضا</a:t>
            </a:r>
            <a:r>
              <a:rPr lang="ar-IQ" sz="1600" dirty="0" smtClean="0"/>
              <a:t> في ترفع الماء  3- تستعمل منتجاتها كمواد </a:t>
            </a:r>
            <a:r>
              <a:rPr lang="ar-IQ" sz="1600" dirty="0" err="1" smtClean="0"/>
              <a:t>اولية</a:t>
            </a:r>
            <a:r>
              <a:rPr lang="ar-IQ" sz="1600" dirty="0" smtClean="0"/>
              <a:t> وخام لكثير من الصناعات  4- تستعمل مخلفاتها كسماد طبيعي </a:t>
            </a:r>
            <a:endParaRPr lang="ar-IQ" sz="1600" dirty="0" smtClean="0"/>
          </a:p>
          <a:p>
            <a:endParaRPr lang="ar-IQ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مستقبل </a:t>
            </a:r>
            <a:r>
              <a:rPr lang="ar-IQ" sz="1600" b="1" dirty="0" err="1" smtClean="0"/>
              <a:t>الاراضي</a:t>
            </a:r>
            <a:r>
              <a:rPr lang="ar-IQ" sz="1600" b="1" dirty="0" smtClean="0"/>
              <a:t> الجافة </a:t>
            </a:r>
            <a:endParaRPr lang="ar-IQ" sz="1600" b="1" dirty="0" smtClean="0"/>
          </a:p>
          <a:p>
            <a:r>
              <a:rPr lang="ar-IQ" sz="1400" dirty="0" smtClean="0"/>
              <a:t>1- يعتمد مستقبل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على معطيات حاضرها وماضيها وتنمية مواردها لموجهة متطلبات </a:t>
            </a:r>
            <a:r>
              <a:rPr lang="ar-IQ" sz="1400" dirty="0" err="1" smtClean="0"/>
              <a:t>الاجيال</a:t>
            </a:r>
            <a:r>
              <a:rPr lang="ar-IQ" sz="1400" dirty="0" smtClean="0"/>
              <a:t> </a:t>
            </a:r>
            <a:r>
              <a:rPr lang="ar-IQ" sz="1400" dirty="0" err="1" smtClean="0"/>
              <a:t>الاقادمة</a:t>
            </a:r>
            <a:r>
              <a:rPr lang="ar-IQ" sz="1400" dirty="0" smtClean="0"/>
              <a:t> المتزايدة يستمر الحاضر باتجاه المستقبل ولكن ضمن نظام بيئي قد يصبح أكثر قابلية لفقدان التوازن أو التراجع ما هو قائم </a:t>
            </a:r>
            <a:r>
              <a:rPr lang="ar-IQ" sz="1400" dirty="0" err="1" smtClean="0"/>
              <a:t>او</a:t>
            </a:r>
            <a:r>
              <a:rPr lang="ar-IQ" sz="1400" dirty="0" smtClean="0"/>
              <a:t> في بعض الحالات </a:t>
            </a:r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600" b="1" dirty="0" smtClean="0"/>
          </a:p>
          <a:p>
            <a:endParaRPr lang="ar-IQ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320</Words>
  <Application>Microsoft Office PowerPoint</Application>
  <PresentationFormat>عرض على الشاشة (3:4)‏</PresentationFormat>
  <Paragraphs>31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محاضرات </vt:lpstr>
      <vt:lpstr>الفصل السادس  الموارد الزراعية في الاراضي الجافة </vt:lpstr>
      <vt:lpstr>الشريحة 3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</dc:title>
  <dc:creator>Maher Fattouh</dc:creator>
  <cp:lastModifiedBy>Maher Fattouh</cp:lastModifiedBy>
  <cp:revision>28</cp:revision>
  <dcterms:created xsi:type="dcterms:W3CDTF">2018-12-24T18:06:28Z</dcterms:created>
  <dcterms:modified xsi:type="dcterms:W3CDTF">2019-01-04T18:12:26Z</dcterms:modified>
</cp:coreProperties>
</file>