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7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0"/>
            <a:ext cx="9144000" cy="242886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ar-SA" dirty="0" smtClean="0">
                <a:solidFill>
                  <a:srgbClr val="FFFF00"/>
                </a:solidFill>
                <a:cs typeface="PT Bold Dusky" pitchFamily="2" charset="-78"/>
              </a:rPr>
              <a:t>الوسيلة التعليمية من حيث تعريفها </a:t>
            </a:r>
            <a:r>
              <a:rPr lang="ar-SA" dirty="0" err="1" smtClean="0">
                <a:solidFill>
                  <a:srgbClr val="FFFF00"/>
                </a:solidFill>
                <a:cs typeface="PT Bold Dusky" pitchFamily="2" charset="-78"/>
              </a:rPr>
              <a:t>ومفومها</a:t>
            </a:r>
            <a:endParaRPr lang="ar-SA" dirty="0">
              <a:solidFill>
                <a:srgbClr val="FFFF00"/>
              </a:solidFill>
              <a:cs typeface="PT Bold Dusky" pitchFamily="2" charset="-78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0" y="2357430"/>
            <a:ext cx="9144000" cy="4500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2071678"/>
            <a:ext cx="8929718" cy="4786322"/>
          </a:xfrm>
        </p:spPr>
        <p:txBody>
          <a:bodyPr>
            <a:normAutofit/>
          </a:bodyPr>
          <a:lstStyle/>
          <a:p>
            <a:endParaRPr lang="ar-SA" dirty="0" smtClean="0">
              <a:solidFill>
                <a:srgbClr val="FF0000"/>
              </a:solidFill>
            </a:endParaRPr>
          </a:p>
          <a:p>
            <a:endParaRPr lang="ar-SA" dirty="0" smtClean="0">
              <a:solidFill>
                <a:srgbClr val="FF0000"/>
              </a:solidFill>
            </a:endParaRPr>
          </a:p>
          <a:p>
            <a:r>
              <a:rPr lang="ar-SA" dirty="0" smtClean="0">
                <a:solidFill>
                  <a:srgbClr val="FF0000"/>
                </a:solidFill>
              </a:rPr>
              <a:t>المواد التعليمية : تشتمل على / </a:t>
            </a:r>
            <a:r>
              <a:rPr lang="ar-SA" dirty="0" err="1" smtClean="0">
                <a:solidFill>
                  <a:srgbClr val="FF0000"/>
                </a:solidFill>
              </a:rPr>
              <a:t>الافلام</a:t>
            </a:r>
            <a:r>
              <a:rPr lang="ar-SA" dirty="0" smtClean="0">
                <a:solidFill>
                  <a:srgbClr val="FF0000"/>
                </a:solidFill>
              </a:rPr>
              <a:t> الاسطوانات الخرائط الصور وغيرها</a:t>
            </a:r>
          </a:p>
          <a:p>
            <a:r>
              <a:rPr lang="ar-SA" dirty="0" err="1" smtClean="0">
                <a:solidFill>
                  <a:srgbClr val="FF0000"/>
                </a:solidFill>
              </a:rPr>
              <a:t>الاجهزة</a:t>
            </a:r>
            <a:r>
              <a:rPr lang="ar-SA" dirty="0" smtClean="0">
                <a:solidFill>
                  <a:srgbClr val="FF0000"/>
                </a:solidFill>
              </a:rPr>
              <a:t> التعليمية : وهي </a:t>
            </a:r>
            <a:r>
              <a:rPr lang="ar-SA" dirty="0" err="1" smtClean="0">
                <a:solidFill>
                  <a:srgbClr val="FF0000"/>
                </a:solidFill>
              </a:rPr>
              <a:t>الاجهزة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err="1" smtClean="0">
                <a:solidFill>
                  <a:srgbClr val="FF0000"/>
                </a:solidFill>
              </a:rPr>
              <a:t>والات</a:t>
            </a:r>
            <a:r>
              <a:rPr lang="ar-SA" dirty="0" smtClean="0">
                <a:solidFill>
                  <a:srgbClr val="FF0000"/>
                </a:solidFill>
              </a:rPr>
              <a:t> الخاصة بتشغيل الاسطوانات </a:t>
            </a:r>
            <a:r>
              <a:rPr lang="ar-SA" dirty="0" err="1" smtClean="0">
                <a:solidFill>
                  <a:srgbClr val="FF0000"/>
                </a:solidFill>
              </a:rPr>
              <a:t>والافلام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-428660" y="0"/>
            <a:ext cx="9787006" cy="142873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cs typeface="PT Bold Dusky" pitchFamily="2" charset="-78"/>
              </a:rPr>
              <a:t>تعريف الوسيلة التعليمية</a:t>
            </a:r>
            <a:endParaRPr lang="ar-SA" dirty="0">
              <a:cs typeface="PT Bold Dusky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0" y="1285860"/>
            <a:ext cx="9144000" cy="150019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تمرير أفقي 6"/>
          <p:cNvSpPr/>
          <p:nvPr/>
        </p:nvSpPr>
        <p:spPr>
          <a:xfrm>
            <a:off x="0" y="2071678"/>
            <a:ext cx="9144000" cy="52864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err="1" smtClean="0">
                <a:solidFill>
                  <a:srgbClr val="FFFF00"/>
                </a:solidFill>
              </a:rPr>
              <a:t>اجهزة</a:t>
            </a:r>
            <a:r>
              <a:rPr lang="ar-SA" b="1" dirty="0" smtClean="0">
                <a:solidFill>
                  <a:srgbClr val="FFFF00"/>
                </a:solidFill>
              </a:rPr>
              <a:t> </a:t>
            </a:r>
            <a:r>
              <a:rPr lang="ar-SA" b="1" dirty="0" err="1" smtClean="0">
                <a:solidFill>
                  <a:srgbClr val="FFFF00"/>
                </a:solidFill>
              </a:rPr>
              <a:t>وادوات</a:t>
            </a:r>
            <a:r>
              <a:rPr lang="ar-SA" b="1" dirty="0" smtClean="0">
                <a:solidFill>
                  <a:srgbClr val="FFFF00"/>
                </a:solidFill>
              </a:rPr>
              <a:t> ومواد يستخدمها المعلم لتحسين عملية التعليم والتعلم </a:t>
            </a:r>
          </a:p>
          <a:p>
            <a:pPr>
              <a:buNone/>
            </a:pPr>
            <a:endParaRPr lang="ar-SA" b="1" dirty="0" smtClean="0">
              <a:solidFill>
                <a:srgbClr val="FFFF00"/>
              </a:solidFill>
            </a:endParaRPr>
          </a:p>
          <a:p>
            <a:r>
              <a:rPr lang="ar-SA" b="1" dirty="0" smtClean="0">
                <a:solidFill>
                  <a:srgbClr val="C00000"/>
                </a:solidFill>
              </a:rPr>
              <a:t>مجموعة من الخبرات والمواد </a:t>
            </a:r>
            <a:r>
              <a:rPr lang="ar-SA" b="1" dirty="0" err="1" smtClean="0">
                <a:solidFill>
                  <a:srgbClr val="C00000"/>
                </a:solidFill>
              </a:rPr>
              <a:t>والادوات</a:t>
            </a:r>
            <a:r>
              <a:rPr lang="ar-SA" b="1" dirty="0" smtClean="0">
                <a:solidFill>
                  <a:srgbClr val="C00000"/>
                </a:solidFill>
              </a:rPr>
              <a:t> التي يستخدمها المعلم لنقل المعلومات </a:t>
            </a:r>
            <a:r>
              <a:rPr lang="ar-SA" b="1" dirty="0" err="1" smtClean="0">
                <a:solidFill>
                  <a:srgbClr val="C00000"/>
                </a:solidFill>
              </a:rPr>
              <a:t>الى</a:t>
            </a:r>
            <a:r>
              <a:rPr lang="ar-SA" b="1" dirty="0" smtClean="0">
                <a:solidFill>
                  <a:srgbClr val="C00000"/>
                </a:solidFill>
              </a:rPr>
              <a:t> ذهن الطالب سواء داخل الصف الدراسي </a:t>
            </a:r>
            <a:r>
              <a:rPr lang="ar-SA" b="1" dirty="0" err="1" smtClean="0">
                <a:solidFill>
                  <a:srgbClr val="C00000"/>
                </a:solidFill>
              </a:rPr>
              <a:t>ام</a:t>
            </a:r>
            <a:r>
              <a:rPr lang="ar-SA" b="1" dirty="0" smtClean="0">
                <a:solidFill>
                  <a:srgbClr val="C00000"/>
                </a:solidFill>
              </a:rPr>
              <a:t> خارجه بهدف تحسين الموقف التعليمي الذي يعد الطالب  النقطة </a:t>
            </a:r>
            <a:r>
              <a:rPr lang="ar-SA" b="1" dirty="0" err="1" smtClean="0">
                <a:solidFill>
                  <a:srgbClr val="C00000"/>
                </a:solidFill>
              </a:rPr>
              <a:t>الاساسية</a:t>
            </a:r>
            <a:r>
              <a:rPr lang="ar-SA" b="1" dirty="0" smtClean="0">
                <a:solidFill>
                  <a:srgbClr val="C00000"/>
                </a:solidFill>
              </a:rPr>
              <a:t> فيه</a:t>
            </a:r>
            <a:endParaRPr lang="ar-SA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0" y="1500174"/>
            <a:ext cx="9144000" cy="5357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تمرير أفقي 3"/>
          <p:cNvSpPr/>
          <p:nvPr/>
        </p:nvSpPr>
        <p:spPr>
          <a:xfrm>
            <a:off x="0" y="-357214"/>
            <a:ext cx="9144000" cy="2143140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cs typeface="PT Bold Dusky" pitchFamily="2" charset="-78"/>
              </a:rPr>
              <a:t>تعريف التقنيات التربوية</a:t>
            </a:r>
            <a:endParaRPr lang="ar-SA" b="1" dirty="0">
              <a:cs typeface="PT Bold Dusky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err="1" smtClean="0">
                <a:solidFill>
                  <a:srgbClr val="FFFF00"/>
                </a:solidFill>
              </a:rPr>
              <a:t>اسلوب</a:t>
            </a:r>
            <a:r>
              <a:rPr lang="ar-SA" b="1" dirty="0" smtClean="0">
                <a:solidFill>
                  <a:srgbClr val="FFFF00"/>
                </a:solidFill>
              </a:rPr>
              <a:t> مبرمج في التربية يهدف </a:t>
            </a:r>
            <a:r>
              <a:rPr lang="ar-SA" b="1" dirty="0" err="1" smtClean="0">
                <a:solidFill>
                  <a:srgbClr val="FFFF00"/>
                </a:solidFill>
              </a:rPr>
              <a:t>الى</a:t>
            </a:r>
            <a:r>
              <a:rPr lang="ar-SA" b="1" dirty="0" smtClean="0">
                <a:solidFill>
                  <a:srgbClr val="FFFF00"/>
                </a:solidFill>
              </a:rPr>
              <a:t> زيادة فعالية محاور العملية التربوية ورفع كفايتها </a:t>
            </a:r>
            <a:r>
              <a:rPr lang="ar-SA" b="1" dirty="0" err="1" smtClean="0">
                <a:solidFill>
                  <a:srgbClr val="FFFF00"/>
                </a:solidFill>
              </a:rPr>
              <a:t>الانتاجية</a:t>
            </a:r>
            <a:r>
              <a:rPr lang="ar-SA" b="1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endParaRPr lang="ar-SA" dirty="0" smtClean="0">
              <a:solidFill>
                <a:srgbClr val="FFFF00"/>
              </a:solidFill>
            </a:endParaRPr>
          </a:p>
          <a:p>
            <a:r>
              <a:rPr lang="ar-SA" b="1" dirty="0" smtClean="0">
                <a:solidFill>
                  <a:srgbClr val="FF0000"/>
                </a:solidFill>
              </a:rPr>
              <a:t>مجموعة من الطرائق </a:t>
            </a:r>
            <a:r>
              <a:rPr lang="ar-SA" b="1" dirty="0" err="1" smtClean="0">
                <a:solidFill>
                  <a:srgbClr val="FF0000"/>
                </a:solidFill>
              </a:rPr>
              <a:t>والادوات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err="1" smtClean="0">
                <a:solidFill>
                  <a:srgbClr val="FF0000"/>
                </a:solidFill>
              </a:rPr>
              <a:t>والاجهزة</a:t>
            </a:r>
            <a:r>
              <a:rPr lang="ar-SA" b="1" dirty="0" smtClean="0">
                <a:solidFill>
                  <a:srgbClr val="FF0000"/>
                </a:solidFill>
              </a:rPr>
              <a:t> والتنظيمات المستخدمة في نظام تعليمي معين والتي تهدف </a:t>
            </a:r>
            <a:r>
              <a:rPr lang="ar-SA" b="1" dirty="0" err="1" smtClean="0">
                <a:solidFill>
                  <a:srgbClr val="FF0000"/>
                </a:solidFill>
              </a:rPr>
              <a:t>الى</a:t>
            </a:r>
            <a:r>
              <a:rPr lang="ar-SA" b="1" dirty="0" smtClean="0">
                <a:solidFill>
                  <a:srgbClr val="FF0000"/>
                </a:solidFill>
              </a:rPr>
              <a:t> تطويره ورفع فاعليته التعليمية 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0" y="1571612"/>
            <a:ext cx="9144000" cy="528638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تمرير أفقي 3"/>
          <p:cNvSpPr/>
          <p:nvPr/>
        </p:nvSpPr>
        <p:spPr>
          <a:xfrm>
            <a:off x="0" y="-285776"/>
            <a:ext cx="9144000" cy="2286016"/>
          </a:xfrm>
          <a:prstGeom prst="horizontalScroll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797040"/>
          </a:xfrm>
        </p:spPr>
        <p:txBody>
          <a:bodyPr>
            <a:normAutofit/>
          </a:bodyPr>
          <a:lstStyle/>
          <a:p>
            <a:r>
              <a:rPr lang="ar-SA" sz="3600" b="1" dirty="0" smtClean="0">
                <a:solidFill>
                  <a:srgbClr val="7030A0"/>
                </a:solidFill>
                <a:cs typeface="PT Bold Dusky" pitchFamily="2" charset="-78"/>
              </a:rPr>
              <a:t>مبررات استخدام الوسائل التعليمية</a:t>
            </a:r>
            <a:br>
              <a:rPr lang="ar-SA" sz="3600" b="1" dirty="0" smtClean="0">
                <a:solidFill>
                  <a:srgbClr val="7030A0"/>
                </a:solidFill>
                <a:cs typeface="PT Bold Dusky" pitchFamily="2" charset="-78"/>
              </a:rPr>
            </a:br>
            <a:r>
              <a:rPr lang="ar-SA" sz="3600" b="1" dirty="0" smtClean="0">
                <a:solidFill>
                  <a:srgbClr val="7030A0"/>
                </a:solidFill>
                <a:cs typeface="PT Bold Dusky" pitchFamily="2" charset="-78"/>
              </a:rPr>
              <a:t>(التقنيات التربوية)</a:t>
            </a:r>
            <a:endParaRPr lang="ar-SA" sz="3600" b="1" dirty="0">
              <a:solidFill>
                <a:srgbClr val="7030A0"/>
              </a:solidFill>
              <a:cs typeface="PT Bold Dusky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ar-SA" b="1" dirty="0" smtClean="0">
                <a:solidFill>
                  <a:srgbClr val="002060"/>
                </a:solidFill>
              </a:rPr>
              <a:t>1- الانفجار السكاني 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2- الانفجار المعرفي 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3- التطور </a:t>
            </a:r>
            <a:r>
              <a:rPr lang="ar-SA" b="1" dirty="0" err="1" smtClean="0">
                <a:solidFill>
                  <a:srgbClr val="002060"/>
                </a:solidFill>
              </a:rPr>
              <a:t>التكنلوجي</a:t>
            </a:r>
            <a:r>
              <a:rPr lang="ar-SA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4- عدم تجانس المتعلمين ( الفروق الفردية)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5- تطور فلسفة التعليم وتغير دور المعلم 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6- </a:t>
            </a:r>
            <a:r>
              <a:rPr lang="ar-SA" b="1" dirty="0" err="1" smtClean="0">
                <a:solidFill>
                  <a:srgbClr val="002060"/>
                </a:solidFill>
              </a:rPr>
              <a:t>الامية</a:t>
            </a:r>
            <a:r>
              <a:rPr lang="ar-SA" b="1" dirty="0" smtClean="0">
                <a:solidFill>
                  <a:srgbClr val="002060"/>
                </a:solidFill>
              </a:rPr>
              <a:t> وتعليم الكبار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7- </a:t>
            </a:r>
            <a:r>
              <a:rPr lang="ar-SA" b="1" dirty="0" err="1" smtClean="0">
                <a:solidFill>
                  <a:srgbClr val="002060"/>
                </a:solidFill>
              </a:rPr>
              <a:t>اثارة</a:t>
            </a:r>
            <a:r>
              <a:rPr lang="ar-SA" b="1" dirty="0" smtClean="0">
                <a:solidFill>
                  <a:srgbClr val="002060"/>
                </a:solidFill>
              </a:rPr>
              <a:t> اهتمام المتعلمين </a:t>
            </a:r>
            <a:r>
              <a:rPr lang="ar-SA" b="1" dirty="0" err="1" smtClean="0">
                <a:solidFill>
                  <a:srgbClr val="002060"/>
                </a:solidFill>
              </a:rPr>
              <a:t>وتشويقم</a:t>
            </a:r>
            <a:r>
              <a:rPr lang="ar-SA" b="1" dirty="0" smtClean="0">
                <a:solidFill>
                  <a:srgbClr val="002060"/>
                </a:solidFill>
              </a:rPr>
              <a:t> وجذبهم </a:t>
            </a:r>
            <a:r>
              <a:rPr lang="ar-SA" b="1" dirty="0" err="1" smtClean="0">
                <a:solidFill>
                  <a:srgbClr val="002060"/>
                </a:solidFill>
              </a:rPr>
              <a:t>الى</a:t>
            </a:r>
            <a:r>
              <a:rPr lang="ar-SA" b="1" dirty="0" smtClean="0">
                <a:solidFill>
                  <a:srgbClr val="002060"/>
                </a:solidFill>
              </a:rPr>
              <a:t> الدرس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8- جودة التدريس</a:t>
            </a:r>
            <a:endParaRPr lang="ar-SA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0" y="1571612"/>
            <a:ext cx="9144000" cy="528638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تمرير أفقي 3"/>
          <p:cNvSpPr/>
          <p:nvPr/>
        </p:nvSpPr>
        <p:spPr>
          <a:xfrm>
            <a:off x="0" y="-214338"/>
            <a:ext cx="9286908" cy="20002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err="1" smtClean="0">
                <a:solidFill>
                  <a:srgbClr val="FF0000"/>
                </a:solidFill>
                <a:cs typeface="PT Bold Dusky" pitchFamily="2" charset="-78"/>
              </a:rPr>
              <a:t>الدورالذي</a:t>
            </a:r>
            <a:r>
              <a:rPr lang="ar-SA" dirty="0" smtClean="0">
                <a:solidFill>
                  <a:srgbClr val="FF0000"/>
                </a:solidFill>
                <a:cs typeface="PT Bold Dusky" pitchFamily="2" charset="-78"/>
              </a:rPr>
              <a:t> تؤديه الوسائل التعليمية في تحسين عملية التعليم والتعلم </a:t>
            </a:r>
            <a:endParaRPr lang="ar-SA" dirty="0">
              <a:solidFill>
                <a:srgbClr val="FF0000"/>
              </a:solidFill>
              <a:cs typeface="PT Bold Dusky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err="1" smtClean="0">
                <a:solidFill>
                  <a:srgbClr val="FFFF00"/>
                </a:solidFill>
              </a:rPr>
              <a:t>اولا</a:t>
            </a:r>
            <a:r>
              <a:rPr lang="ar-SA" b="1" dirty="0" smtClean="0">
                <a:solidFill>
                  <a:srgbClr val="FFFF00"/>
                </a:solidFill>
              </a:rPr>
              <a:t> : </a:t>
            </a:r>
            <a:r>
              <a:rPr lang="ar-SA" b="1" dirty="0" err="1" smtClean="0">
                <a:solidFill>
                  <a:srgbClr val="FFFF00"/>
                </a:solidFill>
              </a:rPr>
              <a:t>اثراء</a:t>
            </a:r>
            <a:r>
              <a:rPr lang="ar-SA" b="1" dirty="0" smtClean="0">
                <a:solidFill>
                  <a:srgbClr val="FFFF00"/>
                </a:solidFill>
              </a:rPr>
              <a:t> التعلم </a:t>
            </a:r>
          </a:p>
          <a:p>
            <a:r>
              <a:rPr lang="ar-SA" b="1" dirty="0" smtClean="0">
                <a:solidFill>
                  <a:srgbClr val="FFFF00"/>
                </a:solidFill>
              </a:rPr>
              <a:t>ثانيا : اقتصادية التعلم </a:t>
            </a:r>
          </a:p>
          <a:p>
            <a:r>
              <a:rPr lang="ar-SA" b="1" dirty="0" smtClean="0">
                <a:solidFill>
                  <a:srgbClr val="FFFF00"/>
                </a:solidFill>
              </a:rPr>
              <a:t>ثالثا : </a:t>
            </a:r>
            <a:r>
              <a:rPr lang="ar-SA" b="1" dirty="0" err="1" smtClean="0">
                <a:solidFill>
                  <a:srgbClr val="FFFF00"/>
                </a:solidFill>
              </a:rPr>
              <a:t>اثارة</a:t>
            </a:r>
            <a:r>
              <a:rPr lang="ar-SA" b="1" dirty="0" smtClean="0">
                <a:solidFill>
                  <a:srgbClr val="FFFF00"/>
                </a:solidFill>
              </a:rPr>
              <a:t> اهتمام الطالب </a:t>
            </a:r>
            <a:r>
              <a:rPr lang="ar-SA" b="1" dirty="0" err="1" smtClean="0">
                <a:solidFill>
                  <a:srgbClr val="FFFF00"/>
                </a:solidFill>
              </a:rPr>
              <a:t>واشباع</a:t>
            </a:r>
            <a:r>
              <a:rPr lang="ar-SA" b="1" dirty="0" smtClean="0">
                <a:solidFill>
                  <a:srgbClr val="FFFF00"/>
                </a:solidFill>
              </a:rPr>
              <a:t> حاجاته</a:t>
            </a:r>
          </a:p>
          <a:p>
            <a:r>
              <a:rPr lang="ar-SA" b="1" dirty="0" smtClean="0">
                <a:solidFill>
                  <a:srgbClr val="FFFF00"/>
                </a:solidFill>
              </a:rPr>
              <a:t>رابعا : تساعد على زيادة خبرة الطالب</a:t>
            </a:r>
          </a:p>
          <a:p>
            <a:r>
              <a:rPr lang="ar-SA" b="1" dirty="0" smtClean="0">
                <a:solidFill>
                  <a:srgbClr val="FFFF00"/>
                </a:solidFill>
              </a:rPr>
              <a:t>خامسا : تساعد على اشتراك جميع الحواس للمتعلم </a:t>
            </a:r>
          </a:p>
          <a:p>
            <a:r>
              <a:rPr lang="ar-SA" b="1" dirty="0" smtClean="0">
                <a:solidFill>
                  <a:srgbClr val="FFFF00"/>
                </a:solidFill>
              </a:rPr>
              <a:t>سادسا: تحاشي الوقوع في اللفظية </a:t>
            </a:r>
          </a:p>
          <a:p>
            <a:r>
              <a:rPr lang="ar-SA" b="1" dirty="0" smtClean="0">
                <a:solidFill>
                  <a:srgbClr val="FFFF00"/>
                </a:solidFill>
              </a:rPr>
              <a:t>سابعا :  تكوين مفاهيم جديدة </a:t>
            </a:r>
          </a:p>
          <a:p>
            <a:r>
              <a:rPr lang="ar-SA" b="1" dirty="0" smtClean="0">
                <a:solidFill>
                  <a:srgbClr val="FFFF00"/>
                </a:solidFill>
              </a:rPr>
              <a:t>ثامنا : زيادة مشاركة الطالب الايجابية في اكتساب الخبرة </a:t>
            </a:r>
          </a:p>
          <a:p>
            <a:endParaRPr lang="ar-SA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تمرير عمودي 3"/>
          <p:cNvSpPr/>
          <p:nvPr/>
        </p:nvSpPr>
        <p:spPr>
          <a:xfrm>
            <a:off x="-214346" y="285728"/>
            <a:ext cx="9787006" cy="521497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تاسعا: تنويع </a:t>
            </a:r>
            <a:r>
              <a:rPr lang="ar-SA" sz="3600" b="1" dirty="0" err="1" smtClean="0">
                <a:solidFill>
                  <a:srgbClr val="FF0000"/>
                </a:solidFill>
              </a:rPr>
              <a:t>اساليب</a:t>
            </a:r>
            <a:r>
              <a:rPr lang="ar-SA" sz="3600" b="1" dirty="0" smtClean="0">
                <a:solidFill>
                  <a:srgbClr val="FF0000"/>
                </a:solidFill>
              </a:rPr>
              <a:t> التعزيز </a:t>
            </a:r>
            <a:br>
              <a:rPr lang="ar-SA" sz="3600" b="1" dirty="0" smtClean="0">
                <a:solidFill>
                  <a:srgbClr val="FF0000"/>
                </a:solidFill>
              </a:rPr>
            </a:br>
            <a:r>
              <a:rPr lang="ar-SA" sz="3600" b="1" dirty="0" smtClean="0">
                <a:solidFill>
                  <a:srgbClr val="FF0000"/>
                </a:solidFill>
              </a:rPr>
              <a:t>عاشرا : مواجهة الفروق الفردية </a:t>
            </a:r>
          </a:p>
          <a:p>
            <a:pPr>
              <a:buNone/>
            </a:pPr>
            <a:r>
              <a:rPr lang="ar-SA" sz="3600" b="1" dirty="0" smtClean="0">
                <a:solidFill>
                  <a:srgbClr val="FF0000"/>
                </a:solidFill>
              </a:rPr>
              <a:t>حادي عشر : ترتيب </a:t>
            </a:r>
            <a:r>
              <a:rPr lang="ar-SA" sz="3600" b="1" dirty="0" err="1" smtClean="0">
                <a:solidFill>
                  <a:srgbClr val="FF0000"/>
                </a:solidFill>
              </a:rPr>
              <a:t>الاقكار</a:t>
            </a:r>
            <a:r>
              <a:rPr lang="ar-SA" sz="3600" b="1" dirty="0" smtClean="0">
                <a:solidFill>
                  <a:srgbClr val="FF0000"/>
                </a:solidFill>
              </a:rPr>
              <a:t> واستمرارها </a:t>
            </a:r>
          </a:p>
          <a:p>
            <a:pPr>
              <a:buNone/>
            </a:pPr>
            <a:r>
              <a:rPr lang="ar-SA" sz="3600" b="1" dirty="0" smtClean="0">
                <a:solidFill>
                  <a:srgbClr val="FF0000"/>
                </a:solidFill>
              </a:rPr>
              <a:t>ثاني عشر :  تعديل السلوك وتكوين الاتجاهات الجديدة </a:t>
            </a:r>
            <a:endParaRPr lang="ar-SA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-285784" y="0"/>
            <a:ext cx="9429784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شكل بيضاوي 4"/>
          <p:cNvSpPr/>
          <p:nvPr/>
        </p:nvSpPr>
        <p:spPr>
          <a:xfrm>
            <a:off x="0" y="142852"/>
            <a:ext cx="9144000" cy="242889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Autofit/>
          </a:bodyPr>
          <a:lstStyle/>
          <a:p>
            <a:r>
              <a:rPr lang="ar-SA" sz="7200" b="1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شكرا لحسن الاستماع </a:t>
            </a:r>
            <a:endParaRPr lang="ar-SA" sz="7200" b="1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7" name="Picture 3" descr="C:\Program Files\Microsoft Office\MEDIA\CAGCAT10\j0195812.wm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214346" y="2071678"/>
            <a:ext cx="9358346" cy="46069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dissolv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213</Words>
  <PresentationFormat>عرض على الشاشة (3:4)‏</PresentationFormat>
  <Paragraphs>35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الوسيلة التعليمية من حيث تعريفها ومفومها</vt:lpstr>
      <vt:lpstr>تعريف الوسيلة التعليمية</vt:lpstr>
      <vt:lpstr>تعريف التقنيات التربوية</vt:lpstr>
      <vt:lpstr>مبررات استخدام الوسائل التعليمية (التقنيات التربوية)</vt:lpstr>
      <vt:lpstr>الدورالذي تؤديه الوسائل التعليمية في تحسين عملية التعليم والتعلم </vt:lpstr>
      <vt:lpstr>الشريحة 6</vt:lpstr>
      <vt:lpstr>شكرا لحسن الاستماع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الوسيلة التعليمية من حيث تعريفها ومفومها</dc:title>
  <dc:creator>ali</dc:creator>
  <cp:lastModifiedBy>ali</cp:lastModifiedBy>
  <cp:revision>8</cp:revision>
  <dcterms:created xsi:type="dcterms:W3CDTF">2011-04-03T17:02:16Z</dcterms:created>
  <dcterms:modified xsi:type="dcterms:W3CDTF">2011-04-03T18:03:38Z</dcterms:modified>
</cp:coreProperties>
</file>