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565F6C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565F6C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565F6C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763761" y="761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87783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48">
            <a:solidFill>
              <a:srgbClr val="FDC3A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035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83">
            <a:solidFill>
              <a:srgbClr val="FDC3A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0" y="6858000"/>
                </a:moveTo>
                <a:lnTo>
                  <a:pt x="304800" y="6858000"/>
                </a:lnTo>
                <a:lnTo>
                  <a:pt x="3048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8705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915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156447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274320" y="0"/>
                </a:moveTo>
                <a:lnTo>
                  <a:pt x="225008" y="4419"/>
                </a:lnTo>
                <a:lnTo>
                  <a:pt x="178597" y="17162"/>
                </a:lnTo>
                <a:lnTo>
                  <a:pt x="135861" y="37453"/>
                </a:lnTo>
                <a:lnTo>
                  <a:pt x="97575" y="64518"/>
                </a:lnTo>
                <a:lnTo>
                  <a:pt x="64513" y="97580"/>
                </a:lnTo>
                <a:lnTo>
                  <a:pt x="37450" y="135867"/>
                </a:lnTo>
                <a:lnTo>
                  <a:pt x="17161" y="178602"/>
                </a:lnTo>
                <a:lnTo>
                  <a:pt x="4419" y="225011"/>
                </a:lnTo>
                <a:lnTo>
                  <a:pt x="0" y="274319"/>
                </a:lnTo>
                <a:lnTo>
                  <a:pt x="4419" y="323628"/>
                </a:lnTo>
                <a:lnTo>
                  <a:pt x="17161" y="370037"/>
                </a:lnTo>
                <a:lnTo>
                  <a:pt x="37450" y="412772"/>
                </a:lnTo>
                <a:lnTo>
                  <a:pt x="64513" y="451059"/>
                </a:lnTo>
                <a:lnTo>
                  <a:pt x="97575" y="484121"/>
                </a:lnTo>
                <a:lnTo>
                  <a:pt x="135861" y="511186"/>
                </a:lnTo>
                <a:lnTo>
                  <a:pt x="178597" y="531477"/>
                </a:lnTo>
                <a:lnTo>
                  <a:pt x="225008" y="544220"/>
                </a:lnTo>
                <a:lnTo>
                  <a:pt x="274320" y="548640"/>
                </a:lnTo>
                <a:lnTo>
                  <a:pt x="323631" y="544220"/>
                </a:lnTo>
                <a:lnTo>
                  <a:pt x="370042" y="531477"/>
                </a:lnTo>
                <a:lnTo>
                  <a:pt x="412778" y="511186"/>
                </a:lnTo>
                <a:lnTo>
                  <a:pt x="451064" y="484121"/>
                </a:lnTo>
                <a:lnTo>
                  <a:pt x="484126" y="451059"/>
                </a:lnTo>
                <a:lnTo>
                  <a:pt x="511189" y="412772"/>
                </a:lnTo>
                <a:lnTo>
                  <a:pt x="531478" y="370037"/>
                </a:lnTo>
                <a:lnTo>
                  <a:pt x="544220" y="323628"/>
                </a:lnTo>
                <a:lnTo>
                  <a:pt x="548640" y="274319"/>
                </a:lnTo>
                <a:lnTo>
                  <a:pt x="544220" y="225011"/>
                </a:lnTo>
                <a:lnTo>
                  <a:pt x="531478" y="178602"/>
                </a:lnTo>
                <a:lnTo>
                  <a:pt x="511189" y="135867"/>
                </a:lnTo>
                <a:lnTo>
                  <a:pt x="484126" y="97580"/>
                </a:lnTo>
                <a:lnTo>
                  <a:pt x="451064" y="64518"/>
                </a:lnTo>
                <a:lnTo>
                  <a:pt x="412778" y="37453"/>
                </a:lnTo>
                <a:lnTo>
                  <a:pt x="370042" y="17162"/>
                </a:lnTo>
                <a:lnTo>
                  <a:pt x="323631" y="4419"/>
                </a:lnTo>
                <a:lnTo>
                  <a:pt x="274320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68321" y="1975230"/>
            <a:ext cx="5007356" cy="436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rgbClr val="565F6C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650" y="3422650"/>
            <a:ext cx="8394700" cy="26498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43355" y="0"/>
            <a:ext cx="47625" cy="6858000"/>
          </a:xfrm>
          <a:custGeom>
            <a:avLst/>
            <a:gdLst/>
            <a:ahLst/>
            <a:cxnLst/>
            <a:rect l="l" t="t" r="r" b="b"/>
            <a:pathLst>
              <a:path w="47625" h="6858000">
                <a:moveTo>
                  <a:pt x="0" y="6858000"/>
                </a:moveTo>
                <a:lnTo>
                  <a:pt x="47243" y="6858000"/>
                </a:lnTo>
                <a:lnTo>
                  <a:pt x="4724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82396" y="0"/>
            <a:ext cx="3175" cy="6858000"/>
          </a:xfrm>
          <a:custGeom>
            <a:avLst/>
            <a:gdLst/>
            <a:ahLst/>
            <a:cxnLst/>
            <a:rect l="l" t="t" r="r" b="b"/>
            <a:pathLst>
              <a:path w="3175" h="6858000">
                <a:moveTo>
                  <a:pt x="0" y="6858000"/>
                </a:moveTo>
                <a:lnTo>
                  <a:pt x="3047" y="6858000"/>
                </a:lnTo>
                <a:lnTo>
                  <a:pt x="3047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81000" y="0"/>
            <a:ext cx="443865" cy="6858000"/>
          </a:xfrm>
          <a:custGeom>
            <a:avLst/>
            <a:gdLst/>
            <a:ahLst/>
            <a:cxnLst/>
            <a:rect l="l" t="t" r="r" b="b"/>
            <a:pathLst>
              <a:path w="443865" h="6858000">
                <a:moveTo>
                  <a:pt x="0" y="6858000"/>
                </a:moveTo>
                <a:lnTo>
                  <a:pt x="443484" y="6858000"/>
                </a:lnTo>
                <a:lnTo>
                  <a:pt x="44348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75843" y="0"/>
            <a:ext cx="105410" cy="6858000"/>
          </a:xfrm>
          <a:custGeom>
            <a:avLst/>
            <a:gdLst/>
            <a:ahLst/>
            <a:cxnLst/>
            <a:rect l="l" t="t" r="r" b="b"/>
            <a:pathLst>
              <a:path w="105410" h="6858000">
                <a:moveTo>
                  <a:pt x="0" y="6858000"/>
                </a:moveTo>
                <a:lnTo>
                  <a:pt x="105156" y="6858000"/>
                </a:lnTo>
                <a:lnTo>
                  <a:pt x="105156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D9CE">
              <a:alpha val="3607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90600" y="0"/>
            <a:ext cx="151130" cy="6858000"/>
          </a:xfrm>
          <a:custGeom>
            <a:avLst/>
            <a:gdLst/>
            <a:ahLst/>
            <a:cxnLst/>
            <a:rect l="l" t="t" r="r" b="b"/>
            <a:pathLst>
              <a:path w="151130" h="6858000">
                <a:moveTo>
                  <a:pt x="0" y="6858000"/>
                </a:moveTo>
                <a:lnTo>
                  <a:pt x="150875" y="6858000"/>
                </a:lnTo>
                <a:lnTo>
                  <a:pt x="15087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D9CE">
              <a:alpha val="7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295400" y="0"/>
            <a:ext cx="76200" cy="6858000"/>
          </a:xfrm>
          <a:custGeom>
            <a:avLst/>
            <a:gdLst/>
            <a:ahLst/>
            <a:cxnLst/>
            <a:rect l="l" t="t" r="r" b="b"/>
            <a:pathLst>
              <a:path w="76200" h="6858000">
                <a:moveTo>
                  <a:pt x="0" y="6858000"/>
                </a:moveTo>
                <a:lnTo>
                  <a:pt x="76200" y="6858000"/>
                </a:lnTo>
                <a:lnTo>
                  <a:pt x="76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ECE8">
              <a:alpha val="7097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41475" y="0"/>
            <a:ext cx="78105" cy="6858000"/>
          </a:xfrm>
          <a:custGeom>
            <a:avLst/>
            <a:gdLst/>
            <a:ahLst/>
            <a:cxnLst/>
            <a:rect l="l" t="t" r="r" b="b"/>
            <a:pathLst>
              <a:path w="78105" h="6858000">
                <a:moveTo>
                  <a:pt x="0" y="6858000"/>
                </a:moveTo>
                <a:lnTo>
                  <a:pt x="77724" y="6858000"/>
                </a:lnTo>
                <a:lnTo>
                  <a:pt x="7772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ECE8">
              <a:alpha val="7097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6679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1" y="6857999"/>
                </a:lnTo>
              </a:path>
            </a:pathLst>
          </a:custGeom>
          <a:ln w="57912">
            <a:solidFill>
              <a:srgbClr val="FDC3A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85444" y="0"/>
            <a:ext cx="58419" cy="6858000"/>
          </a:xfrm>
          <a:custGeom>
            <a:avLst/>
            <a:gdLst/>
            <a:ahLst/>
            <a:cxnLst/>
            <a:rect l="l" t="t" r="r" b="b"/>
            <a:pathLst>
              <a:path w="58419" h="6858000">
                <a:moveTo>
                  <a:pt x="0" y="6857999"/>
                </a:moveTo>
                <a:lnTo>
                  <a:pt x="57912" y="6857999"/>
                </a:lnTo>
                <a:lnTo>
                  <a:pt x="57912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24483" y="0"/>
            <a:ext cx="58419" cy="6858000"/>
          </a:xfrm>
          <a:custGeom>
            <a:avLst/>
            <a:gdLst/>
            <a:ahLst/>
            <a:cxnLst/>
            <a:rect l="l" t="t" r="r" b="b"/>
            <a:pathLst>
              <a:path w="58419" h="6858000">
                <a:moveTo>
                  <a:pt x="0" y="6857999"/>
                </a:moveTo>
                <a:lnTo>
                  <a:pt x="57912" y="6857999"/>
                </a:lnTo>
                <a:lnTo>
                  <a:pt x="57912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27454" y="761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28956">
            <a:solidFill>
              <a:srgbClr val="FDC3A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66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DC3A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25077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34798">
            <a:solidFill>
              <a:srgbClr val="FDC3A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090342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7997"/>
                </a:lnTo>
              </a:path>
            </a:pathLst>
          </a:custGeom>
          <a:ln w="11556">
            <a:solidFill>
              <a:srgbClr val="FDC3A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2573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76200">
            <a:solidFill>
              <a:srgbClr val="FDC3A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9600" y="3429000"/>
            <a:ext cx="1295400" cy="1295400"/>
          </a:xfrm>
          <a:custGeom>
            <a:avLst/>
            <a:gdLst/>
            <a:ahLst/>
            <a:cxnLst/>
            <a:rect l="l" t="t" r="r" b="b"/>
            <a:pathLst>
              <a:path w="1295400" h="1295400">
                <a:moveTo>
                  <a:pt x="647700" y="0"/>
                </a:moveTo>
                <a:lnTo>
                  <a:pt x="599360" y="1776"/>
                </a:lnTo>
                <a:lnTo>
                  <a:pt x="551986" y="7021"/>
                </a:lnTo>
                <a:lnTo>
                  <a:pt x="505702" y="15611"/>
                </a:lnTo>
                <a:lnTo>
                  <a:pt x="460633" y="27419"/>
                </a:lnTo>
                <a:lnTo>
                  <a:pt x="416905" y="42321"/>
                </a:lnTo>
                <a:lnTo>
                  <a:pt x="374643" y="60191"/>
                </a:lnTo>
                <a:lnTo>
                  <a:pt x="333972" y="80905"/>
                </a:lnTo>
                <a:lnTo>
                  <a:pt x="295017" y="104337"/>
                </a:lnTo>
                <a:lnTo>
                  <a:pt x="257904" y="130362"/>
                </a:lnTo>
                <a:lnTo>
                  <a:pt x="222758" y="158854"/>
                </a:lnTo>
                <a:lnTo>
                  <a:pt x="189704" y="189690"/>
                </a:lnTo>
                <a:lnTo>
                  <a:pt x="158867" y="222743"/>
                </a:lnTo>
                <a:lnTo>
                  <a:pt x="130373" y="257888"/>
                </a:lnTo>
                <a:lnTo>
                  <a:pt x="104346" y="295001"/>
                </a:lnTo>
                <a:lnTo>
                  <a:pt x="80913" y="333955"/>
                </a:lnTo>
                <a:lnTo>
                  <a:pt x="60197" y="374626"/>
                </a:lnTo>
                <a:lnTo>
                  <a:pt x="42325" y="416889"/>
                </a:lnTo>
                <a:lnTo>
                  <a:pt x="27422" y="460619"/>
                </a:lnTo>
                <a:lnTo>
                  <a:pt x="15612" y="505690"/>
                </a:lnTo>
                <a:lnTo>
                  <a:pt x="7022" y="551977"/>
                </a:lnTo>
                <a:lnTo>
                  <a:pt x="1776" y="599355"/>
                </a:lnTo>
                <a:lnTo>
                  <a:pt x="0" y="647700"/>
                </a:lnTo>
                <a:lnTo>
                  <a:pt x="1776" y="696044"/>
                </a:lnTo>
                <a:lnTo>
                  <a:pt x="7022" y="743422"/>
                </a:lnTo>
                <a:lnTo>
                  <a:pt x="15612" y="789709"/>
                </a:lnTo>
                <a:lnTo>
                  <a:pt x="27422" y="834780"/>
                </a:lnTo>
                <a:lnTo>
                  <a:pt x="42325" y="878510"/>
                </a:lnTo>
                <a:lnTo>
                  <a:pt x="60197" y="920773"/>
                </a:lnTo>
                <a:lnTo>
                  <a:pt x="80913" y="961444"/>
                </a:lnTo>
                <a:lnTo>
                  <a:pt x="104346" y="1000398"/>
                </a:lnTo>
                <a:lnTo>
                  <a:pt x="130373" y="1037511"/>
                </a:lnTo>
                <a:lnTo>
                  <a:pt x="158867" y="1072656"/>
                </a:lnTo>
                <a:lnTo>
                  <a:pt x="189704" y="1105709"/>
                </a:lnTo>
                <a:lnTo>
                  <a:pt x="222758" y="1136545"/>
                </a:lnTo>
                <a:lnTo>
                  <a:pt x="257904" y="1165037"/>
                </a:lnTo>
                <a:lnTo>
                  <a:pt x="295017" y="1191062"/>
                </a:lnTo>
                <a:lnTo>
                  <a:pt x="333972" y="1214494"/>
                </a:lnTo>
                <a:lnTo>
                  <a:pt x="374643" y="1235208"/>
                </a:lnTo>
                <a:lnTo>
                  <a:pt x="416905" y="1253078"/>
                </a:lnTo>
                <a:lnTo>
                  <a:pt x="460633" y="1267980"/>
                </a:lnTo>
                <a:lnTo>
                  <a:pt x="505702" y="1279788"/>
                </a:lnTo>
                <a:lnTo>
                  <a:pt x="551986" y="1288378"/>
                </a:lnTo>
                <a:lnTo>
                  <a:pt x="599360" y="1293623"/>
                </a:lnTo>
                <a:lnTo>
                  <a:pt x="647700" y="1295400"/>
                </a:lnTo>
                <a:lnTo>
                  <a:pt x="696044" y="1293623"/>
                </a:lnTo>
                <a:lnTo>
                  <a:pt x="743422" y="1288378"/>
                </a:lnTo>
                <a:lnTo>
                  <a:pt x="789709" y="1279788"/>
                </a:lnTo>
                <a:lnTo>
                  <a:pt x="834780" y="1267980"/>
                </a:lnTo>
                <a:lnTo>
                  <a:pt x="878510" y="1253078"/>
                </a:lnTo>
                <a:lnTo>
                  <a:pt x="920773" y="1235208"/>
                </a:lnTo>
                <a:lnTo>
                  <a:pt x="961444" y="1214494"/>
                </a:lnTo>
                <a:lnTo>
                  <a:pt x="1000398" y="1191062"/>
                </a:lnTo>
                <a:lnTo>
                  <a:pt x="1037511" y="1165037"/>
                </a:lnTo>
                <a:lnTo>
                  <a:pt x="1072656" y="1136545"/>
                </a:lnTo>
                <a:lnTo>
                  <a:pt x="1105709" y="1105709"/>
                </a:lnTo>
                <a:lnTo>
                  <a:pt x="1136545" y="1072656"/>
                </a:lnTo>
                <a:lnTo>
                  <a:pt x="1165037" y="1037511"/>
                </a:lnTo>
                <a:lnTo>
                  <a:pt x="1191062" y="1000398"/>
                </a:lnTo>
                <a:lnTo>
                  <a:pt x="1214494" y="961444"/>
                </a:lnTo>
                <a:lnTo>
                  <a:pt x="1235208" y="920773"/>
                </a:lnTo>
                <a:lnTo>
                  <a:pt x="1253078" y="878510"/>
                </a:lnTo>
                <a:lnTo>
                  <a:pt x="1267980" y="834780"/>
                </a:lnTo>
                <a:lnTo>
                  <a:pt x="1279788" y="789709"/>
                </a:lnTo>
                <a:lnTo>
                  <a:pt x="1288378" y="743422"/>
                </a:lnTo>
                <a:lnTo>
                  <a:pt x="1293623" y="696044"/>
                </a:lnTo>
                <a:lnTo>
                  <a:pt x="1295400" y="647700"/>
                </a:lnTo>
                <a:lnTo>
                  <a:pt x="1293623" y="599355"/>
                </a:lnTo>
                <a:lnTo>
                  <a:pt x="1288378" y="551977"/>
                </a:lnTo>
                <a:lnTo>
                  <a:pt x="1279788" y="505690"/>
                </a:lnTo>
                <a:lnTo>
                  <a:pt x="1267980" y="460619"/>
                </a:lnTo>
                <a:lnTo>
                  <a:pt x="1253078" y="416889"/>
                </a:lnTo>
                <a:lnTo>
                  <a:pt x="1235208" y="374626"/>
                </a:lnTo>
                <a:lnTo>
                  <a:pt x="1214494" y="333955"/>
                </a:lnTo>
                <a:lnTo>
                  <a:pt x="1191062" y="295001"/>
                </a:lnTo>
                <a:lnTo>
                  <a:pt x="1165037" y="257888"/>
                </a:lnTo>
                <a:lnTo>
                  <a:pt x="1136545" y="222743"/>
                </a:lnTo>
                <a:lnTo>
                  <a:pt x="1105709" y="189690"/>
                </a:lnTo>
                <a:lnTo>
                  <a:pt x="1072656" y="158854"/>
                </a:lnTo>
                <a:lnTo>
                  <a:pt x="1037511" y="130362"/>
                </a:lnTo>
                <a:lnTo>
                  <a:pt x="1000398" y="104337"/>
                </a:lnTo>
                <a:lnTo>
                  <a:pt x="961444" y="80905"/>
                </a:lnTo>
                <a:lnTo>
                  <a:pt x="920773" y="60191"/>
                </a:lnTo>
                <a:lnTo>
                  <a:pt x="878510" y="42321"/>
                </a:lnTo>
                <a:lnTo>
                  <a:pt x="834780" y="27419"/>
                </a:lnTo>
                <a:lnTo>
                  <a:pt x="789709" y="15611"/>
                </a:lnTo>
                <a:lnTo>
                  <a:pt x="743422" y="7021"/>
                </a:lnTo>
                <a:lnTo>
                  <a:pt x="696044" y="1776"/>
                </a:lnTo>
                <a:lnTo>
                  <a:pt x="647700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09116" y="4866132"/>
            <a:ext cx="641985" cy="641985"/>
          </a:xfrm>
          <a:custGeom>
            <a:avLst/>
            <a:gdLst/>
            <a:ahLst/>
            <a:cxnLst/>
            <a:rect l="l" t="t" r="r" b="b"/>
            <a:pathLst>
              <a:path w="641985" h="641985">
                <a:moveTo>
                  <a:pt x="320802" y="0"/>
                </a:moveTo>
                <a:lnTo>
                  <a:pt x="273398" y="3478"/>
                </a:lnTo>
                <a:lnTo>
                  <a:pt x="228153" y="13583"/>
                </a:lnTo>
                <a:lnTo>
                  <a:pt x="185563" y="29817"/>
                </a:lnTo>
                <a:lnTo>
                  <a:pt x="146125" y="51685"/>
                </a:lnTo>
                <a:lnTo>
                  <a:pt x="110335" y="78690"/>
                </a:lnTo>
                <a:lnTo>
                  <a:pt x="78690" y="110335"/>
                </a:lnTo>
                <a:lnTo>
                  <a:pt x="51685" y="146125"/>
                </a:lnTo>
                <a:lnTo>
                  <a:pt x="29817" y="185563"/>
                </a:lnTo>
                <a:lnTo>
                  <a:pt x="13583" y="228153"/>
                </a:lnTo>
                <a:lnTo>
                  <a:pt x="3478" y="273398"/>
                </a:lnTo>
                <a:lnTo>
                  <a:pt x="0" y="320802"/>
                </a:lnTo>
                <a:lnTo>
                  <a:pt x="3478" y="368205"/>
                </a:lnTo>
                <a:lnTo>
                  <a:pt x="13583" y="413450"/>
                </a:lnTo>
                <a:lnTo>
                  <a:pt x="29817" y="456040"/>
                </a:lnTo>
                <a:lnTo>
                  <a:pt x="51685" y="495478"/>
                </a:lnTo>
                <a:lnTo>
                  <a:pt x="78690" y="531268"/>
                </a:lnTo>
                <a:lnTo>
                  <a:pt x="110335" y="562913"/>
                </a:lnTo>
                <a:lnTo>
                  <a:pt x="146125" y="589918"/>
                </a:lnTo>
                <a:lnTo>
                  <a:pt x="185563" y="611786"/>
                </a:lnTo>
                <a:lnTo>
                  <a:pt x="228153" y="628020"/>
                </a:lnTo>
                <a:lnTo>
                  <a:pt x="273398" y="638125"/>
                </a:lnTo>
                <a:lnTo>
                  <a:pt x="320802" y="641604"/>
                </a:lnTo>
                <a:lnTo>
                  <a:pt x="368205" y="638125"/>
                </a:lnTo>
                <a:lnTo>
                  <a:pt x="413450" y="628020"/>
                </a:lnTo>
                <a:lnTo>
                  <a:pt x="456040" y="611786"/>
                </a:lnTo>
                <a:lnTo>
                  <a:pt x="495478" y="589918"/>
                </a:lnTo>
                <a:lnTo>
                  <a:pt x="531268" y="562913"/>
                </a:lnTo>
                <a:lnTo>
                  <a:pt x="562913" y="531268"/>
                </a:lnTo>
                <a:lnTo>
                  <a:pt x="589918" y="495478"/>
                </a:lnTo>
                <a:lnTo>
                  <a:pt x="611786" y="456040"/>
                </a:lnTo>
                <a:lnTo>
                  <a:pt x="628020" y="413450"/>
                </a:lnTo>
                <a:lnTo>
                  <a:pt x="638125" y="368205"/>
                </a:lnTo>
                <a:lnTo>
                  <a:pt x="641604" y="320802"/>
                </a:lnTo>
                <a:lnTo>
                  <a:pt x="638125" y="273398"/>
                </a:lnTo>
                <a:lnTo>
                  <a:pt x="628020" y="228153"/>
                </a:lnTo>
                <a:lnTo>
                  <a:pt x="611786" y="185563"/>
                </a:lnTo>
                <a:lnTo>
                  <a:pt x="589918" y="146125"/>
                </a:lnTo>
                <a:lnTo>
                  <a:pt x="562913" y="110335"/>
                </a:lnTo>
                <a:lnTo>
                  <a:pt x="531268" y="78690"/>
                </a:lnTo>
                <a:lnTo>
                  <a:pt x="495478" y="51685"/>
                </a:lnTo>
                <a:lnTo>
                  <a:pt x="456040" y="29817"/>
                </a:lnTo>
                <a:lnTo>
                  <a:pt x="413450" y="13583"/>
                </a:lnTo>
                <a:lnTo>
                  <a:pt x="368205" y="3478"/>
                </a:lnTo>
                <a:lnTo>
                  <a:pt x="320802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091183" y="5500115"/>
            <a:ext cx="137159" cy="137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64207" y="5788152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19" h="274320">
                <a:moveTo>
                  <a:pt x="137160" y="0"/>
                </a:moveTo>
                <a:lnTo>
                  <a:pt x="93829" y="6992"/>
                </a:lnTo>
                <a:lnTo>
                  <a:pt x="56180" y="26462"/>
                </a:lnTo>
                <a:lnTo>
                  <a:pt x="26481" y="56153"/>
                </a:lnTo>
                <a:lnTo>
                  <a:pt x="6998" y="93805"/>
                </a:lnTo>
                <a:lnTo>
                  <a:pt x="0" y="137160"/>
                </a:lnTo>
                <a:lnTo>
                  <a:pt x="6998" y="180514"/>
                </a:lnTo>
                <a:lnTo>
                  <a:pt x="26481" y="218166"/>
                </a:lnTo>
                <a:lnTo>
                  <a:pt x="56180" y="247857"/>
                </a:lnTo>
                <a:lnTo>
                  <a:pt x="93829" y="267327"/>
                </a:lnTo>
                <a:lnTo>
                  <a:pt x="137160" y="274320"/>
                </a:lnTo>
                <a:lnTo>
                  <a:pt x="180490" y="267327"/>
                </a:lnTo>
                <a:lnTo>
                  <a:pt x="218139" y="247857"/>
                </a:lnTo>
                <a:lnTo>
                  <a:pt x="247838" y="218166"/>
                </a:lnTo>
                <a:lnTo>
                  <a:pt x="267321" y="180514"/>
                </a:lnTo>
                <a:lnTo>
                  <a:pt x="274319" y="137160"/>
                </a:lnTo>
                <a:lnTo>
                  <a:pt x="267321" y="93805"/>
                </a:lnTo>
                <a:lnTo>
                  <a:pt x="247838" y="56153"/>
                </a:lnTo>
                <a:lnTo>
                  <a:pt x="218139" y="26462"/>
                </a:lnTo>
                <a:lnTo>
                  <a:pt x="180490" y="6992"/>
                </a:lnTo>
                <a:lnTo>
                  <a:pt x="137160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905000" y="4495800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182880" y="0"/>
                </a:moveTo>
                <a:lnTo>
                  <a:pt x="134276" y="6535"/>
                </a:lnTo>
                <a:lnTo>
                  <a:pt x="90593" y="24976"/>
                </a:lnTo>
                <a:lnTo>
                  <a:pt x="53578" y="53578"/>
                </a:lnTo>
                <a:lnTo>
                  <a:pt x="24976" y="90593"/>
                </a:lnTo>
                <a:lnTo>
                  <a:pt x="6535" y="134276"/>
                </a:lnTo>
                <a:lnTo>
                  <a:pt x="0" y="182880"/>
                </a:lnTo>
                <a:lnTo>
                  <a:pt x="6535" y="231483"/>
                </a:lnTo>
                <a:lnTo>
                  <a:pt x="24976" y="275166"/>
                </a:lnTo>
                <a:lnTo>
                  <a:pt x="53578" y="312181"/>
                </a:lnTo>
                <a:lnTo>
                  <a:pt x="90593" y="340783"/>
                </a:lnTo>
                <a:lnTo>
                  <a:pt x="134276" y="359224"/>
                </a:lnTo>
                <a:lnTo>
                  <a:pt x="182880" y="365760"/>
                </a:lnTo>
                <a:lnTo>
                  <a:pt x="231483" y="359224"/>
                </a:lnTo>
                <a:lnTo>
                  <a:pt x="275166" y="340783"/>
                </a:lnTo>
                <a:lnTo>
                  <a:pt x="312181" y="312181"/>
                </a:lnTo>
                <a:lnTo>
                  <a:pt x="340783" y="275166"/>
                </a:lnTo>
                <a:lnTo>
                  <a:pt x="359224" y="231483"/>
                </a:lnTo>
                <a:lnTo>
                  <a:pt x="365760" y="182880"/>
                </a:lnTo>
                <a:lnTo>
                  <a:pt x="359224" y="134276"/>
                </a:lnTo>
                <a:lnTo>
                  <a:pt x="340783" y="90593"/>
                </a:lnTo>
                <a:lnTo>
                  <a:pt x="312181" y="53578"/>
                </a:lnTo>
                <a:lnTo>
                  <a:pt x="275166" y="24976"/>
                </a:lnTo>
                <a:lnTo>
                  <a:pt x="231483" y="6535"/>
                </a:lnTo>
                <a:lnTo>
                  <a:pt x="182880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364994" y="4357566"/>
            <a:ext cx="5490210" cy="1675130"/>
          </a:xfrm>
          <a:prstGeom prst="rect">
            <a:avLst/>
          </a:prstGeom>
        </p:spPr>
        <p:txBody>
          <a:bodyPr wrap="square" lIns="0" tIns="1479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dirty="0" sz="3000" b="1">
                <a:solidFill>
                  <a:srgbClr val="565F6C"/>
                </a:solidFill>
                <a:latin typeface="Arial"/>
                <a:cs typeface="Arial"/>
              </a:rPr>
              <a:t>WORD CLASSES: </a:t>
            </a:r>
            <a:r>
              <a:rPr dirty="0" sz="3000" spc="-10" b="1">
                <a:solidFill>
                  <a:srgbClr val="565F6C"/>
                </a:solidFill>
                <a:latin typeface="Arial"/>
                <a:cs typeface="Arial"/>
              </a:rPr>
              <a:t>O</a:t>
            </a:r>
            <a:r>
              <a:rPr dirty="0" sz="2400" spc="-10" b="1">
                <a:solidFill>
                  <a:srgbClr val="565F6C"/>
                </a:solidFill>
                <a:latin typeface="Arial"/>
                <a:cs typeface="Arial"/>
              </a:rPr>
              <a:t>PEN</a:t>
            </a:r>
            <a:r>
              <a:rPr dirty="0" sz="2400" spc="130" b="1">
                <a:solidFill>
                  <a:srgbClr val="565F6C"/>
                </a:solidFill>
                <a:latin typeface="Arial"/>
                <a:cs typeface="Arial"/>
              </a:rPr>
              <a:t> </a:t>
            </a:r>
            <a:r>
              <a:rPr dirty="0" sz="3000" spc="-5" b="1">
                <a:solidFill>
                  <a:srgbClr val="565F6C"/>
                </a:solidFill>
                <a:latin typeface="Arial"/>
                <a:cs typeface="Arial"/>
              </a:rPr>
              <a:t>C</a:t>
            </a:r>
            <a:r>
              <a:rPr dirty="0" sz="2400" spc="-5" b="1">
                <a:solidFill>
                  <a:srgbClr val="565F6C"/>
                </a:solidFill>
                <a:latin typeface="Arial"/>
                <a:cs typeface="Arial"/>
              </a:rPr>
              <a:t>LASS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1800" b="1">
                <a:solidFill>
                  <a:srgbClr val="565F6C"/>
                </a:solidFill>
                <a:latin typeface="Arial"/>
                <a:cs typeface="Arial"/>
              </a:rPr>
              <a:t>Content</a:t>
            </a:r>
            <a:r>
              <a:rPr dirty="0" sz="1800" spc="-15" b="1">
                <a:solidFill>
                  <a:srgbClr val="565F6C"/>
                </a:solidFill>
                <a:latin typeface="Arial"/>
                <a:cs typeface="Arial"/>
              </a:rPr>
              <a:t> </a:t>
            </a:r>
            <a:r>
              <a:rPr dirty="0" sz="1800" spc="5" b="1">
                <a:solidFill>
                  <a:srgbClr val="565F6C"/>
                </a:solidFill>
                <a:latin typeface="Arial"/>
                <a:cs typeface="Arial"/>
              </a:rPr>
              <a:t>words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solidFill>
                  <a:srgbClr val="565F6C"/>
                </a:solidFill>
                <a:latin typeface="Arial"/>
                <a:cs typeface="Arial"/>
              </a:rPr>
              <a:t>GLIEZEL L.</a:t>
            </a:r>
            <a:r>
              <a:rPr dirty="0" sz="1800" spc="-60" b="1">
                <a:solidFill>
                  <a:srgbClr val="565F6C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565F6C"/>
                </a:solidFill>
                <a:latin typeface="Arial"/>
                <a:cs typeface="Arial"/>
              </a:rPr>
              <a:t>CABALTICAN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96367"/>
            <a:ext cx="6624320" cy="60312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Indirect Object</a:t>
            </a:r>
            <a:r>
              <a:rPr dirty="0" sz="2200" spc="-5">
                <a:latin typeface="Arial"/>
                <a:cs typeface="Arial"/>
              </a:rPr>
              <a:t> (between verb and</a:t>
            </a:r>
            <a:r>
              <a:rPr dirty="0" sz="2200" spc="5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DO)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85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dirty="0" sz="2200" spc="-25">
                <a:latin typeface="Arial"/>
                <a:cs typeface="Arial"/>
              </a:rPr>
              <a:t>We </a:t>
            </a:r>
            <a:r>
              <a:rPr dirty="0" sz="2200" spc="-5">
                <a:latin typeface="Arial"/>
                <a:cs typeface="Arial"/>
              </a:rPr>
              <a:t>give </a:t>
            </a:r>
            <a:r>
              <a:rPr dirty="0" sz="2200" spc="-5" i="1">
                <a:latin typeface="Arial"/>
                <a:cs typeface="Arial"/>
              </a:rPr>
              <a:t>Barnabas </a:t>
            </a:r>
            <a:r>
              <a:rPr dirty="0" sz="2200" spc="-5">
                <a:latin typeface="Arial"/>
                <a:cs typeface="Arial"/>
              </a:rPr>
              <a:t>some biscuits to</a:t>
            </a:r>
            <a:r>
              <a:rPr dirty="0" sz="2200" spc="5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eat.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Object of the Preposition (Prepositional</a:t>
            </a:r>
            <a:r>
              <a:rPr dirty="0" u="heavy" sz="2200" spc="9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Complement)</a:t>
            </a:r>
            <a:endParaRPr sz="2200">
              <a:latin typeface="Arial"/>
              <a:cs typeface="Arial"/>
            </a:endParaRPr>
          </a:p>
          <a:p>
            <a:pPr marL="90170">
              <a:lnSpc>
                <a:spcPct val="100000"/>
              </a:lnSpc>
              <a:spcBef>
                <a:spcPts val="335"/>
              </a:spcBef>
            </a:pPr>
            <a:r>
              <a:rPr dirty="0" sz="2200" spc="-5">
                <a:latin typeface="Arial"/>
                <a:cs typeface="Arial"/>
              </a:rPr>
              <a:t>(after a</a:t>
            </a:r>
            <a:r>
              <a:rPr dirty="0" sz="2200" spc="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preposition)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5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dirty="0" sz="2200" spc="-5">
                <a:latin typeface="Arial"/>
                <a:cs typeface="Arial"/>
              </a:rPr>
              <a:t>These bones are for</a:t>
            </a:r>
            <a:r>
              <a:rPr dirty="0" sz="2200" spc="65">
                <a:latin typeface="Arial"/>
                <a:cs typeface="Arial"/>
              </a:rPr>
              <a:t> </a:t>
            </a:r>
            <a:r>
              <a:rPr dirty="0" sz="2200" spc="-5" i="1">
                <a:latin typeface="Arial"/>
                <a:cs typeface="Arial"/>
              </a:rPr>
              <a:t>Barnabas.</a:t>
            </a:r>
            <a:endParaRPr sz="2200">
              <a:latin typeface="Arial"/>
              <a:cs typeface="Arial"/>
            </a:endParaRPr>
          </a:p>
          <a:p>
            <a:pPr marL="287020" marR="2602230" indent="-274955">
              <a:lnSpc>
                <a:spcPct val="225500"/>
              </a:lnSpc>
              <a:spcBef>
                <a:spcPts val="5"/>
              </a:spcBef>
            </a:pP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Object Complement</a:t>
            </a:r>
            <a:r>
              <a:rPr dirty="0" sz="2200" spc="-5">
                <a:latin typeface="Arial"/>
                <a:cs typeface="Arial"/>
              </a:rPr>
              <a:t> (after DO)  </a:t>
            </a:r>
            <a:r>
              <a:rPr dirty="0" sz="2200" spc="-25">
                <a:latin typeface="Arial"/>
                <a:cs typeface="Arial"/>
              </a:rPr>
              <a:t>We </a:t>
            </a:r>
            <a:r>
              <a:rPr dirty="0" sz="2200" spc="-5">
                <a:latin typeface="Arial"/>
                <a:cs typeface="Arial"/>
              </a:rPr>
              <a:t>named our dog</a:t>
            </a:r>
            <a:r>
              <a:rPr dirty="0" sz="2200" spc="5">
                <a:latin typeface="Arial"/>
                <a:cs typeface="Arial"/>
              </a:rPr>
              <a:t> </a:t>
            </a:r>
            <a:r>
              <a:rPr dirty="0" sz="2200" i="1">
                <a:latin typeface="Arial"/>
                <a:cs typeface="Arial"/>
              </a:rPr>
              <a:t>Barnabas</a:t>
            </a:r>
            <a:r>
              <a:rPr dirty="0" sz="2200"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heavy" sz="2200" spc="-5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Appositive</a:t>
            </a:r>
            <a:r>
              <a:rPr dirty="0" sz="2200" spc="-5" i="1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(after another</a:t>
            </a:r>
            <a:r>
              <a:rPr dirty="0" sz="2200" spc="3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noun)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5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dirty="0" sz="2200" spc="-5">
                <a:latin typeface="Arial"/>
                <a:cs typeface="Arial"/>
              </a:rPr>
              <a:t>Our old dog, </a:t>
            </a:r>
            <a:r>
              <a:rPr dirty="0" sz="2200" spc="-5" i="1">
                <a:latin typeface="Arial"/>
                <a:cs typeface="Arial"/>
              </a:rPr>
              <a:t>Barnabas</a:t>
            </a:r>
            <a:r>
              <a:rPr dirty="0" sz="2200" spc="-5">
                <a:latin typeface="Arial"/>
                <a:cs typeface="Arial"/>
              </a:rPr>
              <a:t>, died at the</a:t>
            </a:r>
            <a:r>
              <a:rPr dirty="0" sz="2200" spc="5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garage.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787653"/>
            <a:ext cx="6830695" cy="546735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Noun Phrase</a:t>
            </a:r>
            <a:r>
              <a:rPr dirty="0" u="heavy" sz="2400" spc="2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Modifier</a:t>
            </a:r>
            <a:endParaRPr sz="2400">
              <a:latin typeface="Arial"/>
              <a:cs typeface="Arial"/>
            </a:endParaRPr>
          </a:p>
          <a:p>
            <a:pPr marL="287020" marR="567055">
              <a:lnSpc>
                <a:spcPct val="120800"/>
              </a:lnSpc>
            </a:pPr>
            <a:r>
              <a:rPr dirty="0" sz="2400" spc="-5">
                <a:latin typeface="Arial"/>
                <a:cs typeface="Arial"/>
              </a:rPr>
              <a:t>The </a:t>
            </a:r>
            <a:r>
              <a:rPr dirty="0" sz="2400" spc="-5" i="1">
                <a:latin typeface="Arial"/>
                <a:cs typeface="Arial"/>
              </a:rPr>
              <a:t>bedroom </a:t>
            </a:r>
            <a:r>
              <a:rPr dirty="0" sz="2400" spc="-5">
                <a:latin typeface="Arial"/>
                <a:cs typeface="Arial"/>
              </a:rPr>
              <a:t>walls are all oak panels.  Books </a:t>
            </a:r>
            <a:r>
              <a:rPr dirty="0" sz="2400">
                <a:latin typeface="Arial"/>
                <a:cs typeface="Arial"/>
              </a:rPr>
              <a:t>are </a:t>
            </a:r>
            <a:r>
              <a:rPr dirty="0" sz="2400" spc="-5">
                <a:latin typeface="Arial"/>
                <a:cs typeface="Arial"/>
              </a:rPr>
              <a:t>repaired </a:t>
            </a:r>
            <a:r>
              <a:rPr dirty="0" sz="2400">
                <a:latin typeface="Arial"/>
                <a:cs typeface="Arial"/>
              </a:rPr>
              <a:t>in the </a:t>
            </a:r>
            <a:r>
              <a:rPr dirty="0" sz="2400" spc="-5" i="1">
                <a:latin typeface="Arial"/>
                <a:cs typeface="Arial"/>
              </a:rPr>
              <a:t>Conservation</a:t>
            </a:r>
            <a:r>
              <a:rPr dirty="0" sz="2400" spc="55" i="1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Lab.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Determinatives</a:t>
            </a:r>
            <a:endParaRPr sz="2400">
              <a:latin typeface="Arial"/>
              <a:cs typeface="Arial"/>
            </a:endParaRPr>
          </a:p>
          <a:p>
            <a:pPr marL="287020" marR="88900" indent="-274955">
              <a:lnSpc>
                <a:spcPct val="100000"/>
              </a:lnSpc>
              <a:spcBef>
                <a:spcPts val="600"/>
              </a:spcBef>
            </a:pPr>
            <a:r>
              <a:rPr dirty="0" sz="2400">
                <a:latin typeface="Arial"/>
                <a:cs typeface="Arial"/>
              </a:rPr>
              <a:t>A determinative is a noun or </a:t>
            </a:r>
            <a:r>
              <a:rPr dirty="0" sz="2400" spc="-5">
                <a:latin typeface="Arial"/>
                <a:cs typeface="Arial"/>
              </a:rPr>
              <a:t>noun </a:t>
            </a:r>
            <a:r>
              <a:rPr dirty="0" sz="2400">
                <a:latin typeface="Arial"/>
                <a:cs typeface="Arial"/>
              </a:rPr>
              <a:t>phrase </a:t>
            </a:r>
            <a:r>
              <a:rPr dirty="0" sz="2400" spc="-5">
                <a:latin typeface="Arial"/>
                <a:cs typeface="Arial"/>
              </a:rPr>
              <a:t>plus</a:t>
            </a:r>
            <a:r>
              <a:rPr dirty="0" sz="2400" spc="-1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  </a:t>
            </a:r>
            <a:r>
              <a:rPr dirty="0" sz="2400" spc="-5">
                <a:latin typeface="Arial"/>
                <a:cs typeface="Arial"/>
              </a:rPr>
              <a:t>possessive clitic (apostrophe </a:t>
            </a:r>
            <a:r>
              <a:rPr dirty="0" sz="2400">
                <a:latin typeface="Arial"/>
                <a:cs typeface="Arial"/>
              </a:rPr>
              <a:t>s </a:t>
            </a:r>
            <a:r>
              <a:rPr dirty="0" sz="2400" spc="-5">
                <a:latin typeface="Arial"/>
                <a:cs typeface="Arial"/>
              </a:rPr>
              <a:t>or </a:t>
            </a:r>
            <a:r>
              <a:rPr dirty="0" sz="2400">
                <a:latin typeface="Arial"/>
                <a:cs typeface="Arial"/>
              </a:rPr>
              <a:t>s </a:t>
            </a:r>
            <a:r>
              <a:rPr dirty="0" sz="2400" spc="-5">
                <a:latin typeface="Arial"/>
                <a:cs typeface="Arial"/>
              </a:rPr>
              <a:t>apostrophe)  </a:t>
            </a:r>
            <a:r>
              <a:rPr dirty="0" sz="2400">
                <a:latin typeface="Arial"/>
                <a:cs typeface="Arial"/>
              </a:rPr>
              <a:t>that </a:t>
            </a:r>
            <a:r>
              <a:rPr dirty="0" sz="2400" spc="-5">
                <a:latin typeface="Arial"/>
                <a:cs typeface="Arial"/>
              </a:rPr>
              <a:t>indicates possession </a:t>
            </a:r>
            <a:r>
              <a:rPr dirty="0" sz="2400">
                <a:latin typeface="Arial"/>
                <a:cs typeface="Arial"/>
              </a:rPr>
              <a:t>of </a:t>
            </a:r>
            <a:r>
              <a:rPr dirty="0" sz="2400" spc="-10">
                <a:latin typeface="Arial"/>
                <a:cs typeface="Arial"/>
              </a:rPr>
              <a:t>or </a:t>
            </a:r>
            <a:r>
              <a:rPr dirty="0" sz="2400" spc="-5">
                <a:latin typeface="Arial"/>
                <a:cs typeface="Arial"/>
              </a:rPr>
              <a:t>some other  relationship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another noun or noun</a:t>
            </a:r>
            <a:r>
              <a:rPr dirty="0" sz="2400" spc="9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phrase.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5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>
                <a:latin typeface="Arial"/>
                <a:cs typeface="Arial"/>
              </a:rPr>
              <a:t>The cat </a:t>
            </a:r>
            <a:r>
              <a:rPr dirty="0" sz="2400" spc="-10">
                <a:latin typeface="Arial"/>
                <a:cs typeface="Arial"/>
              </a:rPr>
              <a:t>is </a:t>
            </a:r>
            <a:r>
              <a:rPr dirty="0" sz="2400" spc="-5">
                <a:latin typeface="Arial"/>
                <a:cs typeface="Arial"/>
              </a:rPr>
              <a:t>eating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 i="1">
                <a:latin typeface="Arial"/>
                <a:cs typeface="Arial"/>
              </a:rPr>
              <a:t>dog's</a:t>
            </a:r>
            <a:r>
              <a:rPr dirty="0" sz="2400" spc="20" i="1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food.</a:t>
            </a:r>
            <a:endParaRPr sz="2400">
              <a:latin typeface="Arial"/>
              <a:cs typeface="Arial"/>
            </a:endParaRPr>
          </a:p>
          <a:p>
            <a:pPr marL="287020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>
                <a:latin typeface="Arial"/>
                <a:cs typeface="Arial"/>
              </a:rPr>
              <a:t>My </a:t>
            </a:r>
            <a:r>
              <a:rPr dirty="0" sz="2400" spc="-5" i="1">
                <a:latin typeface="Arial"/>
                <a:cs typeface="Arial"/>
              </a:rPr>
              <a:t>parents' </a:t>
            </a:r>
            <a:r>
              <a:rPr dirty="0" sz="2400" spc="-5">
                <a:latin typeface="Arial"/>
                <a:cs typeface="Arial"/>
              </a:rPr>
              <a:t>house is in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same </a:t>
            </a:r>
            <a:r>
              <a:rPr dirty="0" sz="2400">
                <a:latin typeface="Arial"/>
                <a:cs typeface="Arial"/>
              </a:rPr>
              <a:t>part </a:t>
            </a:r>
            <a:r>
              <a:rPr dirty="0" sz="2400" spc="-5">
                <a:latin typeface="Arial"/>
                <a:cs typeface="Arial"/>
              </a:rPr>
              <a:t>of town as  mine.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4162" y="2591561"/>
            <a:ext cx="3352800" cy="990600"/>
          </a:xfrm>
          <a:custGeom>
            <a:avLst/>
            <a:gdLst/>
            <a:ahLst/>
            <a:cxnLst/>
            <a:rect l="l" t="t" r="r" b="b"/>
            <a:pathLst>
              <a:path w="3352800" h="990600">
                <a:moveTo>
                  <a:pt x="2857500" y="0"/>
                </a:moveTo>
                <a:lnTo>
                  <a:pt x="0" y="0"/>
                </a:lnTo>
                <a:lnTo>
                  <a:pt x="0" y="990600"/>
                </a:lnTo>
                <a:lnTo>
                  <a:pt x="2857500" y="990600"/>
                </a:lnTo>
                <a:lnTo>
                  <a:pt x="3352800" y="495300"/>
                </a:lnTo>
                <a:lnTo>
                  <a:pt x="2857500" y="0"/>
                </a:lnTo>
                <a:close/>
              </a:path>
            </a:pathLst>
          </a:custGeom>
          <a:solidFill>
            <a:srgbClr val="F09E9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4162" y="2591561"/>
            <a:ext cx="3352800" cy="990600"/>
          </a:xfrm>
          <a:custGeom>
            <a:avLst/>
            <a:gdLst/>
            <a:ahLst/>
            <a:cxnLst/>
            <a:rect l="l" t="t" r="r" b="b"/>
            <a:pathLst>
              <a:path w="3352800" h="990600">
                <a:moveTo>
                  <a:pt x="0" y="0"/>
                </a:moveTo>
                <a:lnTo>
                  <a:pt x="2857500" y="0"/>
                </a:lnTo>
                <a:lnTo>
                  <a:pt x="3352800" y="495300"/>
                </a:lnTo>
                <a:lnTo>
                  <a:pt x="28575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49502" y="2883534"/>
            <a:ext cx="187578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FULL</a:t>
            </a:r>
            <a:r>
              <a:rPr dirty="0" sz="2400" spc="-1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VERBS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24128" y="667512"/>
            <a:ext cx="601345" cy="1593850"/>
          </a:xfrm>
          <a:custGeom>
            <a:avLst/>
            <a:gdLst/>
            <a:ahLst/>
            <a:cxnLst/>
            <a:rect l="l" t="t" r="r" b="b"/>
            <a:pathLst>
              <a:path w="601344" h="1593850">
                <a:moveTo>
                  <a:pt x="600989" y="0"/>
                </a:moveTo>
                <a:lnTo>
                  <a:pt x="334276" y="0"/>
                </a:lnTo>
                <a:lnTo>
                  <a:pt x="0" y="1593596"/>
                </a:lnTo>
              </a:path>
            </a:pathLst>
          </a:custGeom>
          <a:ln w="25907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591817" y="381761"/>
            <a:ext cx="3200400" cy="1524000"/>
          </a:xfrm>
          <a:prstGeom prst="rect">
            <a:avLst/>
          </a:prstGeom>
          <a:solidFill>
            <a:srgbClr val="F09E91"/>
          </a:solidFill>
          <a:ln w="25907">
            <a:solidFill>
              <a:srgbClr val="BA6025"/>
            </a:solidFill>
          </a:ln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2350">
              <a:latin typeface="Times New Roman"/>
              <a:cs typeface="Times New Roman"/>
            </a:endParaRPr>
          </a:p>
          <a:p>
            <a:pPr algn="just" marL="90170" marR="208279">
              <a:lnSpc>
                <a:spcPct val="100000"/>
              </a:lnSpc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full verb is a 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word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that  tells 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what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someone or  something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is,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does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or 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experiences.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908171" y="2234310"/>
            <a:ext cx="1007744" cy="502284"/>
          </a:xfrm>
          <a:custGeom>
            <a:avLst/>
            <a:gdLst/>
            <a:ahLst/>
            <a:cxnLst/>
            <a:rect l="l" t="t" r="r" b="b"/>
            <a:pathLst>
              <a:path w="1007745" h="502285">
                <a:moveTo>
                  <a:pt x="1007490" y="0"/>
                </a:moveTo>
                <a:lnTo>
                  <a:pt x="816990" y="0"/>
                </a:lnTo>
                <a:lnTo>
                  <a:pt x="0" y="502030"/>
                </a:lnTo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106161" y="2020061"/>
            <a:ext cx="2286000" cy="1143000"/>
          </a:xfrm>
          <a:prstGeom prst="rect">
            <a:avLst/>
          </a:prstGeom>
          <a:solidFill>
            <a:srgbClr val="F09E91"/>
          </a:solidFill>
          <a:ln w="25907">
            <a:solidFill>
              <a:srgbClr val="BA6025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900">
              <a:latin typeface="Times New Roman"/>
              <a:cs typeface="Times New Roman"/>
            </a:endParaRPr>
          </a:p>
          <a:p>
            <a:pPr marL="651510">
              <a:lnSpc>
                <a:spcPct val="100000"/>
              </a:lnSpc>
            </a:pP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Transitive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735832" y="3431540"/>
            <a:ext cx="722630" cy="517525"/>
          </a:xfrm>
          <a:custGeom>
            <a:avLst/>
            <a:gdLst/>
            <a:ahLst/>
            <a:cxnLst/>
            <a:rect l="l" t="t" r="r" b="b"/>
            <a:pathLst>
              <a:path w="722629" h="517525">
                <a:moveTo>
                  <a:pt x="722629" y="517271"/>
                </a:moveTo>
                <a:lnTo>
                  <a:pt x="532129" y="517271"/>
                </a:lnTo>
                <a:lnTo>
                  <a:pt x="0" y="0"/>
                </a:lnTo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648961" y="3734561"/>
            <a:ext cx="2286000" cy="1143000"/>
          </a:xfrm>
          <a:prstGeom prst="rect">
            <a:avLst/>
          </a:prstGeom>
          <a:solidFill>
            <a:srgbClr val="F09E91"/>
          </a:solidFill>
          <a:ln w="25907">
            <a:solidFill>
              <a:srgbClr val="BA6025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900">
              <a:latin typeface="Times New Roman"/>
              <a:cs typeface="Times New Roman"/>
            </a:endParaRPr>
          </a:p>
          <a:p>
            <a:pPr marL="590550">
              <a:lnSpc>
                <a:spcPct val="100000"/>
              </a:lnSpc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Intransitive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43100" y="3581400"/>
            <a:ext cx="76200" cy="1981200"/>
          </a:xfrm>
          <a:custGeom>
            <a:avLst/>
            <a:gdLst/>
            <a:ahLst/>
            <a:cxnLst/>
            <a:rect l="l" t="t" r="r" b="b"/>
            <a:pathLst>
              <a:path w="76200" h="1981200">
                <a:moveTo>
                  <a:pt x="31754" y="1905063"/>
                </a:moveTo>
                <a:lnTo>
                  <a:pt x="0" y="1905381"/>
                </a:lnTo>
                <a:lnTo>
                  <a:pt x="38862" y="1981200"/>
                </a:lnTo>
                <a:lnTo>
                  <a:pt x="69760" y="1917827"/>
                </a:lnTo>
                <a:lnTo>
                  <a:pt x="31876" y="1917827"/>
                </a:lnTo>
                <a:lnTo>
                  <a:pt x="31754" y="1905063"/>
                </a:lnTo>
                <a:close/>
              </a:path>
              <a:path w="76200" h="1981200">
                <a:moveTo>
                  <a:pt x="76200" y="1904619"/>
                </a:moveTo>
                <a:lnTo>
                  <a:pt x="31754" y="1905063"/>
                </a:lnTo>
                <a:lnTo>
                  <a:pt x="31876" y="1917827"/>
                </a:lnTo>
                <a:lnTo>
                  <a:pt x="44576" y="1917700"/>
                </a:lnTo>
                <a:lnTo>
                  <a:pt x="44454" y="1904936"/>
                </a:lnTo>
                <a:lnTo>
                  <a:pt x="76045" y="1904936"/>
                </a:lnTo>
                <a:lnTo>
                  <a:pt x="76200" y="1904619"/>
                </a:lnTo>
                <a:close/>
              </a:path>
              <a:path w="76200" h="1981200">
                <a:moveTo>
                  <a:pt x="76045" y="1904936"/>
                </a:moveTo>
                <a:lnTo>
                  <a:pt x="44454" y="1904936"/>
                </a:lnTo>
                <a:lnTo>
                  <a:pt x="44576" y="1917700"/>
                </a:lnTo>
                <a:lnTo>
                  <a:pt x="31876" y="1917827"/>
                </a:lnTo>
                <a:lnTo>
                  <a:pt x="69760" y="1917827"/>
                </a:lnTo>
                <a:lnTo>
                  <a:pt x="76045" y="1904936"/>
                </a:lnTo>
                <a:close/>
              </a:path>
              <a:path w="76200" h="1981200">
                <a:moveTo>
                  <a:pt x="26162" y="0"/>
                </a:moveTo>
                <a:lnTo>
                  <a:pt x="13462" y="0"/>
                </a:lnTo>
                <a:lnTo>
                  <a:pt x="31754" y="1905063"/>
                </a:lnTo>
                <a:lnTo>
                  <a:pt x="44454" y="1904936"/>
                </a:lnTo>
                <a:lnTo>
                  <a:pt x="26162" y="0"/>
                </a:lnTo>
                <a:close/>
              </a:path>
            </a:pathLst>
          </a:custGeom>
          <a:solidFill>
            <a:srgbClr val="FF690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3618" y="5639561"/>
            <a:ext cx="5495925" cy="914400"/>
          </a:xfrm>
          <a:custGeom>
            <a:avLst/>
            <a:gdLst/>
            <a:ahLst/>
            <a:cxnLst/>
            <a:rect l="l" t="t" r="r" b="b"/>
            <a:pathLst>
              <a:path w="5495925" h="914400">
                <a:moveTo>
                  <a:pt x="0" y="914400"/>
                </a:moveTo>
                <a:lnTo>
                  <a:pt x="5495544" y="914400"/>
                </a:lnTo>
                <a:lnTo>
                  <a:pt x="5495544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F09E9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53618" y="5639561"/>
            <a:ext cx="5495925" cy="914400"/>
          </a:xfrm>
          <a:custGeom>
            <a:avLst/>
            <a:gdLst/>
            <a:ahLst/>
            <a:cxnLst/>
            <a:rect l="l" t="t" r="r" b="b"/>
            <a:pathLst>
              <a:path w="5495925" h="914400">
                <a:moveTo>
                  <a:pt x="0" y="914400"/>
                </a:moveTo>
                <a:lnTo>
                  <a:pt x="5495544" y="914400"/>
                </a:lnTo>
                <a:lnTo>
                  <a:pt x="5495544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43991" y="5666943"/>
            <a:ext cx="117919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mma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ds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87750" y="5666943"/>
            <a:ext cx="11684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Statements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43991" y="6215278"/>
            <a:ext cx="175577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 spc="-35">
                <a:solidFill>
                  <a:srgbClr val="FFFFFF"/>
                </a:solidFill>
                <a:latin typeface="Arial"/>
                <a:cs typeface="Arial"/>
              </a:rPr>
              <a:t>Yes-no</a:t>
            </a:r>
            <a:r>
              <a:rPr dirty="0" sz="18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questions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87750" y="6215278"/>
            <a:ext cx="140779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que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sti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787653"/>
            <a:ext cx="161607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dirty="0" sz="2400" spc="-15" b="1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dirty="0" sz="2400" spc="-5" b="1">
                <a:solidFill>
                  <a:srgbClr val="000000"/>
                </a:solidFill>
                <a:latin typeface="Arial"/>
                <a:cs typeface="Arial"/>
              </a:rPr>
              <a:t>mmand: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41775" y="787653"/>
            <a:ext cx="2514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Baste</a:t>
            </a:r>
            <a:r>
              <a:rPr dirty="0" sz="2400" spc="-5">
                <a:latin typeface="Arial"/>
                <a:cs typeface="Arial"/>
              </a:rPr>
              <a:t> the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chicken.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540" y="1671269"/>
            <a:ext cx="248094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5" b="1">
                <a:latin typeface="Arial"/>
                <a:cs typeface="Arial"/>
              </a:rPr>
              <a:t>Yes-no</a:t>
            </a:r>
            <a:r>
              <a:rPr dirty="0" sz="2400" spc="-8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question: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3540" y="2997834"/>
            <a:ext cx="19735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Wh-question: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3540" y="4323969"/>
            <a:ext cx="16008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Statement: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41775" y="1594672"/>
            <a:ext cx="4413885" cy="3121025"/>
          </a:xfrm>
          <a:prstGeom prst="rect">
            <a:avLst/>
          </a:prstGeom>
        </p:spPr>
        <p:txBody>
          <a:bodyPr wrap="square" lIns="0" tIns="895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dirty="0" sz="2400" spc="-5">
                <a:latin typeface="Arial"/>
                <a:cs typeface="Arial"/>
              </a:rPr>
              <a:t>Did </a:t>
            </a:r>
            <a:r>
              <a:rPr dirty="0" sz="2400">
                <a:latin typeface="Arial"/>
                <a:cs typeface="Arial"/>
              </a:rPr>
              <a:t>you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baste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chicken?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Are</a:t>
            </a:r>
            <a:r>
              <a:rPr dirty="0" sz="2400" spc="-5">
                <a:latin typeface="Arial"/>
                <a:cs typeface="Arial"/>
              </a:rPr>
              <a:t> you finished</a:t>
            </a:r>
            <a:r>
              <a:rPr dirty="0" sz="2400" spc="2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talking?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 marR="5080">
              <a:lnSpc>
                <a:spcPct val="120900"/>
              </a:lnSpc>
            </a:pPr>
            <a:r>
              <a:rPr dirty="0" sz="2400" spc="-5">
                <a:latin typeface="Arial"/>
                <a:cs typeface="Arial"/>
              </a:rPr>
              <a:t>How will you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baste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chicken?  </a:t>
            </a:r>
            <a:r>
              <a:rPr dirty="0" sz="2400">
                <a:latin typeface="Arial"/>
                <a:cs typeface="Arial"/>
              </a:rPr>
              <a:t>Why </a:t>
            </a:r>
            <a:r>
              <a:rPr dirty="0" sz="2400" spc="-5">
                <a:latin typeface="Arial"/>
                <a:cs typeface="Arial"/>
              </a:rPr>
              <a:t>should </a:t>
            </a:r>
            <a:r>
              <a:rPr dirty="0" sz="2400">
                <a:latin typeface="Arial"/>
                <a:cs typeface="Arial"/>
              </a:rPr>
              <a:t>I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baste</a:t>
            </a:r>
            <a:r>
              <a:rPr dirty="0" sz="2400">
                <a:latin typeface="Arial"/>
                <a:cs typeface="Arial"/>
              </a:rPr>
              <a:t> the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chicken?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Someone will 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baste</a:t>
            </a:r>
            <a:r>
              <a:rPr dirty="0" sz="2400">
                <a:latin typeface="Arial"/>
                <a:cs typeface="Arial"/>
              </a:rPr>
              <a:t> the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chicken.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66466" y="484378"/>
            <a:ext cx="15614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Regular</a:t>
            </a:r>
            <a:r>
              <a:rPr dirty="0" sz="1800" spc="-50" b="1">
                <a:latin typeface="Arial"/>
                <a:cs typeface="Arial"/>
              </a:rPr>
              <a:t> </a:t>
            </a:r>
            <a:r>
              <a:rPr dirty="0" sz="1800" spc="-25" b="1">
                <a:latin typeface="Arial"/>
                <a:cs typeface="Arial"/>
              </a:rPr>
              <a:t>Verbs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63158" y="484378"/>
            <a:ext cx="16383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Irregular</a:t>
            </a:r>
            <a:r>
              <a:rPr dirty="0" sz="1800" spc="-40" b="1">
                <a:latin typeface="Arial"/>
                <a:cs typeface="Arial"/>
              </a:rPr>
              <a:t> </a:t>
            </a:r>
            <a:r>
              <a:rPr dirty="0" sz="1800" spc="-25" b="1">
                <a:latin typeface="Arial"/>
                <a:cs typeface="Arial"/>
              </a:rPr>
              <a:t>Verbs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45490" y="1395032"/>
          <a:ext cx="7680325" cy="3761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7680"/>
                <a:gridCol w="1200150"/>
                <a:gridCol w="1326515"/>
                <a:gridCol w="1250314"/>
                <a:gridCol w="1083944"/>
                <a:gridCol w="1060450"/>
              </a:tblGrid>
              <a:tr h="566035">
                <a:tc>
                  <a:txBody>
                    <a:bodyPr/>
                    <a:lstStyle/>
                    <a:p>
                      <a:pPr marL="31750">
                        <a:lnSpc>
                          <a:spcPts val="1989"/>
                        </a:lnSpc>
                      </a:pPr>
                      <a:r>
                        <a:rPr dirty="0" sz="1800" spc="-5" b="1">
                          <a:latin typeface="Arial"/>
                          <a:cs typeface="Arial"/>
                        </a:rPr>
                        <a:t>Base</a:t>
                      </a:r>
                      <a:r>
                        <a:rPr dirty="0" sz="1800" b="1">
                          <a:latin typeface="Arial"/>
                          <a:cs typeface="Arial"/>
                        </a:rPr>
                        <a:t> form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48285">
                        <a:lnSpc>
                          <a:spcPts val="1989"/>
                        </a:lnSpc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dance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8735">
                        <a:lnSpc>
                          <a:spcPts val="1989"/>
                        </a:lnSpc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clear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1989"/>
                        </a:lnSpc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sing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9850">
                        <a:lnSpc>
                          <a:spcPts val="1989"/>
                        </a:lnSpc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cut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ts val="1989"/>
                        </a:lnSpc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throw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8763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1800" spc="-5" b="1" i="1">
                          <a:latin typeface="Arial"/>
                          <a:cs typeface="Arial"/>
                        </a:rPr>
                        <a:t>-s</a:t>
                      </a:r>
                      <a:r>
                        <a:rPr dirty="0" sz="1800" spc="-1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b="1">
                          <a:latin typeface="Arial"/>
                          <a:cs typeface="Arial"/>
                        </a:rPr>
                        <a:t>form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19050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dances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R="3746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clears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L="4445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sings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L="7175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cuts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L="135890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Arial"/>
                          <a:cs typeface="Arial"/>
                        </a:rPr>
                        <a:t>throws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</a:tr>
              <a:tr h="8765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800" b="1" i="1">
                          <a:latin typeface="Arial"/>
                          <a:cs typeface="Arial"/>
                        </a:rPr>
                        <a:t>ing</a:t>
                      </a:r>
                      <a:r>
                        <a:rPr dirty="0" sz="1800" spc="-2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b="1">
                          <a:latin typeface="Arial"/>
                          <a:cs typeface="Arial"/>
                        </a:rPr>
                        <a:t>participle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r" marR="233679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Arial"/>
                          <a:cs typeface="Arial"/>
                        </a:rPr>
                        <a:t>dan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ci</a:t>
                      </a:r>
                      <a:r>
                        <a:rPr dirty="0" sz="1800" spc="-15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R="3746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clearing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L="4445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singing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L="7175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cutting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L="137795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Arial"/>
                          <a:cs typeface="Arial"/>
                        </a:rPr>
                        <a:t>throwing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</a:tr>
              <a:tr h="8765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Arial"/>
                          <a:cs typeface="Arial"/>
                        </a:rPr>
                        <a:t>Past</a:t>
                      </a:r>
                      <a:r>
                        <a:rPr dirty="0" sz="18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latin typeface="Arial"/>
                          <a:cs typeface="Arial"/>
                        </a:rPr>
                        <a:t>form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r" marR="260350">
                        <a:lnSpc>
                          <a:spcPct val="100000"/>
                        </a:lnSpc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800" spc="-1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nc</a:t>
                      </a:r>
                      <a:r>
                        <a:rPr dirty="0" sz="1800" spc="-10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R="3937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cleared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L="4318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sang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L="69850">
                        <a:lnSpc>
                          <a:spcPct val="100000"/>
                        </a:lnSpc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cut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L="14224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threw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</a:tr>
              <a:tr h="566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ts val="2080"/>
                        </a:lnSpc>
                      </a:pPr>
                      <a:r>
                        <a:rPr dirty="0" sz="1800" spc="-5" b="1">
                          <a:latin typeface="Arial"/>
                          <a:cs typeface="Arial"/>
                        </a:rPr>
                        <a:t>Past</a:t>
                      </a:r>
                      <a:r>
                        <a:rPr dirty="0" sz="18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latin typeface="Arial"/>
                          <a:cs typeface="Arial"/>
                        </a:rPr>
                        <a:t>participle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r" marR="260350">
                        <a:lnSpc>
                          <a:spcPts val="2080"/>
                        </a:lnSpc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800" spc="-1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nc</a:t>
                      </a:r>
                      <a:r>
                        <a:rPr dirty="0" sz="1800" spc="-10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R="39370">
                        <a:lnSpc>
                          <a:spcPts val="2080"/>
                        </a:lnSpc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cleared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L="43180">
                        <a:lnSpc>
                          <a:spcPts val="2080"/>
                        </a:lnSpc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sung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L="69850">
                        <a:lnSpc>
                          <a:spcPts val="2080"/>
                        </a:lnSpc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cut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L="136525">
                        <a:lnSpc>
                          <a:spcPts val="2080"/>
                        </a:lnSpc>
                      </a:pPr>
                      <a:r>
                        <a:rPr dirty="0" sz="1800" spc="-10">
                          <a:latin typeface="Arial"/>
                          <a:cs typeface="Arial"/>
                        </a:rPr>
                        <a:t>thrown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40" y="711453"/>
            <a:ext cx="688530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0000"/>
                </a:solidFill>
              </a:rPr>
              <a:t>Present and </a:t>
            </a:r>
            <a:r>
              <a:rPr dirty="0" sz="2400">
                <a:solidFill>
                  <a:srgbClr val="000000"/>
                </a:solidFill>
              </a:rPr>
              <a:t>past </a:t>
            </a:r>
            <a:r>
              <a:rPr dirty="0" sz="2400" spc="-5">
                <a:solidFill>
                  <a:srgbClr val="000000"/>
                </a:solidFill>
              </a:rPr>
              <a:t>participles </a:t>
            </a:r>
            <a:r>
              <a:rPr dirty="0" sz="2400">
                <a:solidFill>
                  <a:srgbClr val="000000"/>
                </a:solidFill>
              </a:rPr>
              <a:t>of </a:t>
            </a:r>
            <a:r>
              <a:rPr dirty="0" sz="2400" spc="-5">
                <a:solidFill>
                  <a:srgbClr val="000000"/>
                </a:solidFill>
              </a:rPr>
              <a:t>verbs </a:t>
            </a:r>
            <a:r>
              <a:rPr dirty="0" sz="2400">
                <a:solidFill>
                  <a:srgbClr val="000000"/>
                </a:solidFill>
              </a:rPr>
              <a:t>may </a:t>
            </a:r>
            <a:r>
              <a:rPr dirty="0" sz="2400" spc="-5">
                <a:solidFill>
                  <a:srgbClr val="000000"/>
                </a:solidFill>
              </a:rPr>
              <a:t>occur in  noun or </a:t>
            </a:r>
            <a:r>
              <a:rPr dirty="0" sz="2400">
                <a:solidFill>
                  <a:srgbClr val="000000"/>
                </a:solidFill>
              </a:rPr>
              <a:t>adjective </a:t>
            </a:r>
            <a:r>
              <a:rPr dirty="0" sz="2400" spc="-5">
                <a:solidFill>
                  <a:srgbClr val="000000"/>
                </a:solidFill>
              </a:rPr>
              <a:t>positions depending on how </a:t>
            </a:r>
            <a:r>
              <a:rPr dirty="0" sz="2400">
                <a:solidFill>
                  <a:srgbClr val="000000"/>
                </a:solidFill>
              </a:rPr>
              <a:t>they  </a:t>
            </a:r>
            <a:r>
              <a:rPr dirty="0" sz="2400" spc="-5">
                <a:solidFill>
                  <a:srgbClr val="000000"/>
                </a:solidFill>
              </a:rPr>
              <a:t>are used in </a:t>
            </a:r>
            <a:r>
              <a:rPr dirty="0" sz="2400">
                <a:solidFill>
                  <a:srgbClr val="000000"/>
                </a:solidFill>
              </a:rPr>
              <a:t>the </a:t>
            </a:r>
            <a:r>
              <a:rPr dirty="0" sz="2400" spc="-5">
                <a:solidFill>
                  <a:srgbClr val="000000"/>
                </a:solidFill>
              </a:rPr>
              <a:t>sentence or</a:t>
            </a:r>
            <a:r>
              <a:rPr dirty="0" sz="2400" spc="45">
                <a:solidFill>
                  <a:srgbClr val="000000"/>
                </a:solidFill>
              </a:rPr>
              <a:t> </a:t>
            </a:r>
            <a:r>
              <a:rPr dirty="0" sz="2400">
                <a:solidFill>
                  <a:srgbClr val="000000"/>
                </a:solidFill>
              </a:rPr>
              <a:t>structure.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612140" y="2327275"/>
            <a:ext cx="11430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latin typeface="Arial"/>
                <a:cs typeface="Arial"/>
              </a:rPr>
              <a:t>Cook</a:t>
            </a:r>
            <a:r>
              <a:rPr dirty="0" sz="2400" spc="-15" i="1">
                <a:latin typeface="Arial"/>
                <a:cs typeface="Arial"/>
              </a:rPr>
              <a:t>i</a:t>
            </a:r>
            <a:r>
              <a:rPr dirty="0" sz="2400" spc="-5" i="1">
                <a:latin typeface="Arial"/>
                <a:cs typeface="Arial"/>
              </a:rPr>
              <a:t>ng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4650" y="3422650"/>
          <a:ext cx="8096250" cy="2649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7000"/>
                <a:gridCol w="5410200"/>
              </a:tblGrid>
              <a:tr h="39941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800" spc="-5" b="1">
                          <a:latin typeface="Arial"/>
                          <a:cs typeface="Arial"/>
                        </a:rPr>
                        <a:t>Subject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EC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800" spc="-5" i="1">
                          <a:latin typeface="Arial"/>
                          <a:cs typeface="Arial"/>
                        </a:rPr>
                        <a:t>Cooking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1800" spc="-15">
                          <a:latin typeface="Arial"/>
                          <a:cs typeface="Arial"/>
                        </a:rPr>
                        <a:t>what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kept her</a:t>
                      </a:r>
                      <a:r>
                        <a:rPr dirty="0" sz="18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alive.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ECE8"/>
                    </a:solidFill>
                  </a:tcPr>
                </a:tc>
              </a:tr>
              <a:tr h="39941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800" spc="-5" b="1">
                          <a:latin typeface="Arial"/>
                          <a:cs typeface="Arial"/>
                        </a:rPr>
                        <a:t>Direct</a:t>
                      </a:r>
                      <a:r>
                        <a:rPr dirty="0" sz="18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b="1">
                          <a:latin typeface="Arial"/>
                          <a:cs typeface="Arial"/>
                        </a:rPr>
                        <a:t>Object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Mrs.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Josh loves </a:t>
                      </a:r>
                      <a:r>
                        <a:rPr dirty="0" sz="1800" spc="-5" i="1">
                          <a:latin typeface="Arial"/>
                          <a:cs typeface="Arial"/>
                        </a:rPr>
                        <a:t>cooking.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</a:tr>
              <a:tr h="39941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800" spc="-5" b="1">
                          <a:latin typeface="Arial"/>
                          <a:cs typeface="Arial"/>
                        </a:rPr>
                        <a:t>Indirect</a:t>
                      </a:r>
                      <a:r>
                        <a:rPr dirty="0" sz="18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b="1">
                          <a:latin typeface="Arial"/>
                          <a:cs typeface="Arial"/>
                        </a:rPr>
                        <a:t>Object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EC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She gave </a:t>
                      </a:r>
                      <a:r>
                        <a:rPr dirty="0" sz="1800" spc="-5" i="1">
                          <a:latin typeface="Arial"/>
                          <a:cs typeface="Arial"/>
                        </a:rPr>
                        <a:t>cooking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a new</a:t>
                      </a:r>
                      <a:r>
                        <a:rPr dirty="0" sz="1800" spc="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name.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ECE8"/>
                    </a:solidFill>
                  </a:tcPr>
                </a:tc>
              </a:tr>
              <a:tr h="39941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800" spc="-5" b="1">
                          <a:latin typeface="Arial"/>
                          <a:cs typeface="Arial"/>
                        </a:rPr>
                        <a:t>Subject</a:t>
                      </a:r>
                      <a:r>
                        <a:rPr dirty="0" sz="18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b="1">
                          <a:latin typeface="Arial"/>
                          <a:cs typeface="Arial"/>
                        </a:rPr>
                        <a:t>Complement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Her hobby is</a:t>
                      </a:r>
                      <a:r>
                        <a:rPr dirty="0" sz="1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i="1">
                          <a:latin typeface="Arial"/>
                          <a:cs typeface="Arial"/>
                        </a:rPr>
                        <a:t>cooking.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800" spc="-5" b="1">
                          <a:latin typeface="Arial"/>
                          <a:cs typeface="Arial"/>
                        </a:rPr>
                        <a:t>Object </a:t>
                      </a:r>
                      <a:r>
                        <a:rPr dirty="0" sz="180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8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latin typeface="Arial"/>
                          <a:cs typeface="Arial"/>
                        </a:rPr>
                        <a:t>the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dirty="0" sz="1800" spc="-5" b="1">
                          <a:latin typeface="Arial"/>
                          <a:cs typeface="Arial"/>
                        </a:rPr>
                        <a:t>Preposition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EC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She 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is so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tired of </a:t>
                      </a:r>
                      <a:r>
                        <a:rPr dirty="0" sz="1800" spc="-5" i="1">
                          <a:latin typeface="Arial"/>
                          <a:cs typeface="Arial"/>
                        </a:rPr>
                        <a:t>cooking 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8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5">
                          <a:latin typeface="Arial"/>
                          <a:cs typeface="Arial"/>
                        </a:rPr>
                        <a:t>you.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ECE8"/>
                    </a:solidFill>
                  </a:tcPr>
                </a:tc>
              </a:tr>
              <a:tr h="39941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800" spc="-10" b="1">
                          <a:latin typeface="Arial"/>
                          <a:cs typeface="Arial"/>
                        </a:rPr>
                        <a:t>Appositive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His 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first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love, </a:t>
                      </a:r>
                      <a:r>
                        <a:rPr dirty="0" sz="1800" spc="-5" i="1">
                          <a:latin typeface="Arial"/>
                          <a:cs typeface="Arial"/>
                        </a:rPr>
                        <a:t>cooking, </a:t>
                      </a:r>
                      <a:r>
                        <a:rPr dirty="0" sz="1800" spc="-15">
                          <a:latin typeface="Arial"/>
                          <a:cs typeface="Arial"/>
                        </a:rPr>
                        <a:t>will always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be his 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first</a:t>
                      </a:r>
                      <a:r>
                        <a:rPr dirty="0" sz="1800" spc="1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love.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406653"/>
            <a:ext cx="7350125" cy="3409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21615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Arial"/>
                <a:cs typeface="Arial"/>
              </a:rPr>
              <a:t>Here are examples </a:t>
            </a:r>
            <a:r>
              <a:rPr dirty="0" sz="2400">
                <a:latin typeface="Arial"/>
                <a:cs typeface="Arial"/>
              </a:rPr>
              <a:t>of </a:t>
            </a:r>
            <a:r>
              <a:rPr dirty="0" sz="2400" spc="-5">
                <a:latin typeface="Arial"/>
                <a:cs typeface="Arial"/>
              </a:rPr>
              <a:t>present and participle </a:t>
            </a:r>
            <a:r>
              <a:rPr dirty="0" sz="2400">
                <a:latin typeface="Arial"/>
                <a:cs typeface="Arial"/>
              </a:rPr>
              <a:t>forms of  </a:t>
            </a:r>
            <a:r>
              <a:rPr dirty="0" sz="2400" spc="-5">
                <a:latin typeface="Arial"/>
                <a:cs typeface="Arial"/>
              </a:rPr>
              <a:t>verbs used as</a:t>
            </a:r>
            <a:r>
              <a:rPr dirty="0" sz="2400" spc="2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adjectives.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lady </a:t>
            </a:r>
            <a:r>
              <a:rPr dirty="0" sz="2400">
                <a:latin typeface="Arial"/>
                <a:cs typeface="Arial"/>
              </a:rPr>
              <a:t>was accompanied by a </a:t>
            </a:r>
            <a:r>
              <a:rPr dirty="0" sz="2400" spc="-5" i="1">
                <a:latin typeface="Arial"/>
                <a:cs typeface="Arial"/>
              </a:rPr>
              <a:t>giggling</a:t>
            </a:r>
            <a:r>
              <a:rPr dirty="0" sz="2400" spc="45" i="1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maidservant.</a:t>
            </a:r>
            <a:endParaRPr sz="2400">
              <a:latin typeface="Arial"/>
              <a:cs typeface="Arial"/>
            </a:endParaRPr>
          </a:p>
          <a:p>
            <a:pPr marL="12700" marR="1466850">
              <a:lnSpc>
                <a:spcPct val="241699"/>
              </a:lnSpc>
            </a:pPr>
            <a:r>
              <a:rPr dirty="0" sz="2400" spc="-5" b="1">
                <a:latin typeface="Arial"/>
                <a:cs typeface="Arial"/>
              </a:rPr>
              <a:t>Note: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maidservant is </a:t>
            </a:r>
            <a:r>
              <a:rPr dirty="0" sz="2400" spc="-5" i="1">
                <a:latin typeface="Arial"/>
                <a:cs typeface="Arial"/>
              </a:rPr>
              <a:t>giggling. </a:t>
            </a:r>
            <a:r>
              <a:rPr dirty="0" sz="2400" spc="-5">
                <a:latin typeface="Arial"/>
                <a:cs typeface="Arial"/>
              </a:rPr>
              <a:t>(verb)  </a:t>
            </a:r>
            <a:r>
              <a:rPr dirty="0" sz="2400" spc="-15">
                <a:latin typeface="Arial"/>
                <a:cs typeface="Arial"/>
              </a:rPr>
              <a:t>Roy’s </a:t>
            </a:r>
            <a:r>
              <a:rPr dirty="0" sz="2400" spc="-5">
                <a:latin typeface="Arial"/>
                <a:cs typeface="Arial"/>
              </a:rPr>
              <a:t>family </a:t>
            </a:r>
            <a:r>
              <a:rPr dirty="0" sz="2400">
                <a:latin typeface="Arial"/>
                <a:cs typeface="Arial"/>
              </a:rPr>
              <a:t>sells </a:t>
            </a:r>
            <a:r>
              <a:rPr dirty="0" sz="2400" spc="-5" i="1">
                <a:latin typeface="Arial"/>
                <a:cs typeface="Arial"/>
              </a:rPr>
              <a:t>woven </a:t>
            </a:r>
            <a:r>
              <a:rPr dirty="0" sz="2400">
                <a:latin typeface="Arial"/>
                <a:cs typeface="Arial"/>
              </a:rPr>
              <a:t>baskets </a:t>
            </a:r>
            <a:r>
              <a:rPr dirty="0" sz="2400" spc="-5">
                <a:latin typeface="Arial"/>
                <a:cs typeface="Arial"/>
              </a:rPr>
              <a:t>and</a:t>
            </a:r>
            <a:r>
              <a:rPr dirty="0" sz="2400" spc="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mats.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711453"/>
            <a:ext cx="6640195" cy="2967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Arial"/>
                <a:cs typeface="Arial"/>
              </a:rPr>
              <a:t>Properties of</a:t>
            </a:r>
            <a:r>
              <a:rPr dirty="0" sz="2400" spc="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verbs: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 spc="-5">
                <a:latin typeface="Arial"/>
                <a:cs typeface="Arial"/>
              </a:rPr>
              <a:t>Can </a:t>
            </a:r>
            <a:r>
              <a:rPr dirty="0" sz="2400">
                <a:latin typeface="Arial"/>
                <a:cs typeface="Arial"/>
              </a:rPr>
              <a:t>be marked for </a:t>
            </a:r>
            <a:r>
              <a:rPr dirty="0" sz="2400" spc="-5">
                <a:latin typeface="Arial"/>
                <a:cs typeface="Arial"/>
              </a:rPr>
              <a:t>tense, person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number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</a:tabLst>
            </a:pPr>
            <a:r>
              <a:rPr dirty="0" sz="2400" spc="-5">
                <a:latin typeface="Arial"/>
                <a:cs typeface="Arial"/>
              </a:rPr>
              <a:t>Can receive /–ing/</a:t>
            </a:r>
            <a:r>
              <a:rPr dirty="0" sz="2400" spc="2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suffix</a:t>
            </a:r>
            <a:endParaRPr sz="2400">
              <a:latin typeface="Arial"/>
              <a:cs typeface="Arial"/>
            </a:endParaRPr>
          </a:p>
          <a:p>
            <a:pPr marL="287020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  <a:tab pos="4436745" algn="l"/>
              </a:tabLst>
            </a:pPr>
            <a:r>
              <a:rPr dirty="0" sz="2400" spc="-5">
                <a:latin typeface="Arial"/>
                <a:cs typeface="Arial"/>
              </a:rPr>
              <a:t>Can appear in</a:t>
            </a:r>
            <a:r>
              <a:rPr dirty="0" sz="2400" spc="4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frame: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[Aux</a:t>
            </a:r>
            <a:r>
              <a:rPr dirty="0" u="heavy" sz="24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dirty="0" sz="2400">
                <a:latin typeface="Arial"/>
                <a:cs typeface="Arial"/>
              </a:rPr>
              <a:t>] (Aux =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‘helping  </a:t>
            </a:r>
            <a:r>
              <a:rPr dirty="0" sz="2400">
                <a:latin typeface="Arial"/>
                <a:cs typeface="Arial"/>
              </a:rPr>
              <a:t>verb’)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655" algn="l"/>
                <a:tab pos="4843780" algn="l"/>
              </a:tabLst>
            </a:pPr>
            <a:r>
              <a:rPr dirty="0" sz="2400" spc="-5">
                <a:latin typeface="Arial"/>
                <a:cs typeface="Arial"/>
              </a:rPr>
              <a:t>Can appear in</a:t>
            </a:r>
            <a:r>
              <a:rPr dirty="0" sz="2400" spc="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frame: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[Please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dirty="0" sz="2400">
                <a:latin typeface="Arial"/>
                <a:cs typeface="Arial"/>
              </a:rPr>
              <a:t>]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244" y="787653"/>
            <a:ext cx="6851015" cy="348551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2400" spc="-5">
                <a:latin typeface="Arial"/>
                <a:cs typeface="Arial"/>
              </a:rPr>
              <a:t>Exercise</a:t>
            </a:r>
            <a:endParaRPr sz="24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AutoNum type="arabicPeriod"/>
              <a:tabLst>
                <a:tab pos="469265" algn="l"/>
                <a:tab pos="469900" algn="l"/>
              </a:tabLst>
            </a:pPr>
            <a:r>
              <a:rPr dirty="0" sz="2400" spc="-80">
                <a:latin typeface="Arial"/>
                <a:cs typeface="Arial"/>
              </a:rPr>
              <a:t>You </a:t>
            </a:r>
            <a:r>
              <a:rPr dirty="0" sz="2400">
                <a:latin typeface="Arial"/>
                <a:cs typeface="Arial"/>
              </a:rPr>
              <a:t>must </a:t>
            </a:r>
            <a:r>
              <a:rPr dirty="0" sz="2400" spc="-5">
                <a:latin typeface="Arial"/>
                <a:cs typeface="Arial"/>
              </a:rPr>
              <a:t>use a good hammer </a:t>
            </a:r>
            <a:r>
              <a:rPr dirty="0" sz="2400">
                <a:latin typeface="Arial"/>
                <a:cs typeface="Arial"/>
              </a:rPr>
              <a:t>for </a:t>
            </a:r>
            <a:r>
              <a:rPr dirty="0" sz="2400" spc="-5">
                <a:latin typeface="Arial"/>
                <a:cs typeface="Arial"/>
              </a:rPr>
              <a:t>this</a:t>
            </a:r>
            <a:r>
              <a:rPr dirty="0" sz="2400" spc="9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job.</a:t>
            </a:r>
            <a:endParaRPr sz="24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AutoNum type="arabicPeriod"/>
              <a:tabLst>
                <a:tab pos="469265" algn="l"/>
                <a:tab pos="469900" algn="l"/>
              </a:tabLst>
            </a:pPr>
            <a:r>
              <a:rPr dirty="0" sz="2400" spc="-75">
                <a:latin typeface="Arial"/>
                <a:cs typeface="Arial"/>
              </a:rPr>
              <a:t>You </a:t>
            </a:r>
            <a:r>
              <a:rPr dirty="0" sz="2400">
                <a:latin typeface="Arial"/>
                <a:cs typeface="Arial"/>
              </a:rPr>
              <a:t>must </a:t>
            </a:r>
            <a:r>
              <a:rPr dirty="0" sz="2400" spc="-5">
                <a:latin typeface="Arial"/>
                <a:cs typeface="Arial"/>
              </a:rPr>
              <a:t>hammer </a:t>
            </a:r>
            <a:r>
              <a:rPr dirty="0" sz="2400">
                <a:latin typeface="Arial"/>
                <a:cs typeface="Arial"/>
              </a:rPr>
              <a:t>the joists </a:t>
            </a:r>
            <a:r>
              <a:rPr dirty="0" sz="2400" spc="-5">
                <a:latin typeface="Arial"/>
                <a:cs typeface="Arial"/>
              </a:rPr>
              <a:t>like</a:t>
            </a:r>
            <a:r>
              <a:rPr dirty="0" sz="2400" spc="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this.</a:t>
            </a:r>
            <a:endParaRPr sz="24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AutoNum type="arabicPeriod"/>
              <a:tabLst>
                <a:tab pos="469265" algn="l"/>
                <a:tab pos="469900" algn="l"/>
              </a:tabLst>
            </a:pPr>
            <a:r>
              <a:rPr dirty="0" sz="2400" spc="-5">
                <a:latin typeface="Arial"/>
                <a:cs typeface="Arial"/>
              </a:rPr>
              <a:t>Jake is hammering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floor joists</a:t>
            </a:r>
            <a:r>
              <a:rPr dirty="0" sz="2400" spc="35">
                <a:latin typeface="Arial"/>
                <a:cs typeface="Arial"/>
              </a:rPr>
              <a:t> </a:t>
            </a:r>
            <a:r>
              <a:rPr dirty="0" sz="2400" spc="-40">
                <a:latin typeface="Arial"/>
                <a:cs typeface="Arial"/>
              </a:rPr>
              <a:t>now.</a:t>
            </a:r>
            <a:endParaRPr sz="24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AutoNum type="arabicPeriod"/>
              <a:tabLst>
                <a:tab pos="469265" algn="l"/>
                <a:tab pos="469900" algn="l"/>
              </a:tabLst>
            </a:pPr>
            <a:r>
              <a:rPr dirty="0" sz="2400" spc="-5">
                <a:latin typeface="Arial"/>
                <a:cs typeface="Arial"/>
              </a:rPr>
              <a:t>Several hammers went missing</a:t>
            </a:r>
            <a:r>
              <a:rPr dirty="0" sz="2400" spc="4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yesterday.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50">
              <a:latin typeface="Times New Roman"/>
              <a:cs typeface="Times New Roman"/>
            </a:endParaRPr>
          </a:p>
          <a:p>
            <a:pPr marL="469265" marR="5080" indent="-457200">
              <a:lnSpc>
                <a:spcPct val="100000"/>
              </a:lnSpc>
            </a:pPr>
            <a:r>
              <a:rPr dirty="0" sz="2400" b="1">
                <a:latin typeface="Arial"/>
                <a:cs typeface="Arial"/>
              </a:rPr>
              <a:t>Question: </a:t>
            </a:r>
            <a:r>
              <a:rPr dirty="0" sz="2400" spc="-5" b="1">
                <a:latin typeface="Arial"/>
                <a:cs typeface="Arial"/>
              </a:rPr>
              <a:t>Is </a:t>
            </a:r>
            <a:r>
              <a:rPr dirty="0" sz="2400" spc="-5" b="1" i="1">
                <a:latin typeface="Arial"/>
                <a:cs typeface="Arial"/>
              </a:rPr>
              <a:t>hammer </a:t>
            </a:r>
            <a:r>
              <a:rPr dirty="0" sz="2400" spc="-5">
                <a:latin typeface="Arial"/>
                <a:cs typeface="Arial"/>
              </a:rPr>
              <a:t>a noun or </a:t>
            </a:r>
            <a:r>
              <a:rPr dirty="0" sz="2400">
                <a:latin typeface="Arial"/>
                <a:cs typeface="Arial"/>
              </a:rPr>
              <a:t>verb </a:t>
            </a:r>
            <a:r>
              <a:rPr dirty="0" sz="2400" spc="-5">
                <a:latin typeface="Arial"/>
                <a:cs typeface="Arial"/>
              </a:rPr>
              <a:t>in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above  sentences?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0362" y="2667761"/>
            <a:ext cx="2895600" cy="1143000"/>
          </a:xfrm>
          <a:custGeom>
            <a:avLst/>
            <a:gdLst/>
            <a:ahLst/>
            <a:cxnLst/>
            <a:rect l="l" t="t" r="r" b="b"/>
            <a:pathLst>
              <a:path w="2895600" h="1143000">
                <a:moveTo>
                  <a:pt x="1447800" y="0"/>
                </a:moveTo>
                <a:lnTo>
                  <a:pt x="1381528" y="588"/>
                </a:lnTo>
                <a:lnTo>
                  <a:pt x="1316021" y="2335"/>
                </a:lnTo>
                <a:lnTo>
                  <a:pt x="1251343" y="5217"/>
                </a:lnTo>
                <a:lnTo>
                  <a:pt x="1187557" y="9208"/>
                </a:lnTo>
                <a:lnTo>
                  <a:pt x="1124728" y="14283"/>
                </a:lnTo>
                <a:lnTo>
                  <a:pt x="1062919" y="20417"/>
                </a:lnTo>
                <a:lnTo>
                  <a:pt x="1002194" y="27583"/>
                </a:lnTo>
                <a:lnTo>
                  <a:pt x="942618" y="35758"/>
                </a:lnTo>
                <a:lnTo>
                  <a:pt x="884253" y="44916"/>
                </a:lnTo>
                <a:lnTo>
                  <a:pt x="827164" y="55031"/>
                </a:lnTo>
                <a:lnTo>
                  <a:pt x="771415" y="66079"/>
                </a:lnTo>
                <a:lnTo>
                  <a:pt x="717070" y="78034"/>
                </a:lnTo>
                <a:lnTo>
                  <a:pt x="664192" y="90871"/>
                </a:lnTo>
                <a:lnTo>
                  <a:pt x="612846" y="104564"/>
                </a:lnTo>
                <a:lnTo>
                  <a:pt x="563095" y="119090"/>
                </a:lnTo>
                <a:lnTo>
                  <a:pt x="515003" y="134421"/>
                </a:lnTo>
                <a:lnTo>
                  <a:pt x="468634" y="150533"/>
                </a:lnTo>
                <a:lnTo>
                  <a:pt x="424053" y="167401"/>
                </a:lnTo>
                <a:lnTo>
                  <a:pt x="381322" y="185000"/>
                </a:lnTo>
                <a:lnTo>
                  <a:pt x="340506" y="203304"/>
                </a:lnTo>
                <a:lnTo>
                  <a:pt x="301669" y="222288"/>
                </a:lnTo>
                <a:lnTo>
                  <a:pt x="264874" y="241927"/>
                </a:lnTo>
                <a:lnTo>
                  <a:pt x="230186" y="262195"/>
                </a:lnTo>
                <a:lnTo>
                  <a:pt x="197668" y="283068"/>
                </a:lnTo>
                <a:lnTo>
                  <a:pt x="139399" y="326526"/>
                </a:lnTo>
                <a:lnTo>
                  <a:pt x="90578" y="372099"/>
                </a:lnTo>
                <a:lnTo>
                  <a:pt x="51717" y="419585"/>
                </a:lnTo>
                <a:lnTo>
                  <a:pt x="23326" y="468781"/>
                </a:lnTo>
                <a:lnTo>
                  <a:pt x="5916" y="519487"/>
                </a:lnTo>
                <a:lnTo>
                  <a:pt x="0" y="571500"/>
                </a:lnTo>
                <a:lnTo>
                  <a:pt x="1489" y="597657"/>
                </a:lnTo>
                <a:lnTo>
                  <a:pt x="13216" y="649041"/>
                </a:lnTo>
                <a:lnTo>
                  <a:pt x="36180" y="699017"/>
                </a:lnTo>
                <a:lnTo>
                  <a:pt x="69871" y="747384"/>
                </a:lnTo>
                <a:lnTo>
                  <a:pt x="113776" y="793938"/>
                </a:lnTo>
                <a:lnTo>
                  <a:pt x="167384" y="838479"/>
                </a:lnTo>
                <a:lnTo>
                  <a:pt x="230186" y="880804"/>
                </a:lnTo>
                <a:lnTo>
                  <a:pt x="264874" y="901072"/>
                </a:lnTo>
                <a:lnTo>
                  <a:pt x="301669" y="920711"/>
                </a:lnTo>
                <a:lnTo>
                  <a:pt x="340506" y="939695"/>
                </a:lnTo>
                <a:lnTo>
                  <a:pt x="381322" y="957999"/>
                </a:lnTo>
                <a:lnTo>
                  <a:pt x="424053" y="975598"/>
                </a:lnTo>
                <a:lnTo>
                  <a:pt x="468634" y="992466"/>
                </a:lnTo>
                <a:lnTo>
                  <a:pt x="515003" y="1008578"/>
                </a:lnTo>
                <a:lnTo>
                  <a:pt x="563095" y="1023909"/>
                </a:lnTo>
                <a:lnTo>
                  <a:pt x="612846" y="1038435"/>
                </a:lnTo>
                <a:lnTo>
                  <a:pt x="664192" y="1052128"/>
                </a:lnTo>
                <a:lnTo>
                  <a:pt x="717070" y="1064965"/>
                </a:lnTo>
                <a:lnTo>
                  <a:pt x="771415" y="1076920"/>
                </a:lnTo>
                <a:lnTo>
                  <a:pt x="827164" y="1087968"/>
                </a:lnTo>
                <a:lnTo>
                  <a:pt x="884253" y="1098083"/>
                </a:lnTo>
                <a:lnTo>
                  <a:pt x="942618" y="1107241"/>
                </a:lnTo>
                <a:lnTo>
                  <a:pt x="1002194" y="1115416"/>
                </a:lnTo>
                <a:lnTo>
                  <a:pt x="1062919" y="1122582"/>
                </a:lnTo>
                <a:lnTo>
                  <a:pt x="1124728" y="1128716"/>
                </a:lnTo>
                <a:lnTo>
                  <a:pt x="1187557" y="1133791"/>
                </a:lnTo>
                <a:lnTo>
                  <a:pt x="1251343" y="1137782"/>
                </a:lnTo>
                <a:lnTo>
                  <a:pt x="1316021" y="1140664"/>
                </a:lnTo>
                <a:lnTo>
                  <a:pt x="1381528" y="1142411"/>
                </a:lnTo>
                <a:lnTo>
                  <a:pt x="1447800" y="1143000"/>
                </a:lnTo>
                <a:lnTo>
                  <a:pt x="1514071" y="1142411"/>
                </a:lnTo>
                <a:lnTo>
                  <a:pt x="1579578" y="1140664"/>
                </a:lnTo>
                <a:lnTo>
                  <a:pt x="1644256" y="1137782"/>
                </a:lnTo>
                <a:lnTo>
                  <a:pt x="1708042" y="1133791"/>
                </a:lnTo>
                <a:lnTo>
                  <a:pt x="1770871" y="1128716"/>
                </a:lnTo>
                <a:lnTo>
                  <a:pt x="1832680" y="1122582"/>
                </a:lnTo>
                <a:lnTo>
                  <a:pt x="1893405" y="1115416"/>
                </a:lnTo>
                <a:lnTo>
                  <a:pt x="1952981" y="1107241"/>
                </a:lnTo>
                <a:lnTo>
                  <a:pt x="2011346" y="1098083"/>
                </a:lnTo>
                <a:lnTo>
                  <a:pt x="2068435" y="1087968"/>
                </a:lnTo>
                <a:lnTo>
                  <a:pt x="2124184" y="1076920"/>
                </a:lnTo>
                <a:lnTo>
                  <a:pt x="2178529" y="1064965"/>
                </a:lnTo>
                <a:lnTo>
                  <a:pt x="2231407" y="1052128"/>
                </a:lnTo>
                <a:lnTo>
                  <a:pt x="2282753" y="1038435"/>
                </a:lnTo>
                <a:lnTo>
                  <a:pt x="2332504" y="1023909"/>
                </a:lnTo>
                <a:lnTo>
                  <a:pt x="2380596" y="1008578"/>
                </a:lnTo>
                <a:lnTo>
                  <a:pt x="2426965" y="992466"/>
                </a:lnTo>
                <a:lnTo>
                  <a:pt x="2471546" y="975598"/>
                </a:lnTo>
                <a:lnTo>
                  <a:pt x="2514277" y="957999"/>
                </a:lnTo>
                <a:lnTo>
                  <a:pt x="2555093" y="939695"/>
                </a:lnTo>
                <a:lnTo>
                  <a:pt x="2593930" y="920711"/>
                </a:lnTo>
                <a:lnTo>
                  <a:pt x="2630725" y="901072"/>
                </a:lnTo>
                <a:lnTo>
                  <a:pt x="2665413" y="880804"/>
                </a:lnTo>
                <a:lnTo>
                  <a:pt x="2697931" y="859931"/>
                </a:lnTo>
                <a:lnTo>
                  <a:pt x="2756200" y="816473"/>
                </a:lnTo>
                <a:lnTo>
                  <a:pt x="2805021" y="770900"/>
                </a:lnTo>
                <a:lnTo>
                  <a:pt x="2843882" y="723414"/>
                </a:lnTo>
                <a:lnTo>
                  <a:pt x="2872273" y="674218"/>
                </a:lnTo>
                <a:lnTo>
                  <a:pt x="2889683" y="623512"/>
                </a:lnTo>
                <a:lnTo>
                  <a:pt x="2895600" y="571500"/>
                </a:lnTo>
                <a:lnTo>
                  <a:pt x="2894110" y="545342"/>
                </a:lnTo>
                <a:lnTo>
                  <a:pt x="2882383" y="493958"/>
                </a:lnTo>
                <a:lnTo>
                  <a:pt x="2859419" y="443982"/>
                </a:lnTo>
                <a:lnTo>
                  <a:pt x="2825728" y="395615"/>
                </a:lnTo>
                <a:lnTo>
                  <a:pt x="2781823" y="349061"/>
                </a:lnTo>
                <a:lnTo>
                  <a:pt x="2728215" y="304520"/>
                </a:lnTo>
                <a:lnTo>
                  <a:pt x="2665413" y="262195"/>
                </a:lnTo>
                <a:lnTo>
                  <a:pt x="2630725" y="241927"/>
                </a:lnTo>
                <a:lnTo>
                  <a:pt x="2593930" y="222288"/>
                </a:lnTo>
                <a:lnTo>
                  <a:pt x="2555093" y="203304"/>
                </a:lnTo>
                <a:lnTo>
                  <a:pt x="2514277" y="185000"/>
                </a:lnTo>
                <a:lnTo>
                  <a:pt x="2471547" y="167401"/>
                </a:lnTo>
                <a:lnTo>
                  <a:pt x="2426965" y="150533"/>
                </a:lnTo>
                <a:lnTo>
                  <a:pt x="2380596" y="134421"/>
                </a:lnTo>
                <a:lnTo>
                  <a:pt x="2332504" y="119090"/>
                </a:lnTo>
                <a:lnTo>
                  <a:pt x="2282753" y="104564"/>
                </a:lnTo>
                <a:lnTo>
                  <a:pt x="2231407" y="90871"/>
                </a:lnTo>
                <a:lnTo>
                  <a:pt x="2178529" y="78034"/>
                </a:lnTo>
                <a:lnTo>
                  <a:pt x="2124184" y="66079"/>
                </a:lnTo>
                <a:lnTo>
                  <a:pt x="2068435" y="55031"/>
                </a:lnTo>
                <a:lnTo>
                  <a:pt x="2011346" y="44916"/>
                </a:lnTo>
                <a:lnTo>
                  <a:pt x="1952981" y="35758"/>
                </a:lnTo>
                <a:lnTo>
                  <a:pt x="1893405" y="27583"/>
                </a:lnTo>
                <a:lnTo>
                  <a:pt x="1832680" y="20417"/>
                </a:lnTo>
                <a:lnTo>
                  <a:pt x="1770871" y="14283"/>
                </a:lnTo>
                <a:lnTo>
                  <a:pt x="1708042" y="9208"/>
                </a:lnTo>
                <a:lnTo>
                  <a:pt x="1644256" y="5217"/>
                </a:lnTo>
                <a:lnTo>
                  <a:pt x="1579578" y="2335"/>
                </a:lnTo>
                <a:lnTo>
                  <a:pt x="1514071" y="588"/>
                </a:lnTo>
                <a:lnTo>
                  <a:pt x="1447800" y="0"/>
                </a:lnTo>
                <a:close/>
              </a:path>
            </a:pathLst>
          </a:custGeom>
          <a:solidFill>
            <a:srgbClr val="F09E9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10362" y="2667761"/>
            <a:ext cx="2895600" cy="1143000"/>
          </a:xfrm>
          <a:custGeom>
            <a:avLst/>
            <a:gdLst/>
            <a:ahLst/>
            <a:cxnLst/>
            <a:rect l="l" t="t" r="r" b="b"/>
            <a:pathLst>
              <a:path w="2895600" h="1143000">
                <a:moveTo>
                  <a:pt x="0" y="571500"/>
                </a:moveTo>
                <a:lnTo>
                  <a:pt x="5916" y="519487"/>
                </a:lnTo>
                <a:lnTo>
                  <a:pt x="23326" y="468781"/>
                </a:lnTo>
                <a:lnTo>
                  <a:pt x="51717" y="419585"/>
                </a:lnTo>
                <a:lnTo>
                  <a:pt x="90578" y="372099"/>
                </a:lnTo>
                <a:lnTo>
                  <a:pt x="139399" y="326526"/>
                </a:lnTo>
                <a:lnTo>
                  <a:pt x="197668" y="283068"/>
                </a:lnTo>
                <a:lnTo>
                  <a:pt x="230186" y="262195"/>
                </a:lnTo>
                <a:lnTo>
                  <a:pt x="264874" y="241927"/>
                </a:lnTo>
                <a:lnTo>
                  <a:pt x="301669" y="222288"/>
                </a:lnTo>
                <a:lnTo>
                  <a:pt x="340506" y="203304"/>
                </a:lnTo>
                <a:lnTo>
                  <a:pt x="381322" y="185000"/>
                </a:lnTo>
                <a:lnTo>
                  <a:pt x="424053" y="167401"/>
                </a:lnTo>
                <a:lnTo>
                  <a:pt x="468634" y="150533"/>
                </a:lnTo>
                <a:lnTo>
                  <a:pt x="515003" y="134421"/>
                </a:lnTo>
                <a:lnTo>
                  <a:pt x="563095" y="119090"/>
                </a:lnTo>
                <a:lnTo>
                  <a:pt x="612846" y="104564"/>
                </a:lnTo>
                <a:lnTo>
                  <a:pt x="664192" y="90871"/>
                </a:lnTo>
                <a:lnTo>
                  <a:pt x="717070" y="78034"/>
                </a:lnTo>
                <a:lnTo>
                  <a:pt x="771415" y="66079"/>
                </a:lnTo>
                <a:lnTo>
                  <a:pt x="827164" y="55031"/>
                </a:lnTo>
                <a:lnTo>
                  <a:pt x="884253" y="44916"/>
                </a:lnTo>
                <a:lnTo>
                  <a:pt x="942618" y="35758"/>
                </a:lnTo>
                <a:lnTo>
                  <a:pt x="1002194" y="27583"/>
                </a:lnTo>
                <a:lnTo>
                  <a:pt x="1062919" y="20417"/>
                </a:lnTo>
                <a:lnTo>
                  <a:pt x="1124728" y="14283"/>
                </a:lnTo>
                <a:lnTo>
                  <a:pt x="1187557" y="9208"/>
                </a:lnTo>
                <a:lnTo>
                  <a:pt x="1251343" y="5217"/>
                </a:lnTo>
                <a:lnTo>
                  <a:pt x="1316021" y="2335"/>
                </a:lnTo>
                <a:lnTo>
                  <a:pt x="1381528" y="588"/>
                </a:lnTo>
                <a:lnTo>
                  <a:pt x="1447800" y="0"/>
                </a:lnTo>
                <a:lnTo>
                  <a:pt x="1514071" y="588"/>
                </a:lnTo>
                <a:lnTo>
                  <a:pt x="1579578" y="2335"/>
                </a:lnTo>
                <a:lnTo>
                  <a:pt x="1644256" y="5217"/>
                </a:lnTo>
                <a:lnTo>
                  <a:pt x="1708042" y="9208"/>
                </a:lnTo>
                <a:lnTo>
                  <a:pt x="1770871" y="14283"/>
                </a:lnTo>
                <a:lnTo>
                  <a:pt x="1832680" y="20417"/>
                </a:lnTo>
                <a:lnTo>
                  <a:pt x="1893405" y="27583"/>
                </a:lnTo>
                <a:lnTo>
                  <a:pt x="1952981" y="35758"/>
                </a:lnTo>
                <a:lnTo>
                  <a:pt x="2011346" y="44916"/>
                </a:lnTo>
                <a:lnTo>
                  <a:pt x="2068435" y="55031"/>
                </a:lnTo>
                <a:lnTo>
                  <a:pt x="2124184" y="66079"/>
                </a:lnTo>
                <a:lnTo>
                  <a:pt x="2178529" y="78034"/>
                </a:lnTo>
                <a:lnTo>
                  <a:pt x="2231407" y="90871"/>
                </a:lnTo>
                <a:lnTo>
                  <a:pt x="2282753" y="104564"/>
                </a:lnTo>
                <a:lnTo>
                  <a:pt x="2332504" y="119090"/>
                </a:lnTo>
                <a:lnTo>
                  <a:pt x="2380596" y="134421"/>
                </a:lnTo>
                <a:lnTo>
                  <a:pt x="2426965" y="150533"/>
                </a:lnTo>
                <a:lnTo>
                  <a:pt x="2471547" y="167401"/>
                </a:lnTo>
                <a:lnTo>
                  <a:pt x="2514277" y="185000"/>
                </a:lnTo>
                <a:lnTo>
                  <a:pt x="2555093" y="203304"/>
                </a:lnTo>
                <a:lnTo>
                  <a:pt x="2593930" y="222288"/>
                </a:lnTo>
                <a:lnTo>
                  <a:pt x="2630725" y="241927"/>
                </a:lnTo>
                <a:lnTo>
                  <a:pt x="2665413" y="262195"/>
                </a:lnTo>
                <a:lnTo>
                  <a:pt x="2697931" y="283068"/>
                </a:lnTo>
                <a:lnTo>
                  <a:pt x="2756200" y="326526"/>
                </a:lnTo>
                <a:lnTo>
                  <a:pt x="2805021" y="372099"/>
                </a:lnTo>
                <a:lnTo>
                  <a:pt x="2843882" y="419585"/>
                </a:lnTo>
                <a:lnTo>
                  <a:pt x="2872273" y="468781"/>
                </a:lnTo>
                <a:lnTo>
                  <a:pt x="2889683" y="519487"/>
                </a:lnTo>
                <a:lnTo>
                  <a:pt x="2895600" y="571500"/>
                </a:lnTo>
                <a:lnTo>
                  <a:pt x="2894110" y="597657"/>
                </a:lnTo>
                <a:lnTo>
                  <a:pt x="2882383" y="649041"/>
                </a:lnTo>
                <a:lnTo>
                  <a:pt x="2859419" y="699017"/>
                </a:lnTo>
                <a:lnTo>
                  <a:pt x="2825728" y="747384"/>
                </a:lnTo>
                <a:lnTo>
                  <a:pt x="2781823" y="793938"/>
                </a:lnTo>
                <a:lnTo>
                  <a:pt x="2728215" y="838479"/>
                </a:lnTo>
                <a:lnTo>
                  <a:pt x="2665413" y="880804"/>
                </a:lnTo>
                <a:lnTo>
                  <a:pt x="2630725" y="901072"/>
                </a:lnTo>
                <a:lnTo>
                  <a:pt x="2593930" y="920711"/>
                </a:lnTo>
                <a:lnTo>
                  <a:pt x="2555093" y="939695"/>
                </a:lnTo>
                <a:lnTo>
                  <a:pt x="2514277" y="957999"/>
                </a:lnTo>
                <a:lnTo>
                  <a:pt x="2471547" y="975598"/>
                </a:lnTo>
                <a:lnTo>
                  <a:pt x="2426965" y="992466"/>
                </a:lnTo>
                <a:lnTo>
                  <a:pt x="2380596" y="1008578"/>
                </a:lnTo>
                <a:lnTo>
                  <a:pt x="2332504" y="1023909"/>
                </a:lnTo>
                <a:lnTo>
                  <a:pt x="2282753" y="1038435"/>
                </a:lnTo>
                <a:lnTo>
                  <a:pt x="2231407" y="1052128"/>
                </a:lnTo>
                <a:lnTo>
                  <a:pt x="2178529" y="1064965"/>
                </a:lnTo>
                <a:lnTo>
                  <a:pt x="2124184" y="1076920"/>
                </a:lnTo>
                <a:lnTo>
                  <a:pt x="2068435" y="1087968"/>
                </a:lnTo>
                <a:lnTo>
                  <a:pt x="2011346" y="1098083"/>
                </a:lnTo>
                <a:lnTo>
                  <a:pt x="1952981" y="1107241"/>
                </a:lnTo>
                <a:lnTo>
                  <a:pt x="1893405" y="1115416"/>
                </a:lnTo>
                <a:lnTo>
                  <a:pt x="1832680" y="1122582"/>
                </a:lnTo>
                <a:lnTo>
                  <a:pt x="1770871" y="1128716"/>
                </a:lnTo>
                <a:lnTo>
                  <a:pt x="1708042" y="1133791"/>
                </a:lnTo>
                <a:lnTo>
                  <a:pt x="1644256" y="1137782"/>
                </a:lnTo>
                <a:lnTo>
                  <a:pt x="1579578" y="1140664"/>
                </a:lnTo>
                <a:lnTo>
                  <a:pt x="1514071" y="1142411"/>
                </a:lnTo>
                <a:lnTo>
                  <a:pt x="1447800" y="1143000"/>
                </a:lnTo>
                <a:lnTo>
                  <a:pt x="1381528" y="1142411"/>
                </a:lnTo>
                <a:lnTo>
                  <a:pt x="1316021" y="1140664"/>
                </a:lnTo>
                <a:lnTo>
                  <a:pt x="1251343" y="1137782"/>
                </a:lnTo>
                <a:lnTo>
                  <a:pt x="1187557" y="1133791"/>
                </a:lnTo>
                <a:lnTo>
                  <a:pt x="1124728" y="1128716"/>
                </a:lnTo>
                <a:lnTo>
                  <a:pt x="1062919" y="1122582"/>
                </a:lnTo>
                <a:lnTo>
                  <a:pt x="1002194" y="1115416"/>
                </a:lnTo>
                <a:lnTo>
                  <a:pt x="942618" y="1107241"/>
                </a:lnTo>
                <a:lnTo>
                  <a:pt x="884253" y="1098083"/>
                </a:lnTo>
                <a:lnTo>
                  <a:pt x="827164" y="1087968"/>
                </a:lnTo>
                <a:lnTo>
                  <a:pt x="771415" y="1076920"/>
                </a:lnTo>
                <a:lnTo>
                  <a:pt x="717070" y="1064965"/>
                </a:lnTo>
                <a:lnTo>
                  <a:pt x="664192" y="1052128"/>
                </a:lnTo>
                <a:lnTo>
                  <a:pt x="612846" y="1038435"/>
                </a:lnTo>
                <a:lnTo>
                  <a:pt x="563095" y="1023909"/>
                </a:lnTo>
                <a:lnTo>
                  <a:pt x="515003" y="1008578"/>
                </a:lnTo>
                <a:lnTo>
                  <a:pt x="468634" y="992466"/>
                </a:lnTo>
                <a:lnTo>
                  <a:pt x="424053" y="975598"/>
                </a:lnTo>
                <a:lnTo>
                  <a:pt x="381322" y="957999"/>
                </a:lnTo>
                <a:lnTo>
                  <a:pt x="340506" y="939695"/>
                </a:lnTo>
                <a:lnTo>
                  <a:pt x="301669" y="920711"/>
                </a:lnTo>
                <a:lnTo>
                  <a:pt x="264874" y="901072"/>
                </a:lnTo>
                <a:lnTo>
                  <a:pt x="230186" y="880804"/>
                </a:lnTo>
                <a:lnTo>
                  <a:pt x="197668" y="859931"/>
                </a:lnTo>
                <a:lnTo>
                  <a:pt x="139399" y="816473"/>
                </a:lnTo>
                <a:lnTo>
                  <a:pt x="90578" y="770900"/>
                </a:lnTo>
                <a:lnTo>
                  <a:pt x="51717" y="723414"/>
                </a:lnTo>
                <a:lnTo>
                  <a:pt x="23326" y="674218"/>
                </a:lnTo>
                <a:lnTo>
                  <a:pt x="5916" y="623512"/>
                </a:lnTo>
                <a:lnTo>
                  <a:pt x="0" y="571500"/>
                </a:lnTo>
                <a:close/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61110" y="3066110"/>
            <a:ext cx="159448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z="2000" spc="5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dirty="0" sz="2000" spc="-1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CTI</a:t>
            </a:r>
            <a:r>
              <a:rPr dirty="0" sz="2000" spc="-1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31973" y="1358011"/>
            <a:ext cx="788670" cy="1038225"/>
          </a:xfrm>
          <a:custGeom>
            <a:avLst/>
            <a:gdLst/>
            <a:ahLst/>
            <a:cxnLst/>
            <a:rect l="l" t="t" r="r" b="b"/>
            <a:pathLst>
              <a:path w="788670" h="1038225">
                <a:moveTo>
                  <a:pt x="788288" y="0"/>
                </a:moveTo>
                <a:lnTo>
                  <a:pt x="597788" y="0"/>
                </a:lnTo>
                <a:lnTo>
                  <a:pt x="0" y="1037843"/>
                </a:lnTo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10761" y="1143761"/>
            <a:ext cx="2286000" cy="1143000"/>
          </a:xfrm>
          <a:prstGeom prst="rect"/>
          <a:solidFill>
            <a:srgbClr val="F09E91"/>
          </a:solidFill>
          <a:ln w="25907">
            <a:solidFill>
              <a:srgbClr val="BA6025"/>
            </a:solidFill>
          </a:ln>
        </p:spPr>
        <p:txBody>
          <a:bodyPr wrap="square" lIns="0" tIns="15875" rIns="0" bIns="0" rtlCol="0" vert="horz">
            <a:spAutoFit/>
          </a:bodyPr>
          <a:lstStyle/>
          <a:p>
            <a:pPr algn="ctr" marL="265430" marR="255904" indent="-1270">
              <a:lnSpc>
                <a:spcPct val="100000"/>
              </a:lnSpc>
              <a:spcBef>
                <a:spcPts val="125"/>
              </a:spcBef>
            </a:pPr>
            <a:r>
              <a:rPr dirty="0" sz="1800" spc="-5">
                <a:solidFill>
                  <a:srgbClr val="FFFFFF"/>
                </a:solidFill>
              </a:rPr>
              <a:t>Adjectives are  usually placed  as 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subject  complements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99688" y="3492627"/>
            <a:ext cx="692785" cy="661035"/>
          </a:xfrm>
          <a:custGeom>
            <a:avLst/>
            <a:gdLst/>
            <a:ahLst/>
            <a:cxnLst/>
            <a:rect l="l" t="t" r="r" b="b"/>
            <a:pathLst>
              <a:path w="692785" h="661035">
                <a:moveTo>
                  <a:pt x="692785" y="661035"/>
                </a:moveTo>
                <a:lnTo>
                  <a:pt x="447675" y="661035"/>
                </a:lnTo>
                <a:lnTo>
                  <a:pt x="0" y="0"/>
                </a:lnTo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96561" y="3419094"/>
            <a:ext cx="2286000" cy="1376680"/>
          </a:xfrm>
          <a:prstGeom prst="rect">
            <a:avLst/>
          </a:prstGeom>
          <a:solidFill>
            <a:srgbClr val="F09E91"/>
          </a:solidFill>
          <a:ln w="25907">
            <a:solidFill>
              <a:srgbClr val="BA6025"/>
            </a:solidFill>
          </a:ln>
        </p:spPr>
        <p:txBody>
          <a:bodyPr wrap="square" lIns="0" tIns="133350" rIns="0" bIns="0" rtlCol="0" vert="horz">
            <a:spAutoFit/>
          </a:bodyPr>
          <a:lstStyle/>
          <a:p>
            <a:pPr algn="ctr" marL="118110" marR="108585" indent="-1270">
              <a:lnSpc>
                <a:spcPct val="100000"/>
              </a:lnSpc>
              <a:spcBef>
                <a:spcPts val="1050"/>
              </a:spcBef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Placed before the  noun described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if 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they are  single-word  adjectives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75512" y="3919346"/>
            <a:ext cx="245745" cy="1617345"/>
          </a:xfrm>
          <a:custGeom>
            <a:avLst/>
            <a:gdLst/>
            <a:ahLst/>
            <a:cxnLst/>
            <a:rect l="l" t="t" r="r" b="b"/>
            <a:pathLst>
              <a:path w="245744" h="1617345">
                <a:moveTo>
                  <a:pt x="245160" y="1617344"/>
                </a:moveTo>
                <a:lnTo>
                  <a:pt x="0" y="1617344"/>
                </a:lnTo>
                <a:lnTo>
                  <a:pt x="2768" y="0"/>
                </a:lnTo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524761" y="4801361"/>
            <a:ext cx="2286000" cy="1377950"/>
          </a:xfrm>
          <a:prstGeom prst="rect">
            <a:avLst/>
          </a:prstGeom>
          <a:solidFill>
            <a:srgbClr val="F09E91"/>
          </a:solidFill>
          <a:ln w="25907">
            <a:solidFill>
              <a:srgbClr val="BA6025"/>
            </a:solidFill>
          </a:ln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850">
              <a:latin typeface="Times New Roman"/>
              <a:cs typeface="Times New Roman"/>
            </a:endParaRPr>
          </a:p>
          <a:p>
            <a:pPr algn="ctr" marL="100330" marR="93980">
              <a:lnSpc>
                <a:spcPct val="100000"/>
              </a:lnSpc>
              <a:spcBef>
                <a:spcPts val="5"/>
              </a:spcBef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Placed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after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nouns 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they are clausal or  phrasal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20161" y="1219961"/>
            <a:ext cx="3810000" cy="1447800"/>
          </a:xfrm>
          <a:custGeom>
            <a:avLst/>
            <a:gdLst/>
            <a:ahLst/>
            <a:cxnLst/>
            <a:rect l="l" t="t" r="r" b="b"/>
            <a:pathLst>
              <a:path w="3810000" h="1447800">
                <a:moveTo>
                  <a:pt x="1905000" y="0"/>
                </a:moveTo>
                <a:lnTo>
                  <a:pt x="1838123" y="437"/>
                </a:lnTo>
                <a:lnTo>
                  <a:pt x="1771825" y="1741"/>
                </a:lnTo>
                <a:lnTo>
                  <a:pt x="1706144" y="3896"/>
                </a:lnTo>
                <a:lnTo>
                  <a:pt x="1641116" y="6889"/>
                </a:lnTo>
                <a:lnTo>
                  <a:pt x="1576781" y="10704"/>
                </a:lnTo>
                <a:lnTo>
                  <a:pt x="1513176" y="15328"/>
                </a:lnTo>
                <a:lnTo>
                  <a:pt x="1450338" y="20747"/>
                </a:lnTo>
                <a:lnTo>
                  <a:pt x="1388306" y="26945"/>
                </a:lnTo>
                <a:lnTo>
                  <a:pt x="1327117" y="33908"/>
                </a:lnTo>
                <a:lnTo>
                  <a:pt x="1266808" y="41623"/>
                </a:lnTo>
                <a:lnTo>
                  <a:pt x="1207419" y="50074"/>
                </a:lnTo>
                <a:lnTo>
                  <a:pt x="1148986" y="59248"/>
                </a:lnTo>
                <a:lnTo>
                  <a:pt x="1091547" y="69130"/>
                </a:lnTo>
                <a:lnTo>
                  <a:pt x="1035140" y="79705"/>
                </a:lnTo>
                <a:lnTo>
                  <a:pt x="979803" y="90960"/>
                </a:lnTo>
                <a:lnTo>
                  <a:pt x="925574" y="102880"/>
                </a:lnTo>
                <a:lnTo>
                  <a:pt x="872490" y="115450"/>
                </a:lnTo>
                <a:lnTo>
                  <a:pt x="820589" y="128657"/>
                </a:lnTo>
                <a:lnTo>
                  <a:pt x="769910" y="142486"/>
                </a:lnTo>
                <a:lnTo>
                  <a:pt x="720489" y="156922"/>
                </a:lnTo>
                <a:lnTo>
                  <a:pt x="672364" y="171951"/>
                </a:lnTo>
                <a:lnTo>
                  <a:pt x="625574" y="187560"/>
                </a:lnTo>
                <a:lnTo>
                  <a:pt x="580157" y="203732"/>
                </a:lnTo>
                <a:lnTo>
                  <a:pt x="536149" y="220455"/>
                </a:lnTo>
                <a:lnTo>
                  <a:pt x="493588" y="237714"/>
                </a:lnTo>
                <a:lnTo>
                  <a:pt x="452513" y="255494"/>
                </a:lnTo>
                <a:lnTo>
                  <a:pt x="412962" y="273781"/>
                </a:lnTo>
                <a:lnTo>
                  <a:pt x="374971" y="292561"/>
                </a:lnTo>
                <a:lnTo>
                  <a:pt x="338580" y="311819"/>
                </a:lnTo>
                <a:lnTo>
                  <a:pt x="303825" y="331541"/>
                </a:lnTo>
                <a:lnTo>
                  <a:pt x="270744" y="351713"/>
                </a:lnTo>
                <a:lnTo>
                  <a:pt x="209757" y="393348"/>
                </a:lnTo>
                <a:lnTo>
                  <a:pt x="155920" y="436610"/>
                </a:lnTo>
                <a:lnTo>
                  <a:pt x="109537" y="481383"/>
                </a:lnTo>
                <a:lnTo>
                  <a:pt x="70910" y="527552"/>
                </a:lnTo>
                <a:lnTo>
                  <a:pt x="40340" y="575004"/>
                </a:lnTo>
                <a:lnTo>
                  <a:pt x="18130" y="623622"/>
                </a:lnTo>
                <a:lnTo>
                  <a:pt x="4583" y="673292"/>
                </a:lnTo>
                <a:lnTo>
                  <a:pt x="0" y="723900"/>
                </a:lnTo>
                <a:lnTo>
                  <a:pt x="1152" y="749313"/>
                </a:lnTo>
                <a:lnTo>
                  <a:pt x="10255" y="799466"/>
                </a:lnTo>
                <a:lnTo>
                  <a:pt x="28171" y="848625"/>
                </a:lnTo>
                <a:lnTo>
                  <a:pt x="54599" y="896674"/>
                </a:lnTo>
                <a:lnTo>
                  <a:pt x="89235" y="943499"/>
                </a:lnTo>
                <a:lnTo>
                  <a:pt x="131778" y="988984"/>
                </a:lnTo>
                <a:lnTo>
                  <a:pt x="181926" y="1033016"/>
                </a:lnTo>
                <a:lnTo>
                  <a:pt x="239375" y="1075479"/>
                </a:lnTo>
                <a:lnTo>
                  <a:pt x="303825" y="1116258"/>
                </a:lnTo>
                <a:lnTo>
                  <a:pt x="338580" y="1135980"/>
                </a:lnTo>
                <a:lnTo>
                  <a:pt x="374971" y="1155238"/>
                </a:lnTo>
                <a:lnTo>
                  <a:pt x="412962" y="1174018"/>
                </a:lnTo>
                <a:lnTo>
                  <a:pt x="452513" y="1192305"/>
                </a:lnTo>
                <a:lnTo>
                  <a:pt x="493588" y="1210085"/>
                </a:lnTo>
                <a:lnTo>
                  <a:pt x="536149" y="1227344"/>
                </a:lnTo>
                <a:lnTo>
                  <a:pt x="580157" y="1244067"/>
                </a:lnTo>
                <a:lnTo>
                  <a:pt x="625574" y="1260239"/>
                </a:lnTo>
                <a:lnTo>
                  <a:pt x="672364" y="1275848"/>
                </a:lnTo>
                <a:lnTo>
                  <a:pt x="720489" y="1290877"/>
                </a:lnTo>
                <a:lnTo>
                  <a:pt x="769910" y="1305313"/>
                </a:lnTo>
                <a:lnTo>
                  <a:pt x="820589" y="1319142"/>
                </a:lnTo>
                <a:lnTo>
                  <a:pt x="872490" y="1332349"/>
                </a:lnTo>
                <a:lnTo>
                  <a:pt x="925574" y="1344919"/>
                </a:lnTo>
                <a:lnTo>
                  <a:pt x="979803" y="1356839"/>
                </a:lnTo>
                <a:lnTo>
                  <a:pt x="1035140" y="1368094"/>
                </a:lnTo>
                <a:lnTo>
                  <a:pt x="1091547" y="1378669"/>
                </a:lnTo>
                <a:lnTo>
                  <a:pt x="1148986" y="1388551"/>
                </a:lnTo>
                <a:lnTo>
                  <a:pt x="1207419" y="1397725"/>
                </a:lnTo>
                <a:lnTo>
                  <a:pt x="1266808" y="1406176"/>
                </a:lnTo>
                <a:lnTo>
                  <a:pt x="1327117" y="1413891"/>
                </a:lnTo>
                <a:lnTo>
                  <a:pt x="1388306" y="1420854"/>
                </a:lnTo>
                <a:lnTo>
                  <a:pt x="1450338" y="1427052"/>
                </a:lnTo>
                <a:lnTo>
                  <a:pt x="1513176" y="1432471"/>
                </a:lnTo>
                <a:lnTo>
                  <a:pt x="1576781" y="1437095"/>
                </a:lnTo>
                <a:lnTo>
                  <a:pt x="1641116" y="1440910"/>
                </a:lnTo>
                <a:lnTo>
                  <a:pt x="1706144" y="1443903"/>
                </a:lnTo>
                <a:lnTo>
                  <a:pt x="1771825" y="1446058"/>
                </a:lnTo>
                <a:lnTo>
                  <a:pt x="1838123" y="1447362"/>
                </a:lnTo>
                <a:lnTo>
                  <a:pt x="1905000" y="1447800"/>
                </a:lnTo>
                <a:lnTo>
                  <a:pt x="1971876" y="1447362"/>
                </a:lnTo>
                <a:lnTo>
                  <a:pt x="2038174" y="1446058"/>
                </a:lnTo>
                <a:lnTo>
                  <a:pt x="2103855" y="1443903"/>
                </a:lnTo>
                <a:lnTo>
                  <a:pt x="2168883" y="1440910"/>
                </a:lnTo>
                <a:lnTo>
                  <a:pt x="2233218" y="1437095"/>
                </a:lnTo>
                <a:lnTo>
                  <a:pt x="2296823" y="1432471"/>
                </a:lnTo>
                <a:lnTo>
                  <a:pt x="2359661" y="1427052"/>
                </a:lnTo>
                <a:lnTo>
                  <a:pt x="2421693" y="1420854"/>
                </a:lnTo>
                <a:lnTo>
                  <a:pt x="2482882" y="1413891"/>
                </a:lnTo>
                <a:lnTo>
                  <a:pt x="2543191" y="1406176"/>
                </a:lnTo>
                <a:lnTo>
                  <a:pt x="2602580" y="1397725"/>
                </a:lnTo>
                <a:lnTo>
                  <a:pt x="2661013" y="1388551"/>
                </a:lnTo>
                <a:lnTo>
                  <a:pt x="2718452" y="1378669"/>
                </a:lnTo>
                <a:lnTo>
                  <a:pt x="2774859" y="1368094"/>
                </a:lnTo>
                <a:lnTo>
                  <a:pt x="2830196" y="1356839"/>
                </a:lnTo>
                <a:lnTo>
                  <a:pt x="2884425" y="1344919"/>
                </a:lnTo>
                <a:lnTo>
                  <a:pt x="2937509" y="1332349"/>
                </a:lnTo>
                <a:lnTo>
                  <a:pt x="2989410" y="1319142"/>
                </a:lnTo>
                <a:lnTo>
                  <a:pt x="3040089" y="1305313"/>
                </a:lnTo>
                <a:lnTo>
                  <a:pt x="3089510" y="1290877"/>
                </a:lnTo>
                <a:lnTo>
                  <a:pt x="3137635" y="1275848"/>
                </a:lnTo>
                <a:lnTo>
                  <a:pt x="3184425" y="1260239"/>
                </a:lnTo>
                <a:lnTo>
                  <a:pt x="3229842" y="1244067"/>
                </a:lnTo>
                <a:lnTo>
                  <a:pt x="3273850" y="1227344"/>
                </a:lnTo>
                <a:lnTo>
                  <a:pt x="3316411" y="1210085"/>
                </a:lnTo>
                <a:lnTo>
                  <a:pt x="3357486" y="1192305"/>
                </a:lnTo>
                <a:lnTo>
                  <a:pt x="3397037" y="1174018"/>
                </a:lnTo>
                <a:lnTo>
                  <a:pt x="3435028" y="1155238"/>
                </a:lnTo>
                <a:lnTo>
                  <a:pt x="3471419" y="1135980"/>
                </a:lnTo>
                <a:lnTo>
                  <a:pt x="3506174" y="1116258"/>
                </a:lnTo>
                <a:lnTo>
                  <a:pt x="3539255" y="1096086"/>
                </a:lnTo>
                <a:lnTo>
                  <a:pt x="3600242" y="1054451"/>
                </a:lnTo>
                <a:lnTo>
                  <a:pt x="3654079" y="1011189"/>
                </a:lnTo>
                <a:lnTo>
                  <a:pt x="3700462" y="966416"/>
                </a:lnTo>
                <a:lnTo>
                  <a:pt x="3739089" y="920247"/>
                </a:lnTo>
                <a:lnTo>
                  <a:pt x="3769659" y="872795"/>
                </a:lnTo>
                <a:lnTo>
                  <a:pt x="3791869" y="824177"/>
                </a:lnTo>
                <a:lnTo>
                  <a:pt x="3805416" y="774507"/>
                </a:lnTo>
                <a:lnTo>
                  <a:pt x="3809999" y="723900"/>
                </a:lnTo>
                <a:lnTo>
                  <a:pt x="3808847" y="698486"/>
                </a:lnTo>
                <a:lnTo>
                  <a:pt x="3799744" y="648333"/>
                </a:lnTo>
                <a:lnTo>
                  <a:pt x="3781828" y="599174"/>
                </a:lnTo>
                <a:lnTo>
                  <a:pt x="3755400" y="551125"/>
                </a:lnTo>
                <a:lnTo>
                  <a:pt x="3720764" y="504300"/>
                </a:lnTo>
                <a:lnTo>
                  <a:pt x="3678221" y="458815"/>
                </a:lnTo>
                <a:lnTo>
                  <a:pt x="3628073" y="414783"/>
                </a:lnTo>
                <a:lnTo>
                  <a:pt x="3570624" y="372320"/>
                </a:lnTo>
                <a:lnTo>
                  <a:pt x="3506174" y="331541"/>
                </a:lnTo>
                <a:lnTo>
                  <a:pt x="3471419" y="311819"/>
                </a:lnTo>
                <a:lnTo>
                  <a:pt x="3435028" y="292561"/>
                </a:lnTo>
                <a:lnTo>
                  <a:pt x="3397037" y="273781"/>
                </a:lnTo>
                <a:lnTo>
                  <a:pt x="3357486" y="255494"/>
                </a:lnTo>
                <a:lnTo>
                  <a:pt x="3316411" y="237714"/>
                </a:lnTo>
                <a:lnTo>
                  <a:pt x="3273850" y="220455"/>
                </a:lnTo>
                <a:lnTo>
                  <a:pt x="3229842" y="203732"/>
                </a:lnTo>
                <a:lnTo>
                  <a:pt x="3184425" y="187560"/>
                </a:lnTo>
                <a:lnTo>
                  <a:pt x="3137635" y="171951"/>
                </a:lnTo>
                <a:lnTo>
                  <a:pt x="3089510" y="156922"/>
                </a:lnTo>
                <a:lnTo>
                  <a:pt x="3040089" y="142486"/>
                </a:lnTo>
                <a:lnTo>
                  <a:pt x="2989410" y="128657"/>
                </a:lnTo>
                <a:lnTo>
                  <a:pt x="2937509" y="115450"/>
                </a:lnTo>
                <a:lnTo>
                  <a:pt x="2884425" y="102880"/>
                </a:lnTo>
                <a:lnTo>
                  <a:pt x="2830196" y="90960"/>
                </a:lnTo>
                <a:lnTo>
                  <a:pt x="2774859" y="79705"/>
                </a:lnTo>
                <a:lnTo>
                  <a:pt x="2718452" y="69130"/>
                </a:lnTo>
                <a:lnTo>
                  <a:pt x="2661013" y="59248"/>
                </a:lnTo>
                <a:lnTo>
                  <a:pt x="2602580" y="50074"/>
                </a:lnTo>
                <a:lnTo>
                  <a:pt x="2543191" y="41623"/>
                </a:lnTo>
                <a:lnTo>
                  <a:pt x="2482882" y="33908"/>
                </a:lnTo>
                <a:lnTo>
                  <a:pt x="2421693" y="26945"/>
                </a:lnTo>
                <a:lnTo>
                  <a:pt x="2359661" y="20747"/>
                </a:lnTo>
                <a:lnTo>
                  <a:pt x="2296823" y="15328"/>
                </a:lnTo>
                <a:lnTo>
                  <a:pt x="2233218" y="10704"/>
                </a:lnTo>
                <a:lnTo>
                  <a:pt x="2168883" y="6889"/>
                </a:lnTo>
                <a:lnTo>
                  <a:pt x="2103855" y="3896"/>
                </a:lnTo>
                <a:lnTo>
                  <a:pt x="2038174" y="1741"/>
                </a:lnTo>
                <a:lnTo>
                  <a:pt x="1971876" y="437"/>
                </a:lnTo>
                <a:lnTo>
                  <a:pt x="1905000" y="0"/>
                </a:lnTo>
                <a:close/>
              </a:path>
            </a:pathLst>
          </a:custGeom>
          <a:solidFill>
            <a:srgbClr val="F09E9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820161" y="1219961"/>
            <a:ext cx="3810000" cy="1447800"/>
          </a:xfrm>
          <a:custGeom>
            <a:avLst/>
            <a:gdLst/>
            <a:ahLst/>
            <a:cxnLst/>
            <a:rect l="l" t="t" r="r" b="b"/>
            <a:pathLst>
              <a:path w="3810000" h="1447800">
                <a:moveTo>
                  <a:pt x="0" y="723900"/>
                </a:moveTo>
                <a:lnTo>
                  <a:pt x="4583" y="673292"/>
                </a:lnTo>
                <a:lnTo>
                  <a:pt x="18130" y="623622"/>
                </a:lnTo>
                <a:lnTo>
                  <a:pt x="40340" y="575004"/>
                </a:lnTo>
                <a:lnTo>
                  <a:pt x="70910" y="527552"/>
                </a:lnTo>
                <a:lnTo>
                  <a:pt x="109537" y="481383"/>
                </a:lnTo>
                <a:lnTo>
                  <a:pt x="155920" y="436610"/>
                </a:lnTo>
                <a:lnTo>
                  <a:pt x="209757" y="393348"/>
                </a:lnTo>
                <a:lnTo>
                  <a:pt x="270744" y="351713"/>
                </a:lnTo>
                <a:lnTo>
                  <a:pt x="303825" y="331541"/>
                </a:lnTo>
                <a:lnTo>
                  <a:pt x="338580" y="311819"/>
                </a:lnTo>
                <a:lnTo>
                  <a:pt x="374971" y="292561"/>
                </a:lnTo>
                <a:lnTo>
                  <a:pt x="412962" y="273781"/>
                </a:lnTo>
                <a:lnTo>
                  <a:pt x="452513" y="255494"/>
                </a:lnTo>
                <a:lnTo>
                  <a:pt x="493588" y="237714"/>
                </a:lnTo>
                <a:lnTo>
                  <a:pt x="536149" y="220455"/>
                </a:lnTo>
                <a:lnTo>
                  <a:pt x="580157" y="203732"/>
                </a:lnTo>
                <a:lnTo>
                  <a:pt x="625574" y="187560"/>
                </a:lnTo>
                <a:lnTo>
                  <a:pt x="672364" y="171951"/>
                </a:lnTo>
                <a:lnTo>
                  <a:pt x="720489" y="156922"/>
                </a:lnTo>
                <a:lnTo>
                  <a:pt x="769910" y="142486"/>
                </a:lnTo>
                <a:lnTo>
                  <a:pt x="820589" y="128657"/>
                </a:lnTo>
                <a:lnTo>
                  <a:pt x="872490" y="115450"/>
                </a:lnTo>
                <a:lnTo>
                  <a:pt x="925574" y="102880"/>
                </a:lnTo>
                <a:lnTo>
                  <a:pt x="979803" y="90960"/>
                </a:lnTo>
                <a:lnTo>
                  <a:pt x="1035140" y="79705"/>
                </a:lnTo>
                <a:lnTo>
                  <a:pt x="1091547" y="69130"/>
                </a:lnTo>
                <a:lnTo>
                  <a:pt x="1148986" y="59248"/>
                </a:lnTo>
                <a:lnTo>
                  <a:pt x="1207419" y="50074"/>
                </a:lnTo>
                <a:lnTo>
                  <a:pt x="1266808" y="41623"/>
                </a:lnTo>
                <a:lnTo>
                  <a:pt x="1327117" y="33908"/>
                </a:lnTo>
                <a:lnTo>
                  <a:pt x="1388306" y="26945"/>
                </a:lnTo>
                <a:lnTo>
                  <a:pt x="1450338" y="20747"/>
                </a:lnTo>
                <a:lnTo>
                  <a:pt x="1513176" y="15328"/>
                </a:lnTo>
                <a:lnTo>
                  <a:pt x="1576781" y="10704"/>
                </a:lnTo>
                <a:lnTo>
                  <a:pt x="1641116" y="6889"/>
                </a:lnTo>
                <a:lnTo>
                  <a:pt x="1706144" y="3896"/>
                </a:lnTo>
                <a:lnTo>
                  <a:pt x="1771825" y="1741"/>
                </a:lnTo>
                <a:lnTo>
                  <a:pt x="1838123" y="437"/>
                </a:lnTo>
                <a:lnTo>
                  <a:pt x="1905000" y="0"/>
                </a:lnTo>
                <a:lnTo>
                  <a:pt x="1971876" y="437"/>
                </a:lnTo>
                <a:lnTo>
                  <a:pt x="2038174" y="1741"/>
                </a:lnTo>
                <a:lnTo>
                  <a:pt x="2103855" y="3896"/>
                </a:lnTo>
                <a:lnTo>
                  <a:pt x="2168883" y="6889"/>
                </a:lnTo>
                <a:lnTo>
                  <a:pt x="2233218" y="10704"/>
                </a:lnTo>
                <a:lnTo>
                  <a:pt x="2296823" y="15328"/>
                </a:lnTo>
                <a:lnTo>
                  <a:pt x="2359661" y="20747"/>
                </a:lnTo>
                <a:lnTo>
                  <a:pt x="2421693" y="26945"/>
                </a:lnTo>
                <a:lnTo>
                  <a:pt x="2482882" y="33908"/>
                </a:lnTo>
                <a:lnTo>
                  <a:pt x="2543191" y="41623"/>
                </a:lnTo>
                <a:lnTo>
                  <a:pt x="2602580" y="50074"/>
                </a:lnTo>
                <a:lnTo>
                  <a:pt x="2661013" y="59248"/>
                </a:lnTo>
                <a:lnTo>
                  <a:pt x="2718452" y="69130"/>
                </a:lnTo>
                <a:lnTo>
                  <a:pt x="2774859" y="79705"/>
                </a:lnTo>
                <a:lnTo>
                  <a:pt x="2830196" y="90960"/>
                </a:lnTo>
                <a:lnTo>
                  <a:pt x="2884425" y="102880"/>
                </a:lnTo>
                <a:lnTo>
                  <a:pt x="2937509" y="115450"/>
                </a:lnTo>
                <a:lnTo>
                  <a:pt x="2989410" y="128657"/>
                </a:lnTo>
                <a:lnTo>
                  <a:pt x="3040089" y="142486"/>
                </a:lnTo>
                <a:lnTo>
                  <a:pt x="3089510" y="156922"/>
                </a:lnTo>
                <a:lnTo>
                  <a:pt x="3137635" y="171951"/>
                </a:lnTo>
                <a:lnTo>
                  <a:pt x="3184425" y="187560"/>
                </a:lnTo>
                <a:lnTo>
                  <a:pt x="3229842" y="203732"/>
                </a:lnTo>
                <a:lnTo>
                  <a:pt x="3273850" y="220455"/>
                </a:lnTo>
                <a:lnTo>
                  <a:pt x="3316411" y="237714"/>
                </a:lnTo>
                <a:lnTo>
                  <a:pt x="3357486" y="255494"/>
                </a:lnTo>
                <a:lnTo>
                  <a:pt x="3397037" y="273781"/>
                </a:lnTo>
                <a:lnTo>
                  <a:pt x="3435028" y="292561"/>
                </a:lnTo>
                <a:lnTo>
                  <a:pt x="3471419" y="311819"/>
                </a:lnTo>
                <a:lnTo>
                  <a:pt x="3506174" y="331541"/>
                </a:lnTo>
                <a:lnTo>
                  <a:pt x="3539255" y="351713"/>
                </a:lnTo>
                <a:lnTo>
                  <a:pt x="3600242" y="393348"/>
                </a:lnTo>
                <a:lnTo>
                  <a:pt x="3654079" y="436610"/>
                </a:lnTo>
                <a:lnTo>
                  <a:pt x="3700462" y="481383"/>
                </a:lnTo>
                <a:lnTo>
                  <a:pt x="3739089" y="527552"/>
                </a:lnTo>
                <a:lnTo>
                  <a:pt x="3769659" y="575004"/>
                </a:lnTo>
                <a:lnTo>
                  <a:pt x="3791869" y="623622"/>
                </a:lnTo>
                <a:lnTo>
                  <a:pt x="3805416" y="673292"/>
                </a:lnTo>
                <a:lnTo>
                  <a:pt x="3809999" y="723900"/>
                </a:lnTo>
                <a:lnTo>
                  <a:pt x="3808847" y="749313"/>
                </a:lnTo>
                <a:lnTo>
                  <a:pt x="3799744" y="799466"/>
                </a:lnTo>
                <a:lnTo>
                  <a:pt x="3781828" y="848625"/>
                </a:lnTo>
                <a:lnTo>
                  <a:pt x="3755400" y="896674"/>
                </a:lnTo>
                <a:lnTo>
                  <a:pt x="3720764" y="943499"/>
                </a:lnTo>
                <a:lnTo>
                  <a:pt x="3678221" y="988984"/>
                </a:lnTo>
                <a:lnTo>
                  <a:pt x="3628073" y="1033016"/>
                </a:lnTo>
                <a:lnTo>
                  <a:pt x="3570624" y="1075479"/>
                </a:lnTo>
                <a:lnTo>
                  <a:pt x="3506174" y="1116258"/>
                </a:lnTo>
                <a:lnTo>
                  <a:pt x="3471419" y="1135980"/>
                </a:lnTo>
                <a:lnTo>
                  <a:pt x="3435028" y="1155238"/>
                </a:lnTo>
                <a:lnTo>
                  <a:pt x="3397037" y="1174018"/>
                </a:lnTo>
                <a:lnTo>
                  <a:pt x="3357486" y="1192305"/>
                </a:lnTo>
                <a:lnTo>
                  <a:pt x="3316411" y="1210085"/>
                </a:lnTo>
                <a:lnTo>
                  <a:pt x="3273850" y="1227344"/>
                </a:lnTo>
                <a:lnTo>
                  <a:pt x="3229842" y="1244067"/>
                </a:lnTo>
                <a:lnTo>
                  <a:pt x="3184425" y="1260239"/>
                </a:lnTo>
                <a:lnTo>
                  <a:pt x="3137635" y="1275848"/>
                </a:lnTo>
                <a:lnTo>
                  <a:pt x="3089510" y="1290877"/>
                </a:lnTo>
                <a:lnTo>
                  <a:pt x="3040089" y="1305313"/>
                </a:lnTo>
                <a:lnTo>
                  <a:pt x="2989410" y="1319142"/>
                </a:lnTo>
                <a:lnTo>
                  <a:pt x="2937509" y="1332349"/>
                </a:lnTo>
                <a:lnTo>
                  <a:pt x="2884425" y="1344919"/>
                </a:lnTo>
                <a:lnTo>
                  <a:pt x="2830196" y="1356839"/>
                </a:lnTo>
                <a:lnTo>
                  <a:pt x="2774859" y="1368094"/>
                </a:lnTo>
                <a:lnTo>
                  <a:pt x="2718452" y="1378669"/>
                </a:lnTo>
                <a:lnTo>
                  <a:pt x="2661013" y="1388551"/>
                </a:lnTo>
                <a:lnTo>
                  <a:pt x="2602580" y="1397725"/>
                </a:lnTo>
                <a:lnTo>
                  <a:pt x="2543191" y="1406176"/>
                </a:lnTo>
                <a:lnTo>
                  <a:pt x="2482882" y="1413891"/>
                </a:lnTo>
                <a:lnTo>
                  <a:pt x="2421693" y="1420854"/>
                </a:lnTo>
                <a:lnTo>
                  <a:pt x="2359661" y="1427052"/>
                </a:lnTo>
                <a:lnTo>
                  <a:pt x="2296823" y="1432471"/>
                </a:lnTo>
                <a:lnTo>
                  <a:pt x="2233218" y="1437095"/>
                </a:lnTo>
                <a:lnTo>
                  <a:pt x="2168883" y="1440910"/>
                </a:lnTo>
                <a:lnTo>
                  <a:pt x="2103855" y="1443903"/>
                </a:lnTo>
                <a:lnTo>
                  <a:pt x="2038174" y="1446058"/>
                </a:lnTo>
                <a:lnTo>
                  <a:pt x="1971876" y="1447362"/>
                </a:lnTo>
                <a:lnTo>
                  <a:pt x="1905000" y="1447800"/>
                </a:lnTo>
                <a:lnTo>
                  <a:pt x="1838123" y="1447362"/>
                </a:lnTo>
                <a:lnTo>
                  <a:pt x="1771825" y="1446058"/>
                </a:lnTo>
                <a:lnTo>
                  <a:pt x="1706144" y="1443903"/>
                </a:lnTo>
                <a:lnTo>
                  <a:pt x="1641116" y="1440910"/>
                </a:lnTo>
                <a:lnTo>
                  <a:pt x="1576781" y="1437095"/>
                </a:lnTo>
                <a:lnTo>
                  <a:pt x="1513176" y="1432471"/>
                </a:lnTo>
                <a:lnTo>
                  <a:pt x="1450338" y="1427052"/>
                </a:lnTo>
                <a:lnTo>
                  <a:pt x="1388306" y="1420854"/>
                </a:lnTo>
                <a:lnTo>
                  <a:pt x="1327117" y="1413891"/>
                </a:lnTo>
                <a:lnTo>
                  <a:pt x="1266808" y="1406176"/>
                </a:lnTo>
                <a:lnTo>
                  <a:pt x="1207419" y="1397725"/>
                </a:lnTo>
                <a:lnTo>
                  <a:pt x="1148986" y="1388551"/>
                </a:lnTo>
                <a:lnTo>
                  <a:pt x="1091547" y="1378669"/>
                </a:lnTo>
                <a:lnTo>
                  <a:pt x="1035140" y="1368094"/>
                </a:lnTo>
                <a:lnTo>
                  <a:pt x="979803" y="1356839"/>
                </a:lnTo>
                <a:lnTo>
                  <a:pt x="925574" y="1344919"/>
                </a:lnTo>
                <a:lnTo>
                  <a:pt x="872490" y="1332349"/>
                </a:lnTo>
                <a:lnTo>
                  <a:pt x="820589" y="1319142"/>
                </a:lnTo>
                <a:lnTo>
                  <a:pt x="769910" y="1305313"/>
                </a:lnTo>
                <a:lnTo>
                  <a:pt x="720489" y="1290877"/>
                </a:lnTo>
                <a:lnTo>
                  <a:pt x="672364" y="1275848"/>
                </a:lnTo>
                <a:lnTo>
                  <a:pt x="625574" y="1260239"/>
                </a:lnTo>
                <a:lnTo>
                  <a:pt x="580157" y="1244067"/>
                </a:lnTo>
                <a:lnTo>
                  <a:pt x="536149" y="1227344"/>
                </a:lnTo>
                <a:lnTo>
                  <a:pt x="493588" y="1210085"/>
                </a:lnTo>
                <a:lnTo>
                  <a:pt x="452513" y="1192305"/>
                </a:lnTo>
                <a:lnTo>
                  <a:pt x="412962" y="1174018"/>
                </a:lnTo>
                <a:lnTo>
                  <a:pt x="374971" y="1155238"/>
                </a:lnTo>
                <a:lnTo>
                  <a:pt x="338580" y="1135980"/>
                </a:lnTo>
                <a:lnTo>
                  <a:pt x="303825" y="1116258"/>
                </a:lnTo>
                <a:lnTo>
                  <a:pt x="270744" y="1096086"/>
                </a:lnTo>
                <a:lnTo>
                  <a:pt x="209757" y="1054451"/>
                </a:lnTo>
                <a:lnTo>
                  <a:pt x="155920" y="1011189"/>
                </a:lnTo>
                <a:lnTo>
                  <a:pt x="109537" y="966416"/>
                </a:lnTo>
                <a:lnTo>
                  <a:pt x="70910" y="920247"/>
                </a:lnTo>
                <a:lnTo>
                  <a:pt x="40340" y="872795"/>
                </a:lnTo>
                <a:lnTo>
                  <a:pt x="18130" y="824177"/>
                </a:lnTo>
                <a:lnTo>
                  <a:pt x="4583" y="774507"/>
                </a:lnTo>
                <a:lnTo>
                  <a:pt x="0" y="723900"/>
                </a:lnTo>
                <a:close/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987800" y="1643837"/>
            <a:ext cx="1474470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>
                <a:solidFill>
                  <a:srgbClr val="FFFFFF"/>
                </a:solidFill>
              </a:rPr>
              <a:t>WORD</a:t>
            </a:r>
            <a:endParaRPr sz="3600"/>
          </a:p>
        </p:txBody>
      </p:sp>
      <p:sp>
        <p:nvSpPr>
          <p:cNvPr id="5" name="object 5"/>
          <p:cNvSpPr/>
          <p:nvPr/>
        </p:nvSpPr>
        <p:spPr>
          <a:xfrm>
            <a:off x="2743200" y="2450845"/>
            <a:ext cx="638810" cy="673735"/>
          </a:xfrm>
          <a:custGeom>
            <a:avLst/>
            <a:gdLst/>
            <a:ahLst/>
            <a:cxnLst/>
            <a:rect l="l" t="t" r="r" b="b"/>
            <a:pathLst>
              <a:path w="638810" h="673735">
                <a:moveTo>
                  <a:pt x="26797" y="571500"/>
                </a:moveTo>
                <a:lnTo>
                  <a:pt x="23368" y="573658"/>
                </a:lnTo>
                <a:lnTo>
                  <a:pt x="22606" y="577088"/>
                </a:lnTo>
                <a:lnTo>
                  <a:pt x="0" y="673607"/>
                </a:lnTo>
                <a:lnTo>
                  <a:pt x="16505" y="668781"/>
                </a:lnTo>
                <a:lnTo>
                  <a:pt x="13207" y="668781"/>
                </a:lnTo>
                <a:lnTo>
                  <a:pt x="4063" y="660018"/>
                </a:lnTo>
                <a:lnTo>
                  <a:pt x="20205" y="642986"/>
                </a:lnTo>
                <a:lnTo>
                  <a:pt x="34925" y="580008"/>
                </a:lnTo>
                <a:lnTo>
                  <a:pt x="35813" y="576579"/>
                </a:lnTo>
                <a:lnTo>
                  <a:pt x="33655" y="573151"/>
                </a:lnTo>
                <a:lnTo>
                  <a:pt x="30225" y="572388"/>
                </a:lnTo>
                <a:lnTo>
                  <a:pt x="26797" y="571500"/>
                </a:lnTo>
                <a:close/>
              </a:path>
              <a:path w="638810" h="673735">
                <a:moveTo>
                  <a:pt x="20205" y="642986"/>
                </a:moveTo>
                <a:lnTo>
                  <a:pt x="4063" y="660018"/>
                </a:lnTo>
                <a:lnTo>
                  <a:pt x="13207" y="668781"/>
                </a:lnTo>
                <a:lnTo>
                  <a:pt x="15976" y="665861"/>
                </a:lnTo>
                <a:lnTo>
                  <a:pt x="14858" y="665861"/>
                </a:lnTo>
                <a:lnTo>
                  <a:pt x="6857" y="658367"/>
                </a:lnTo>
                <a:lnTo>
                  <a:pt x="17325" y="655307"/>
                </a:lnTo>
                <a:lnTo>
                  <a:pt x="20205" y="642986"/>
                </a:lnTo>
                <a:close/>
              </a:path>
              <a:path w="638810" h="673735">
                <a:moveTo>
                  <a:pt x="94868" y="632587"/>
                </a:moveTo>
                <a:lnTo>
                  <a:pt x="91567" y="633602"/>
                </a:lnTo>
                <a:lnTo>
                  <a:pt x="29292" y="651809"/>
                </a:lnTo>
                <a:lnTo>
                  <a:pt x="13207" y="668781"/>
                </a:lnTo>
                <a:lnTo>
                  <a:pt x="16505" y="668781"/>
                </a:lnTo>
                <a:lnTo>
                  <a:pt x="95123" y="645794"/>
                </a:lnTo>
                <a:lnTo>
                  <a:pt x="98425" y="644778"/>
                </a:lnTo>
                <a:lnTo>
                  <a:pt x="100456" y="641223"/>
                </a:lnTo>
                <a:lnTo>
                  <a:pt x="99441" y="637920"/>
                </a:lnTo>
                <a:lnTo>
                  <a:pt x="98425" y="634491"/>
                </a:lnTo>
                <a:lnTo>
                  <a:pt x="94868" y="632587"/>
                </a:lnTo>
                <a:close/>
              </a:path>
              <a:path w="638810" h="673735">
                <a:moveTo>
                  <a:pt x="17325" y="655307"/>
                </a:moveTo>
                <a:lnTo>
                  <a:pt x="6857" y="658367"/>
                </a:lnTo>
                <a:lnTo>
                  <a:pt x="14858" y="665861"/>
                </a:lnTo>
                <a:lnTo>
                  <a:pt x="17325" y="655307"/>
                </a:lnTo>
                <a:close/>
              </a:path>
              <a:path w="638810" h="673735">
                <a:moveTo>
                  <a:pt x="29292" y="651809"/>
                </a:moveTo>
                <a:lnTo>
                  <a:pt x="17325" y="655307"/>
                </a:lnTo>
                <a:lnTo>
                  <a:pt x="14858" y="665861"/>
                </a:lnTo>
                <a:lnTo>
                  <a:pt x="15976" y="665861"/>
                </a:lnTo>
                <a:lnTo>
                  <a:pt x="29292" y="651809"/>
                </a:lnTo>
                <a:close/>
              </a:path>
              <a:path w="638810" h="673735">
                <a:moveTo>
                  <a:pt x="629538" y="0"/>
                </a:moveTo>
                <a:lnTo>
                  <a:pt x="20205" y="642986"/>
                </a:lnTo>
                <a:lnTo>
                  <a:pt x="17325" y="655307"/>
                </a:lnTo>
                <a:lnTo>
                  <a:pt x="29292" y="651809"/>
                </a:lnTo>
                <a:lnTo>
                  <a:pt x="638810" y="8636"/>
                </a:lnTo>
                <a:lnTo>
                  <a:pt x="629538" y="0"/>
                </a:lnTo>
                <a:close/>
              </a:path>
            </a:pathLst>
          </a:custGeom>
          <a:solidFill>
            <a:srgbClr val="FF690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66409" y="2451480"/>
            <a:ext cx="487045" cy="673100"/>
          </a:xfrm>
          <a:custGeom>
            <a:avLst/>
            <a:gdLst/>
            <a:ahLst/>
            <a:cxnLst/>
            <a:rect l="l" t="t" r="r" b="b"/>
            <a:pathLst>
              <a:path w="487045" h="673100">
                <a:moveTo>
                  <a:pt x="398399" y="619633"/>
                </a:moveTo>
                <a:lnTo>
                  <a:pt x="394715" y="621030"/>
                </a:lnTo>
                <a:lnTo>
                  <a:pt x="393191" y="624205"/>
                </a:lnTo>
                <a:lnTo>
                  <a:pt x="391794" y="627507"/>
                </a:lnTo>
                <a:lnTo>
                  <a:pt x="393191" y="631190"/>
                </a:lnTo>
                <a:lnTo>
                  <a:pt x="396493" y="632587"/>
                </a:lnTo>
                <a:lnTo>
                  <a:pt x="487044" y="672973"/>
                </a:lnTo>
                <a:lnTo>
                  <a:pt x="486407" y="666369"/>
                </a:lnTo>
                <a:lnTo>
                  <a:pt x="474471" y="666369"/>
                </a:lnTo>
                <a:lnTo>
                  <a:pt x="460752" y="647314"/>
                </a:lnTo>
                <a:lnTo>
                  <a:pt x="398399" y="619633"/>
                </a:lnTo>
                <a:close/>
              </a:path>
              <a:path w="487045" h="673100">
                <a:moveTo>
                  <a:pt x="460752" y="647314"/>
                </a:moveTo>
                <a:lnTo>
                  <a:pt x="474471" y="666369"/>
                </a:lnTo>
                <a:lnTo>
                  <a:pt x="478728" y="663321"/>
                </a:lnTo>
                <a:lnTo>
                  <a:pt x="473329" y="663321"/>
                </a:lnTo>
                <a:lnTo>
                  <a:pt x="472274" y="652429"/>
                </a:lnTo>
                <a:lnTo>
                  <a:pt x="460752" y="647314"/>
                </a:lnTo>
                <a:close/>
              </a:path>
              <a:path w="487045" h="673100">
                <a:moveTo>
                  <a:pt x="474090" y="568198"/>
                </a:moveTo>
                <a:lnTo>
                  <a:pt x="467106" y="568960"/>
                </a:lnTo>
                <a:lnTo>
                  <a:pt x="464565" y="572008"/>
                </a:lnTo>
                <a:lnTo>
                  <a:pt x="464819" y="575437"/>
                </a:lnTo>
                <a:lnTo>
                  <a:pt x="471069" y="639984"/>
                </a:lnTo>
                <a:lnTo>
                  <a:pt x="484759" y="659003"/>
                </a:lnTo>
                <a:lnTo>
                  <a:pt x="474471" y="666369"/>
                </a:lnTo>
                <a:lnTo>
                  <a:pt x="486407" y="666369"/>
                </a:lnTo>
                <a:lnTo>
                  <a:pt x="477519" y="574294"/>
                </a:lnTo>
                <a:lnTo>
                  <a:pt x="477138" y="570738"/>
                </a:lnTo>
                <a:lnTo>
                  <a:pt x="474090" y="568198"/>
                </a:lnTo>
                <a:close/>
              </a:path>
              <a:path w="487045" h="673100">
                <a:moveTo>
                  <a:pt x="472274" y="652429"/>
                </a:moveTo>
                <a:lnTo>
                  <a:pt x="473329" y="663321"/>
                </a:lnTo>
                <a:lnTo>
                  <a:pt x="482218" y="656844"/>
                </a:lnTo>
                <a:lnTo>
                  <a:pt x="472274" y="652429"/>
                </a:lnTo>
                <a:close/>
              </a:path>
              <a:path w="487045" h="673100">
                <a:moveTo>
                  <a:pt x="471069" y="639984"/>
                </a:moveTo>
                <a:lnTo>
                  <a:pt x="472274" y="652429"/>
                </a:lnTo>
                <a:lnTo>
                  <a:pt x="482218" y="656844"/>
                </a:lnTo>
                <a:lnTo>
                  <a:pt x="473329" y="663321"/>
                </a:lnTo>
                <a:lnTo>
                  <a:pt x="478728" y="663321"/>
                </a:lnTo>
                <a:lnTo>
                  <a:pt x="484759" y="659003"/>
                </a:lnTo>
                <a:lnTo>
                  <a:pt x="471069" y="639984"/>
                </a:lnTo>
                <a:close/>
              </a:path>
              <a:path w="487045" h="673100">
                <a:moveTo>
                  <a:pt x="10413" y="0"/>
                </a:moveTo>
                <a:lnTo>
                  <a:pt x="0" y="7366"/>
                </a:lnTo>
                <a:lnTo>
                  <a:pt x="460752" y="647314"/>
                </a:lnTo>
                <a:lnTo>
                  <a:pt x="472274" y="652429"/>
                </a:lnTo>
                <a:lnTo>
                  <a:pt x="471069" y="639984"/>
                </a:lnTo>
                <a:lnTo>
                  <a:pt x="10413" y="0"/>
                </a:lnTo>
                <a:close/>
              </a:path>
            </a:pathLst>
          </a:custGeom>
          <a:solidFill>
            <a:srgbClr val="FF690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62762" y="3201161"/>
            <a:ext cx="3124200" cy="1447800"/>
          </a:xfrm>
          <a:prstGeom prst="rect">
            <a:avLst/>
          </a:prstGeom>
          <a:solidFill>
            <a:srgbClr val="F09E91"/>
          </a:solidFill>
          <a:ln w="25907">
            <a:solidFill>
              <a:srgbClr val="BA6025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952500" marR="501015" indent="-445134">
              <a:lnSpc>
                <a:spcPct val="100000"/>
              </a:lnSpc>
              <a:spcBef>
                <a:spcPts val="119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minimum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free  form 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(Bloomfield)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34761" y="3201161"/>
            <a:ext cx="2971800" cy="1447800"/>
          </a:xfrm>
          <a:prstGeom prst="rect">
            <a:avLst/>
          </a:prstGeom>
          <a:solidFill>
            <a:srgbClr val="F09E91"/>
          </a:solidFill>
          <a:ln w="25907">
            <a:solidFill>
              <a:srgbClr val="BA6025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097915" marR="104139" indent="-988060">
              <a:lnSpc>
                <a:spcPct val="100000"/>
              </a:lnSpc>
              <a:spcBef>
                <a:spcPts val="1190"/>
              </a:spcBef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Smallest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form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that can  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own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itself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03250" y="908050"/>
          <a:ext cx="7867650" cy="1668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2800"/>
                <a:gridCol w="4495800"/>
              </a:tblGrid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800" spc="-5" b="1">
                          <a:latin typeface="Arial"/>
                          <a:cs typeface="Arial"/>
                        </a:rPr>
                        <a:t>Subjective</a:t>
                      </a:r>
                      <a:r>
                        <a:rPr dirty="0" sz="1800" spc="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b="1">
                          <a:latin typeface="Arial"/>
                          <a:cs typeface="Arial"/>
                        </a:rPr>
                        <a:t>Complement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EC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That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car is so</a:t>
                      </a:r>
                      <a:r>
                        <a:rPr dirty="0" sz="18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i="1">
                          <a:latin typeface="Arial"/>
                          <a:cs typeface="Arial"/>
                        </a:rPr>
                        <a:t>expensive.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ECE8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800" spc="-5" b="1">
                          <a:latin typeface="Arial"/>
                          <a:cs typeface="Arial"/>
                        </a:rPr>
                        <a:t>Pre-noun</a:t>
                      </a:r>
                      <a:r>
                        <a:rPr dirty="0" sz="18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latin typeface="Arial"/>
                          <a:cs typeface="Arial"/>
                        </a:rPr>
                        <a:t>position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What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an </a:t>
                      </a:r>
                      <a:r>
                        <a:rPr dirty="0" sz="1800" spc="-5" i="1">
                          <a:latin typeface="Arial"/>
                          <a:cs typeface="Arial"/>
                        </a:rPr>
                        <a:t>expensive</a:t>
                      </a:r>
                      <a:r>
                        <a:rPr dirty="0" sz="1800" spc="1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car!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800" b="1">
                          <a:latin typeface="Arial"/>
                          <a:cs typeface="Arial"/>
                        </a:rPr>
                        <a:t>Post-noun</a:t>
                      </a:r>
                      <a:r>
                        <a:rPr dirty="0" sz="18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latin typeface="Arial"/>
                          <a:cs typeface="Arial"/>
                        </a:rPr>
                        <a:t>position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EC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70231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This </a:t>
                      </a:r>
                      <a:r>
                        <a:rPr dirty="0" sz="1800" spc="-30">
                          <a:latin typeface="Arial"/>
                          <a:cs typeface="Arial"/>
                        </a:rPr>
                        <a:t>car,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so </a:t>
                      </a:r>
                      <a:r>
                        <a:rPr dirty="0" sz="1800" spc="-5" i="1">
                          <a:latin typeface="Arial"/>
                          <a:cs typeface="Arial"/>
                        </a:rPr>
                        <a:t>expensive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like a </a:t>
                      </a:r>
                      <a:r>
                        <a:rPr dirty="0" sz="1800" spc="-10">
                          <a:latin typeface="Arial"/>
                          <a:cs typeface="Arial"/>
                        </a:rPr>
                        <a:t>4-year 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college tuition, should be maintained  </a:t>
                      </a:r>
                      <a:r>
                        <a:rPr dirty="0" sz="1800" spc="-25">
                          <a:latin typeface="Arial"/>
                          <a:cs typeface="Arial"/>
                        </a:rPr>
                        <a:t>properly.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EC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03250" y="3194050"/>
          <a:ext cx="7867650" cy="1292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2800"/>
                <a:gridCol w="4495800"/>
              </a:tblGrid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800" spc="-5" b="1">
                          <a:latin typeface="Arial"/>
                          <a:cs typeface="Arial"/>
                        </a:rPr>
                        <a:t>Phrasal</a:t>
                      </a:r>
                      <a:r>
                        <a:rPr dirty="0" sz="18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latin typeface="Arial"/>
                          <a:cs typeface="Arial"/>
                        </a:rPr>
                        <a:t>adjective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EC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800" spc="-10">
                          <a:latin typeface="Arial"/>
                          <a:cs typeface="Arial"/>
                        </a:rPr>
                        <a:t>lady </a:t>
                      </a:r>
                      <a:r>
                        <a:rPr dirty="0" sz="1800" i="1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800" spc="-5" i="1">
                          <a:latin typeface="Arial"/>
                          <a:cs typeface="Arial"/>
                        </a:rPr>
                        <a:t>the blue dress 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1800" spc="-15">
                          <a:latin typeface="Arial"/>
                          <a:cs typeface="Arial"/>
                        </a:rPr>
                        <a:t>your</a:t>
                      </a:r>
                      <a:r>
                        <a:rPr dirty="0" sz="18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latin typeface="Arial"/>
                          <a:cs typeface="Arial"/>
                        </a:rPr>
                        <a:t>new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boss.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ECE8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800" spc="-5" b="1">
                          <a:latin typeface="Arial"/>
                          <a:cs typeface="Arial"/>
                        </a:rPr>
                        <a:t>Clausal</a:t>
                      </a:r>
                      <a:r>
                        <a:rPr dirty="0" sz="18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latin typeface="Arial"/>
                          <a:cs typeface="Arial"/>
                        </a:rPr>
                        <a:t>adjective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470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800">
                          <a:latin typeface="Arial"/>
                          <a:cs typeface="Arial"/>
                        </a:rPr>
                        <a:t>I </a:t>
                      </a:r>
                      <a:r>
                        <a:rPr dirty="0" sz="1800" spc="-15">
                          <a:latin typeface="Arial"/>
                          <a:cs typeface="Arial"/>
                        </a:rPr>
                        <a:t>want 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meet 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man </a:t>
                      </a:r>
                      <a:r>
                        <a:rPr dirty="0" sz="1800" i="1">
                          <a:latin typeface="Arial"/>
                          <a:cs typeface="Arial"/>
                        </a:rPr>
                        <a:t>who </a:t>
                      </a:r>
                      <a:r>
                        <a:rPr dirty="0" sz="1800" spc="-5" i="1">
                          <a:latin typeface="Arial"/>
                          <a:cs typeface="Arial"/>
                        </a:rPr>
                        <a:t>broke your  </a:t>
                      </a:r>
                      <a:r>
                        <a:rPr dirty="0" sz="1800" spc="-5" i="1">
                          <a:latin typeface="Arial"/>
                          <a:cs typeface="Arial"/>
                        </a:rPr>
                        <a:t>heart into</a:t>
                      </a:r>
                      <a:r>
                        <a:rPr dirty="0" sz="1800" spc="1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i="1">
                          <a:latin typeface="Arial"/>
                          <a:cs typeface="Arial"/>
                        </a:rPr>
                        <a:t>pieces.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FD8537"/>
                      </a:solidFill>
                      <a:prstDash val="solid"/>
                    </a:lnL>
                    <a:lnR w="12700">
                      <a:solidFill>
                        <a:srgbClr val="FD8537"/>
                      </a:solidFill>
                      <a:prstDash val="solid"/>
                    </a:lnR>
                    <a:lnT w="12700">
                      <a:solidFill>
                        <a:srgbClr val="FD8537"/>
                      </a:solidFill>
                      <a:prstDash val="solid"/>
                    </a:lnT>
                    <a:lnB w="12700">
                      <a:solidFill>
                        <a:srgbClr val="FD8537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644" y="635253"/>
            <a:ext cx="7301230" cy="420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6385" marR="81915" indent="-27432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Arial"/>
                <a:cs typeface="Arial"/>
              </a:rPr>
              <a:t>An adjective gives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reader or speaker extra  information about a noun or delimits it in some </a:t>
            </a:r>
            <a:r>
              <a:rPr dirty="0" sz="2400" spc="-50">
                <a:latin typeface="Arial"/>
                <a:cs typeface="Arial"/>
              </a:rPr>
              <a:t>way.  </a:t>
            </a:r>
            <a:r>
              <a:rPr dirty="0" sz="2400">
                <a:latin typeface="Arial"/>
                <a:cs typeface="Arial"/>
              </a:rPr>
              <a:t>It </a:t>
            </a:r>
            <a:r>
              <a:rPr dirty="0" sz="2400" spc="-5">
                <a:latin typeface="Arial"/>
                <a:cs typeface="Arial"/>
              </a:rPr>
              <a:t>can occur in two positions in a</a:t>
            </a:r>
            <a:r>
              <a:rPr dirty="0" sz="2400" spc="3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phrase: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50">
              <a:latin typeface="Times New Roman"/>
              <a:cs typeface="Times New Roman"/>
            </a:endParaRPr>
          </a:p>
          <a:p>
            <a:pPr marL="286385" marR="5080" indent="-273685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 i="1">
                <a:latin typeface="Arial"/>
                <a:cs typeface="Arial"/>
              </a:rPr>
              <a:t>before the noun as in clear </a:t>
            </a:r>
            <a:r>
              <a:rPr dirty="0" sz="2400" spc="-25" i="1">
                <a:latin typeface="Arial"/>
                <a:cs typeface="Arial"/>
              </a:rPr>
              <a:t>water, </a:t>
            </a:r>
            <a:r>
              <a:rPr dirty="0" sz="2400" spc="-5" i="1">
                <a:latin typeface="Arial"/>
                <a:cs typeface="Arial"/>
              </a:rPr>
              <a:t>beautiful  </a:t>
            </a:r>
            <a:r>
              <a:rPr dirty="0" sz="2400" spc="-5" i="1">
                <a:latin typeface="Arial"/>
                <a:cs typeface="Arial"/>
              </a:rPr>
              <a:t>beaches, a terrible decision. The adjectives in </a:t>
            </a:r>
            <a:r>
              <a:rPr dirty="0" sz="2400" i="1">
                <a:latin typeface="Arial"/>
                <a:cs typeface="Arial"/>
              </a:rPr>
              <a:t>these  </a:t>
            </a:r>
            <a:r>
              <a:rPr dirty="0" sz="2400" spc="-5" i="1">
                <a:latin typeface="Arial"/>
                <a:cs typeface="Arial"/>
              </a:rPr>
              <a:t>examples are said to </a:t>
            </a:r>
            <a:r>
              <a:rPr dirty="0" sz="2400" spc="-10" i="1">
                <a:latin typeface="Arial"/>
                <a:cs typeface="Arial"/>
              </a:rPr>
              <a:t>be </a:t>
            </a:r>
            <a:r>
              <a:rPr dirty="0" sz="2400" b="1" i="1">
                <a:latin typeface="Arial"/>
                <a:cs typeface="Arial"/>
              </a:rPr>
              <a:t>attributive</a:t>
            </a:r>
            <a:r>
              <a:rPr dirty="0" sz="2400" i="1">
                <a:latin typeface="Arial"/>
                <a:cs typeface="Arial"/>
              </a:rPr>
              <a:t>, </a:t>
            </a:r>
            <a:r>
              <a:rPr dirty="0" sz="2400" spc="-5" i="1">
                <a:latin typeface="Arial"/>
                <a:cs typeface="Arial"/>
              </a:rPr>
              <a:t>following any  </a:t>
            </a:r>
            <a:r>
              <a:rPr dirty="0" sz="2400" i="1">
                <a:latin typeface="Arial"/>
                <a:cs typeface="Arial"/>
              </a:rPr>
              <a:t>form </a:t>
            </a:r>
            <a:r>
              <a:rPr dirty="0" sz="2400" spc="-5" i="1">
                <a:latin typeface="Arial"/>
                <a:cs typeface="Arial"/>
              </a:rPr>
              <a:t>of the verb be (e.g. </a:t>
            </a:r>
            <a:r>
              <a:rPr dirty="0" sz="2400" spc="-10" i="1">
                <a:latin typeface="Arial"/>
                <a:cs typeface="Arial"/>
              </a:rPr>
              <a:t>am, </a:t>
            </a:r>
            <a:r>
              <a:rPr dirty="0" sz="2400" spc="-5" i="1">
                <a:latin typeface="Arial"/>
                <a:cs typeface="Arial"/>
              </a:rPr>
              <a:t>is, was, been) and  </a:t>
            </a:r>
            <a:r>
              <a:rPr dirty="0" sz="2400" spc="-10" i="1">
                <a:latin typeface="Arial"/>
                <a:cs typeface="Arial"/>
              </a:rPr>
              <a:t>similar </a:t>
            </a:r>
            <a:r>
              <a:rPr dirty="0" sz="2400" spc="-5" i="1">
                <a:latin typeface="Arial"/>
                <a:cs typeface="Arial"/>
              </a:rPr>
              <a:t>verbs (seem, </a:t>
            </a:r>
            <a:r>
              <a:rPr dirty="0" sz="2400" spc="-15" i="1">
                <a:latin typeface="Arial"/>
                <a:cs typeface="Arial"/>
              </a:rPr>
              <a:t>appear,become) </a:t>
            </a:r>
            <a:r>
              <a:rPr dirty="0" sz="2400" spc="-5" i="1">
                <a:latin typeface="Arial"/>
                <a:cs typeface="Arial"/>
              </a:rPr>
              <a:t>as in the  water became </a:t>
            </a:r>
            <a:r>
              <a:rPr dirty="0" sz="2400" spc="-25" i="1">
                <a:latin typeface="Arial"/>
                <a:cs typeface="Arial"/>
              </a:rPr>
              <a:t>clear, </a:t>
            </a:r>
            <a:r>
              <a:rPr dirty="0" sz="2400" i="1">
                <a:latin typeface="Arial"/>
                <a:cs typeface="Arial"/>
              </a:rPr>
              <a:t>the </a:t>
            </a:r>
            <a:r>
              <a:rPr dirty="0" sz="2400" spc="-5" i="1">
                <a:latin typeface="Arial"/>
                <a:cs typeface="Arial"/>
              </a:rPr>
              <a:t>beaches are beautiful.  These adjectives are in </a:t>
            </a:r>
            <a:r>
              <a:rPr dirty="0" sz="2400" spc="-5" b="1" i="1">
                <a:latin typeface="Arial"/>
                <a:cs typeface="Arial"/>
              </a:rPr>
              <a:t>predicative</a:t>
            </a:r>
            <a:r>
              <a:rPr dirty="0" sz="2400" spc="70" b="1" i="1">
                <a:latin typeface="Arial"/>
                <a:cs typeface="Arial"/>
              </a:rPr>
              <a:t> </a:t>
            </a:r>
            <a:r>
              <a:rPr dirty="0" sz="2400" spc="-5" i="1">
                <a:latin typeface="Arial"/>
                <a:cs typeface="Arial"/>
              </a:rPr>
              <a:t>position.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6562" y="2362961"/>
            <a:ext cx="2895600" cy="1143000"/>
          </a:xfrm>
          <a:custGeom>
            <a:avLst/>
            <a:gdLst/>
            <a:ahLst/>
            <a:cxnLst/>
            <a:rect l="l" t="t" r="r" b="b"/>
            <a:pathLst>
              <a:path w="2895600" h="1143000">
                <a:moveTo>
                  <a:pt x="1447800" y="0"/>
                </a:moveTo>
                <a:lnTo>
                  <a:pt x="1381528" y="588"/>
                </a:lnTo>
                <a:lnTo>
                  <a:pt x="1316021" y="2335"/>
                </a:lnTo>
                <a:lnTo>
                  <a:pt x="1251343" y="5217"/>
                </a:lnTo>
                <a:lnTo>
                  <a:pt x="1187557" y="9208"/>
                </a:lnTo>
                <a:lnTo>
                  <a:pt x="1124728" y="14283"/>
                </a:lnTo>
                <a:lnTo>
                  <a:pt x="1062919" y="20417"/>
                </a:lnTo>
                <a:lnTo>
                  <a:pt x="1002194" y="27583"/>
                </a:lnTo>
                <a:lnTo>
                  <a:pt x="942618" y="35758"/>
                </a:lnTo>
                <a:lnTo>
                  <a:pt x="884253" y="44916"/>
                </a:lnTo>
                <a:lnTo>
                  <a:pt x="827164" y="55031"/>
                </a:lnTo>
                <a:lnTo>
                  <a:pt x="771415" y="66079"/>
                </a:lnTo>
                <a:lnTo>
                  <a:pt x="717070" y="78034"/>
                </a:lnTo>
                <a:lnTo>
                  <a:pt x="664192" y="90871"/>
                </a:lnTo>
                <a:lnTo>
                  <a:pt x="612846" y="104564"/>
                </a:lnTo>
                <a:lnTo>
                  <a:pt x="563095" y="119090"/>
                </a:lnTo>
                <a:lnTo>
                  <a:pt x="515003" y="134421"/>
                </a:lnTo>
                <a:lnTo>
                  <a:pt x="468634" y="150533"/>
                </a:lnTo>
                <a:lnTo>
                  <a:pt x="424053" y="167401"/>
                </a:lnTo>
                <a:lnTo>
                  <a:pt x="381322" y="185000"/>
                </a:lnTo>
                <a:lnTo>
                  <a:pt x="340506" y="203304"/>
                </a:lnTo>
                <a:lnTo>
                  <a:pt x="301669" y="222288"/>
                </a:lnTo>
                <a:lnTo>
                  <a:pt x="264874" y="241927"/>
                </a:lnTo>
                <a:lnTo>
                  <a:pt x="230186" y="262195"/>
                </a:lnTo>
                <a:lnTo>
                  <a:pt x="197668" y="283068"/>
                </a:lnTo>
                <a:lnTo>
                  <a:pt x="139399" y="326526"/>
                </a:lnTo>
                <a:lnTo>
                  <a:pt x="90578" y="372099"/>
                </a:lnTo>
                <a:lnTo>
                  <a:pt x="51717" y="419585"/>
                </a:lnTo>
                <a:lnTo>
                  <a:pt x="23326" y="468781"/>
                </a:lnTo>
                <a:lnTo>
                  <a:pt x="5916" y="519487"/>
                </a:lnTo>
                <a:lnTo>
                  <a:pt x="0" y="571500"/>
                </a:lnTo>
                <a:lnTo>
                  <a:pt x="1489" y="597657"/>
                </a:lnTo>
                <a:lnTo>
                  <a:pt x="13216" y="649041"/>
                </a:lnTo>
                <a:lnTo>
                  <a:pt x="36180" y="699017"/>
                </a:lnTo>
                <a:lnTo>
                  <a:pt x="69871" y="747384"/>
                </a:lnTo>
                <a:lnTo>
                  <a:pt x="113776" y="793938"/>
                </a:lnTo>
                <a:lnTo>
                  <a:pt x="167384" y="838479"/>
                </a:lnTo>
                <a:lnTo>
                  <a:pt x="230186" y="880804"/>
                </a:lnTo>
                <a:lnTo>
                  <a:pt x="264874" y="901072"/>
                </a:lnTo>
                <a:lnTo>
                  <a:pt x="301669" y="920711"/>
                </a:lnTo>
                <a:lnTo>
                  <a:pt x="340506" y="939695"/>
                </a:lnTo>
                <a:lnTo>
                  <a:pt x="381322" y="957999"/>
                </a:lnTo>
                <a:lnTo>
                  <a:pt x="424053" y="975598"/>
                </a:lnTo>
                <a:lnTo>
                  <a:pt x="468634" y="992466"/>
                </a:lnTo>
                <a:lnTo>
                  <a:pt x="515003" y="1008578"/>
                </a:lnTo>
                <a:lnTo>
                  <a:pt x="563095" y="1023909"/>
                </a:lnTo>
                <a:lnTo>
                  <a:pt x="612846" y="1038435"/>
                </a:lnTo>
                <a:lnTo>
                  <a:pt x="664192" y="1052128"/>
                </a:lnTo>
                <a:lnTo>
                  <a:pt x="717070" y="1064965"/>
                </a:lnTo>
                <a:lnTo>
                  <a:pt x="771415" y="1076920"/>
                </a:lnTo>
                <a:lnTo>
                  <a:pt x="827164" y="1087968"/>
                </a:lnTo>
                <a:lnTo>
                  <a:pt x="884253" y="1098083"/>
                </a:lnTo>
                <a:lnTo>
                  <a:pt x="942618" y="1107241"/>
                </a:lnTo>
                <a:lnTo>
                  <a:pt x="1002194" y="1115416"/>
                </a:lnTo>
                <a:lnTo>
                  <a:pt x="1062919" y="1122582"/>
                </a:lnTo>
                <a:lnTo>
                  <a:pt x="1124728" y="1128716"/>
                </a:lnTo>
                <a:lnTo>
                  <a:pt x="1187557" y="1133791"/>
                </a:lnTo>
                <a:lnTo>
                  <a:pt x="1251343" y="1137782"/>
                </a:lnTo>
                <a:lnTo>
                  <a:pt x="1316021" y="1140664"/>
                </a:lnTo>
                <a:lnTo>
                  <a:pt x="1381528" y="1142411"/>
                </a:lnTo>
                <a:lnTo>
                  <a:pt x="1447800" y="1143000"/>
                </a:lnTo>
                <a:lnTo>
                  <a:pt x="1514071" y="1142411"/>
                </a:lnTo>
                <a:lnTo>
                  <a:pt x="1579578" y="1140664"/>
                </a:lnTo>
                <a:lnTo>
                  <a:pt x="1644256" y="1137782"/>
                </a:lnTo>
                <a:lnTo>
                  <a:pt x="1708042" y="1133791"/>
                </a:lnTo>
                <a:lnTo>
                  <a:pt x="1770871" y="1128716"/>
                </a:lnTo>
                <a:lnTo>
                  <a:pt x="1832680" y="1122582"/>
                </a:lnTo>
                <a:lnTo>
                  <a:pt x="1893405" y="1115416"/>
                </a:lnTo>
                <a:lnTo>
                  <a:pt x="1952981" y="1107241"/>
                </a:lnTo>
                <a:lnTo>
                  <a:pt x="2011346" y="1098083"/>
                </a:lnTo>
                <a:lnTo>
                  <a:pt x="2068435" y="1087968"/>
                </a:lnTo>
                <a:lnTo>
                  <a:pt x="2124184" y="1076920"/>
                </a:lnTo>
                <a:lnTo>
                  <a:pt x="2178529" y="1064965"/>
                </a:lnTo>
                <a:lnTo>
                  <a:pt x="2231407" y="1052128"/>
                </a:lnTo>
                <a:lnTo>
                  <a:pt x="2282753" y="1038435"/>
                </a:lnTo>
                <a:lnTo>
                  <a:pt x="2332504" y="1023909"/>
                </a:lnTo>
                <a:lnTo>
                  <a:pt x="2380596" y="1008578"/>
                </a:lnTo>
                <a:lnTo>
                  <a:pt x="2426965" y="992466"/>
                </a:lnTo>
                <a:lnTo>
                  <a:pt x="2471546" y="975598"/>
                </a:lnTo>
                <a:lnTo>
                  <a:pt x="2514277" y="957999"/>
                </a:lnTo>
                <a:lnTo>
                  <a:pt x="2555093" y="939695"/>
                </a:lnTo>
                <a:lnTo>
                  <a:pt x="2593930" y="920711"/>
                </a:lnTo>
                <a:lnTo>
                  <a:pt x="2630725" y="901072"/>
                </a:lnTo>
                <a:lnTo>
                  <a:pt x="2665413" y="880804"/>
                </a:lnTo>
                <a:lnTo>
                  <a:pt x="2697931" y="859931"/>
                </a:lnTo>
                <a:lnTo>
                  <a:pt x="2756200" y="816473"/>
                </a:lnTo>
                <a:lnTo>
                  <a:pt x="2805021" y="770900"/>
                </a:lnTo>
                <a:lnTo>
                  <a:pt x="2843882" y="723414"/>
                </a:lnTo>
                <a:lnTo>
                  <a:pt x="2872273" y="674218"/>
                </a:lnTo>
                <a:lnTo>
                  <a:pt x="2889683" y="623512"/>
                </a:lnTo>
                <a:lnTo>
                  <a:pt x="2895600" y="571500"/>
                </a:lnTo>
                <a:lnTo>
                  <a:pt x="2894110" y="545342"/>
                </a:lnTo>
                <a:lnTo>
                  <a:pt x="2882383" y="493958"/>
                </a:lnTo>
                <a:lnTo>
                  <a:pt x="2859419" y="443982"/>
                </a:lnTo>
                <a:lnTo>
                  <a:pt x="2825728" y="395615"/>
                </a:lnTo>
                <a:lnTo>
                  <a:pt x="2781823" y="349061"/>
                </a:lnTo>
                <a:lnTo>
                  <a:pt x="2728215" y="304520"/>
                </a:lnTo>
                <a:lnTo>
                  <a:pt x="2665413" y="262195"/>
                </a:lnTo>
                <a:lnTo>
                  <a:pt x="2630725" y="241927"/>
                </a:lnTo>
                <a:lnTo>
                  <a:pt x="2593930" y="222288"/>
                </a:lnTo>
                <a:lnTo>
                  <a:pt x="2555093" y="203304"/>
                </a:lnTo>
                <a:lnTo>
                  <a:pt x="2514277" y="185000"/>
                </a:lnTo>
                <a:lnTo>
                  <a:pt x="2471547" y="167401"/>
                </a:lnTo>
                <a:lnTo>
                  <a:pt x="2426965" y="150533"/>
                </a:lnTo>
                <a:lnTo>
                  <a:pt x="2380596" y="134421"/>
                </a:lnTo>
                <a:lnTo>
                  <a:pt x="2332504" y="119090"/>
                </a:lnTo>
                <a:lnTo>
                  <a:pt x="2282753" y="104564"/>
                </a:lnTo>
                <a:lnTo>
                  <a:pt x="2231407" y="90871"/>
                </a:lnTo>
                <a:lnTo>
                  <a:pt x="2178529" y="78034"/>
                </a:lnTo>
                <a:lnTo>
                  <a:pt x="2124184" y="66079"/>
                </a:lnTo>
                <a:lnTo>
                  <a:pt x="2068435" y="55031"/>
                </a:lnTo>
                <a:lnTo>
                  <a:pt x="2011346" y="44916"/>
                </a:lnTo>
                <a:lnTo>
                  <a:pt x="1952981" y="35758"/>
                </a:lnTo>
                <a:lnTo>
                  <a:pt x="1893405" y="27583"/>
                </a:lnTo>
                <a:lnTo>
                  <a:pt x="1832680" y="20417"/>
                </a:lnTo>
                <a:lnTo>
                  <a:pt x="1770871" y="14283"/>
                </a:lnTo>
                <a:lnTo>
                  <a:pt x="1708042" y="9208"/>
                </a:lnTo>
                <a:lnTo>
                  <a:pt x="1644256" y="5217"/>
                </a:lnTo>
                <a:lnTo>
                  <a:pt x="1579578" y="2335"/>
                </a:lnTo>
                <a:lnTo>
                  <a:pt x="1514071" y="588"/>
                </a:lnTo>
                <a:lnTo>
                  <a:pt x="1447800" y="0"/>
                </a:lnTo>
                <a:close/>
              </a:path>
            </a:pathLst>
          </a:custGeom>
          <a:solidFill>
            <a:srgbClr val="F09E9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6562" y="2362961"/>
            <a:ext cx="2895600" cy="1143000"/>
          </a:xfrm>
          <a:custGeom>
            <a:avLst/>
            <a:gdLst/>
            <a:ahLst/>
            <a:cxnLst/>
            <a:rect l="l" t="t" r="r" b="b"/>
            <a:pathLst>
              <a:path w="2895600" h="1143000">
                <a:moveTo>
                  <a:pt x="0" y="571500"/>
                </a:moveTo>
                <a:lnTo>
                  <a:pt x="5916" y="519487"/>
                </a:lnTo>
                <a:lnTo>
                  <a:pt x="23326" y="468781"/>
                </a:lnTo>
                <a:lnTo>
                  <a:pt x="51717" y="419585"/>
                </a:lnTo>
                <a:lnTo>
                  <a:pt x="90578" y="372099"/>
                </a:lnTo>
                <a:lnTo>
                  <a:pt x="139399" y="326526"/>
                </a:lnTo>
                <a:lnTo>
                  <a:pt x="197668" y="283068"/>
                </a:lnTo>
                <a:lnTo>
                  <a:pt x="230186" y="262195"/>
                </a:lnTo>
                <a:lnTo>
                  <a:pt x="264874" y="241927"/>
                </a:lnTo>
                <a:lnTo>
                  <a:pt x="301669" y="222288"/>
                </a:lnTo>
                <a:lnTo>
                  <a:pt x="340506" y="203304"/>
                </a:lnTo>
                <a:lnTo>
                  <a:pt x="381322" y="185000"/>
                </a:lnTo>
                <a:lnTo>
                  <a:pt x="424053" y="167401"/>
                </a:lnTo>
                <a:lnTo>
                  <a:pt x="468634" y="150533"/>
                </a:lnTo>
                <a:lnTo>
                  <a:pt x="515003" y="134421"/>
                </a:lnTo>
                <a:lnTo>
                  <a:pt x="563095" y="119090"/>
                </a:lnTo>
                <a:lnTo>
                  <a:pt x="612846" y="104564"/>
                </a:lnTo>
                <a:lnTo>
                  <a:pt x="664192" y="90871"/>
                </a:lnTo>
                <a:lnTo>
                  <a:pt x="717070" y="78034"/>
                </a:lnTo>
                <a:lnTo>
                  <a:pt x="771415" y="66079"/>
                </a:lnTo>
                <a:lnTo>
                  <a:pt x="827164" y="55031"/>
                </a:lnTo>
                <a:lnTo>
                  <a:pt x="884253" y="44916"/>
                </a:lnTo>
                <a:lnTo>
                  <a:pt x="942618" y="35758"/>
                </a:lnTo>
                <a:lnTo>
                  <a:pt x="1002194" y="27583"/>
                </a:lnTo>
                <a:lnTo>
                  <a:pt x="1062919" y="20417"/>
                </a:lnTo>
                <a:lnTo>
                  <a:pt x="1124728" y="14283"/>
                </a:lnTo>
                <a:lnTo>
                  <a:pt x="1187557" y="9208"/>
                </a:lnTo>
                <a:lnTo>
                  <a:pt x="1251343" y="5217"/>
                </a:lnTo>
                <a:lnTo>
                  <a:pt x="1316021" y="2335"/>
                </a:lnTo>
                <a:lnTo>
                  <a:pt x="1381528" y="588"/>
                </a:lnTo>
                <a:lnTo>
                  <a:pt x="1447800" y="0"/>
                </a:lnTo>
                <a:lnTo>
                  <a:pt x="1514071" y="588"/>
                </a:lnTo>
                <a:lnTo>
                  <a:pt x="1579578" y="2335"/>
                </a:lnTo>
                <a:lnTo>
                  <a:pt x="1644256" y="5217"/>
                </a:lnTo>
                <a:lnTo>
                  <a:pt x="1708042" y="9208"/>
                </a:lnTo>
                <a:lnTo>
                  <a:pt x="1770871" y="14283"/>
                </a:lnTo>
                <a:lnTo>
                  <a:pt x="1832680" y="20417"/>
                </a:lnTo>
                <a:lnTo>
                  <a:pt x="1893405" y="27583"/>
                </a:lnTo>
                <a:lnTo>
                  <a:pt x="1952981" y="35758"/>
                </a:lnTo>
                <a:lnTo>
                  <a:pt x="2011346" y="44916"/>
                </a:lnTo>
                <a:lnTo>
                  <a:pt x="2068435" y="55031"/>
                </a:lnTo>
                <a:lnTo>
                  <a:pt x="2124184" y="66079"/>
                </a:lnTo>
                <a:lnTo>
                  <a:pt x="2178529" y="78034"/>
                </a:lnTo>
                <a:lnTo>
                  <a:pt x="2231407" y="90871"/>
                </a:lnTo>
                <a:lnTo>
                  <a:pt x="2282753" y="104564"/>
                </a:lnTo>
                <a:lnTo>
                  <a:pt x="2332504" y="119090"/>
                </a:lnTo>
                <a:lnTo>
                  <a:pt x="2380596" y="134421"/>
                </a:lnTo>
                <a:lnTo>
                  <a:pt x="2426965" y="150533"/>
                </a:lnTo>
                <a:lnTo>
                  <a:pt x="2471547" y="167401"/>
                </a:lnTo>
                <a:lnTo>
                  <a:pt x="2514277" y="185000"/>
                </a:lnTo>
                <a:lnTo>
                  <a:pt x="2555093" y="203304"/>
                </a:lnTo>
                <a:lnTo>
                  <a:pt x="2593930" y="222288"/>
                </a:lnTo>
                <a:lnTo>
                  <a:pt x="2630725" y="241927"/>
                </a:lnTo>
                <a:lnTo>
                  <a:pt x="2665413" y="262195"/>
                </a:lnTo>
                <a:lnTo>
                  <a:pt x="2697931" y="283068"/>
                </a:lnTo>
                <a:lnTo>
                  <a:pt x="2756200" y="326526"/>
                </a:lnTo>
                <a:lnTo>
                  <a:pt x="2805021" y="372099"/>
                </a:lnTo>
                <a:lnTo>
                  <a:pt x="2843882" y="419585"/>
                </a:lnTo>
                <a:lnTo>
                  <a:pt x="2872273" y="468781"/>
                </a:lnTo>
                <a:lnTo>
                  <a:pt x="2889683" y="519487"/>
                </a:lnTo>
                <a:lnTo>
                  <a:pt x="2895600" y="571500"/>
                </a:lnTo>
                <a:lnTo>
                  <a:pt x="2894110" y="597657"/>
                </a:lnTo>
                <a:lnTo>
                  <a:pt x="2882383" y="649041"/>
                </a:lnTo>
                <a:lnTo>
                  <a:pt x="2859419" y="699017"/>
                </a:lnTo>
                <a:lnTo>
                  <a:pt x="2825728" y="747384"/>
                </a:lnTo>
                <a:lnTo>
                  <a:pt x="2781823" y="793938"/>
                </a:lnTo>
                <a:lnTo>
                  <a:pt x="2728215" y="838479"/>
                </a:lnTo>
                <a:lnTo>
                  <a:pt x="2665413" y="880804"/>
                </a:lnTo>
                <a:lnTo>
                  <a:pt x="2630725" y="901072"/>
                </a:lnTo>
                <a:lnTo>
                  <a:pt x="2593930" y="920711"/>
                </a:lnTo>
                <a:lnTo>
                  <a:pt x="2555093" y="939695"/>
                </a:lnTo>
                <a:lnTo>
                  <a:pt x="2514277" y="957999"/>
                </a:lnTo>
                <a:lnTo>
                  <a:pt x="2471547" y="975598"/>
                </a:lnTo>
                <a:lnTo>
                  <a:pt x="2426965" y="992466"/>
                </a:lnTo>
                <a:lnTo>
                  <a:pt x="2380596" y="1008578"/>
                </a:lnTo>
                <a:lnTo>
                  <a:pt x="2332504" y="1023909"/>
                </a:lnTo>
                <a:lnTo>
                  <a:pt x="2282753" y="1038435"/>
                </a:lnTo>
                <a:lnTo>
                  <a:pt x="2231407" y="1052128"/>
                </a:lnTo>
                <a:lnTo>
                  <a:pt x="2178529" y="1064965"/>
                </a:lnTo>
                <a:lnTo>
                  <a:pt x="2124184" y="1076920"/>
                </a:lnTo>
                <a:lnTo>
                  <a:pt x="2068435" y="1087968"/>
                </a:lnTo>
                <a:lnTo>
                  <a:pt x="2011346" y="1098083"/>
                </a:lnTo>
                <a:lnTo>
                  <a:pt x="1952981" y="1107241"/>
                </a:lnTo>
                <a:lnTo>
                  <a:pt x="1893405" y="1115416"/>
                </a:lnTo>
                <a:lnTo>
                  <a:pt x="1832680" y="1122582"/>
                </a:lnTo>
                <a:lnTo>
                  <a:pt x="1770871" y="1128716"/>
                </a:lnTo>
                <a:lnTo>
                  <a:pt x="1708042" y="1133791"/>
                </a:lnTo>
                <a:lnTo>
                  <a:pt x="1644256" y="1137782"/>
                </a:lnTo>
                <a:lnTo>
                  <a:pt x="1579578" y="1140664"/>
                </a:lnTo>
                <a:lnTo>
                  <a:pt x="1514071" y="1142411"/>
                </a:lnTo>
                <a:lnTo>
                  <a:pt x="1447800" y="1143000"/>
                </a:lnTo>
                <a:lnTo>
                  <a:pt x="1381528" y="1142411"/>
                </a:lnTo>
                <a:lnTo>
                  <a:pt x="1316021" y="1140664"/>
                </a:lnTo>
                <a:lnTo>
                  <a:pt x="1251343" y="1137782"/>
                </a:lnTo>
                <a:lnTo>
                  <a:pt x="1187557" y="1133791"/>
                </a:lnTo>
                <a:lnTo>
                  <a:pt x="1124728" y="1128716"/>
                </a:lnTo>
                <a:lnTo>
                  <a:pt x="1062919" y="1122582"/>
                </a:lnTo>
                <a:lnTo>
                  <a:pt x="1002194" y="1115416"/>
                </a:lnTo>
                <a:lnTo>
                  <a:pt x="942618" y="1107241"/>
                </a:lnTo>
                <a:lnTo>
                  <a:pt x="884253" y="1098083"/>
                </a:lnTo>
                <a:lnTo>
                  <a:pt x="827164" y="1087968"/>
                </a:lnTo>
                <a:lnTo>
                  <a:pt x="771415" y="1076920"/>
                </a:lnTo>
                <a:lnTo>
                  <a:pt x="717070" y="1064965"/>
                </a:lnTo>
                <a:lnTo>
                  <a:pt x="664192" y="1052128"/>
                </a:lnTo>
                <a:lnTo>
                  <a:pt x="612846" y="1038435"/>
                </a:lnTo>
                <a:lnTo>
                  <a:pt x="563095" y="1023909"/>
                </a:lnTo>
                <a:lnTo>
                  <a:pt x="515003" y="1008578"/>
                </a:lnTo>
                <a:lnTo>
                  <a:pt x="468634" y="992466"/>
                </a:lnTo>
                <a:lnTo>
                  <a:pt x="424053" y="975598"/>
                </a:lnTo>
                <a:lnTo>
                  <a:pt x="381322" y="957999"/>
                </a:lnTo>
                <a:lnTo>
                  <a:pt x="340506" y="939695"/>
                </a:lnTo>
                <a:lnTo>
                  <a:pt x="301669" y="920711"/>
                </a:lnTo>
                <a:lnTo>
                  <a:pt x="264874" y="901072"/>
                </a:lnTo>
                <a:lnTo>
                  <a:pt x="230186" y="880804"/>
                </a:lnTo>
                <a:lnTo>
                  <a:pt x="197668" y="859931"/>
                </a:lnTo>
                <a:lnTo>
                  <a:pt x="139399" y="816473"/>
                </a:lnTo>
                <a:lnTo>
                  <a:pt x="90578" y="770900"/>
                </a:lnTo>
                <a:lnTo>
                  <a:pt x="51717" y="723414"/>
                </a:lnTo>
                <a:lnTo>
                  <a:pt x="23326" y="674218"/>
                </a:lnTo>
                <a:lnTo>
                  <a:pt x="5916" y="623512"/>
                </a:lnTo>
                <a:lnTo>
                  <a:pt x="0" y="571500"/>
                </a:lnTo>
                <a:close/>
              </a:path>
            </a:pathLst>
          </a:custGeom>
          <a:ln w="25908">
            <a:solidFill>
              <a:srgbClr val="EB6D5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14094" y="2761614"/>
            <a:ext cx="124079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FFFFFF"/>
                </a:solidFill>
              </a:rPr>
              <a:t>ADV</a:t>
            </a:r>
            <a:r>
              <a:rPr dirty="0" sz="2000" spc="-10">
                <a:solidFill>
                  <a:srgbClr val="FFFFFF"/>
                </a:solidFill>
              </a:rPr>
              <a:t>E</a:t>
            </a:r>
            <a:r>
              <a:rPr dirty="0" sz="2000">
                <a:solidFill>
                  <a:srgbClr val="FFFFFF"/>
                </a:solidFill>
              </a:rPr>
              <a:t>RBS</a:t>
            </a:r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2957322" y="881888"/>
            <a:ext cx="1139190" cy="1357630"/>
          </a:xfrm>
          <a:custGeom>
            <a:avLst/>
            <a:gdLst/>
            <a:ahLst/>
            <a:cxnLst/>
            <a:rect l="l" t="t" r="r" b="b"/>
            <a:pathLst>
              <a:path w="1139189" h="1357630">
                <a:moveTo>
                  <a:pt x="1139189" y="0"/>
                </a:moveTo>
                <a:lnTo>
                  <a:pt x="891539" y="0"/>
                </a:lnTo>
                <a:lnTo>
                  <a:pt x="0" y="1357249"/>
                </a:lnTo>
              </a:path>
            </a:pathLst>
          </a:custGeom>
          <a:ln w="25908">
            <a:solidFill>
              <a:srgbClr val="EB6D5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344161" y="610362"/>
            <a:ext cx="2971800" cy="1447800"/>
          </a:xfrm>
          <a:prstGeom prst="rect">
            <a:avLst/>
          </a:prstGeom>
          <a:solidFill>
            <a:srgbClr val="F09E91"/>
          </a:solidFill>
          <a:ln w="25907">
            <a:solidFill>
              <a:srgbClr val="EB6D5A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Times New Roman"/>
              <a:cs typeface="Times New Roman"/>
            </a:endParaRPr>
          </a:p>
          <a:p>
            <a:pPr algn="ctr" marL="191135" marR="183515">
              <a:lnSpc>
                <a:spcPct val="100000"/>
              </a:lnSpc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Adverb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of time may 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occur in sentence-initial  or sentence-final  positions.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21482" y="3502914"/>
            <a:ext cx="923925" cy="1596390"/>
          </a:xfrm>
          <a:custGeom>
            <a:avLst/>
            <a:gdLst/>
            <a:ahLst/>
            <a:cxnLst/>
            <a:rect l="l" t="t" r="r" b="b"/>
            <a:pathLst>
              <a:path w="923925" h="1596389">
                <a:moveTo>
                  <a:pt x="923417" y="1595882"/>
                </a:moveTo>
                <a:lnTo>
                  <a:pt x="589280" y="1595882"/>
                </a:lnTo>
                <a:lnTo>
                  <a:pt x="0" y="0"/>
                </a:lnTo>
              </a:path>
            </a:pathLst>
          </a:custGeom>
          <a:ln w="25908">
            <a:solidFill>
              <a:srgbClr val="EB6D5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344161" y="3734561"/>
            <a:ext cx="3200400" cy="2209800"/>
          </a:xfrm>
          <a:prstGeom prst="rect">
            <a:avLst/>
          </a:prstGeom>
          <a:solidFill>
            <a:srgbClr val="F09E91"/>
          </a:solidFill>
          <a:ln w="25907">
            <a:solidFill>
              <a:srgbClr val="EB6D5A"/>
            </a:solidFill>
          </a:ln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Times New Roman"/>
              <a:cs typeface="Times New Roman"/>
            </a:endParaRPr>
          </a:p>
          <a:p>
            <a:pPr algn="ctr" marL="108585" marR="100330">
              <a:lnSpc>
                <a:spcPct val="100000"/>
              </a:lnSpc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Adverbs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manner and  place are usually found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after 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the verb and may  interchange their positions,  provided that  single-modifiers come before  phrase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modifiers.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635253"/>
            <a:ext cx="7734300" cy="48120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55900" algn="l"/>
              </a:tabLst>
            </a:pPr>
            <a:r>
              <a:rPr dirty="0" sz="2400" spc="-25">
                <a:latin typeface="Arial"/>
                <a:cs typeface="Arial"/>
              </a:rPr>
              <a:t>Time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initial:	[Time+Sentence+Manner+Place]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dirty="0" u="heavy" sz="2400" spc="-4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Yesterday,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dancers came quietly </a:t>
            </a:r>
            <a:r>
              <a:rPr dirty="0" sz="2400">
                <a:latin typeface="Arial"/>
                <a:cs typeface="Arial"/>
              </a:rPr>
              <a:t>at the</a:t>
            </a:r>
            <a:r>
              <a:rPr dirty="0" sz="2400" spc="1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palace.</a:t>
            </a:r>
            <a:endParaRPr sz="2400">
              <a:latin typeface="Arial"/>
              <a:cs typeface="Arial"/>
            </a:endParaRPr>
          </a:p>
          <a:p>
            <a:pPr marL="927100" marR="8890" indent="-915035">
              <a:lnSpc>
                <a:spcPct val="241699"/>
              </a:lnSpc>
              <a:tabLst>
                <a:tab pos="2755900" algn="l"/>
              </a:tabLst>
            </a:pPr>
            <a:r>
              <a:rPr dirty="0" sz="2400" spc="-25">
                <a:latin typeface="Arial"/>
                <a:cs typeface="Arial"/>
              </a:rPr>
              <a:t>Time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final:	[Sentence+Manner+Place+Time]  The dancers came quietly </a:t>
            </a:r>
            <a:r>
              <a:rPr dirty="0" sz="2400">
                <a:latin typeface="Arial"/>
                <a:cs typeface="Arial"/>
              </a:rPr>
              <a:t>at the </a:t>
            </a:r>
            <a:r>
              <a:rPr dirty="0" sz="2400" spc="-5">
                <a:latin typeface="Arial"/>
                <a:cs typeface="Arial"/>
              </a:rPr>
              <a:t>palace</a:t>
            </a:r>
            <a:r>
              <a:rPr dirty="0" sz="2400" spc="65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yesterday.</a:t>
            </a:r>
            <a:endParaRPr sz="2400">
              <a:latin typeface="Arial"/>
              <a:cs typeface="Arial"/>
            </a:endParaRPr>
          </a:p>
          <a:p>
            <a:pPr marL="927100" marR="517525" indent="1828800">
              <a:lnSpc>
                <a:spcPts val="6959"/>
              </a:lnSpc>
              <a:spcBef>
                <a:spcPts val="915"/>
              </a:spcBef>
            </a:pPr>
            <a:r>
              <a:rPr dirty="0" sz="2400">
                <a:latin typeface="Arial"/>
                <a:cs typeface="Arial"/>
              </a:rPr>
              <a:t>[</a:t>
            </a:r>
            <a:r>
              <a:rPr dirty="0" sz="2400" spc="-5">
                <a:latin typeface="Arial"/>
                <a:cs typeface="Arial"/>
              </a:rPr>
              <a:t>S</a:t>
            </a:r>
            <a:r>
              <a:rPr dirty="0" sz="2400" spc="-15">
                <a:latin typeface="Arial"/>
                <a:cs typeface="Arial"/>
              </a:rPr>
              <a:t>e</a:t>
            </a:r>
            <a:r>
              <a:rPr dirty="0" sz="2400" spc="-5">
                <a:latin typeface="Arial"/>
                <a:cs typeface="Arial"/>
              </a:rPr>
              <a:t>ntence+P</a:t>
            </a:r>
            <a:r>
              <a:rPr dirty="0" sz="2400" spc="-20">
                <a:latin typeface="Arial"/>
                <a:cs typeface="Arial"/>
              </a:rPr>
              <a:t>l</a:t>
            </a:r>
            <a:r>
              <a:rPr dirty="0" sz="2400" spc="-5">
                <a:latin typeface="Arial"/>
                <a:cs typeface="Arial"/>
              </a:rPr>
              <a:t>ace+Manner+</a:t>
            </a:r>
            <a:r>
              <a:rPr dirty="0" sz="2400" spc="-95">
                <a:latin typeface="Arial"/>
                <a:cs typeface="Arial"/>
              </a:rPr>
              <a:t>T</a:t>
            </a:r>
            <a:r>
              <a:rPr dirty="0" sz="2400" spc="-5">
                <a:latin typeface="Arial"/>
                <a:cs typeface="Arial"/>
              </a:rPr>
              <a:t>ime</a:t>
            </a:r>
            <a:r>
              <a:rPr dirty="0" sz="2400">
                <a:latin typeface="Arial"/>
                <a:cs typeface="Arial"/>
              </a:rPr>
              <a:t>]  </a:t>
            </a:r>
            <a:r>
              <a:rPr dirty="0" sz="2400" spc="-5">
                <a:latin typeface="Arial"/>
                <a:cs typeface="Arial"/>
              </a:rPr>
              <a:t>The dancer came here alone</a:t>
            </a:r>
            <a:r>
              <a:rPr dirty="0" sz="2400" spc="4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yesterday.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482853"/>
            <a:ext cx="7174865" cy="4872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73685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latin typeface="Arial"/>
                <a:cs typeface="Arial"/>
              </a:rPr>
              <a:t>Mid-position adverbs </a:t>
            </a:r>
            <a:r>
              <a:rPr dirty="0" sz="2400" spc="-5">
                <a:latin typeface="Arial"/>
                <a:cs typeface="Arial"/>
              </a:rPr>
              <a:t>are found in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middle </a:t>
            </a:r>
            <a:r>
              <a:rPr dirty="0" sz="2400">
                <a:latin typeface="Arial"/>
                <a:cs typeface="Arial"/>
              </a:rPr>
              <a:t>of the  sentence. </a:t>
            </a:r>
            <a:r>
              <a:rPr dirty="0" sz="2400" spc="-5">
                <a:latin typeface="Arial"/>
                <a:cs typeface="Arial"/>
              </a:rPr>
              <a:t>These adverbs are adverbs </a:t>
            </a:r>
            <a:r>
              <a:rPr dirty="0" sz="2400">
                <a:latin typeface="Arial"/>
                <a:cs typeface="Arial"/>
              </a:rPr>
              <a:t>of </a:t>
            </a:r>
            <a:r>
              <a:rPr dirty="0" sz="2400" spc="-5">
                <a:latin typeface="Arial"/>
                <a:cs typeface="Arial"/>
              </a:rPr>
              <a:t>frequency  and their position in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sentence depends on </a:t>
            </a:r>
            <a:r>
              <a:rPr dirty="0" sz="2400">
                <a:latin typeface="Arial"/>
                <a:cs typeface="Arial"/>
              </a:rPr>
              <a:t>the  verb they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-30">
                <a:latin typeface="Arial"/>
                <a:cs typeface="Arial"/>
              </a:rPr>
              <a:t>modify.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50">
              <a:latin typeface="Times New Roman"/>
              <a:cs typeface="Times New Roman"/>
            </a:endParaRPr>
          </a:p>
          <a:p>
            <a:pPr marL="12700" marR="899794">
              <a:lnSpc>
                <a:spcPct val="100000"/>
              </a:lnSpc>
            </a:pPr>
            <a:r>
              <a:rPr dirty="0" sz="2400" spc="-25" b="1" i="1">
                <a:latin typeface="Arial"/>
                <a:cs typeface="Arial"/>
              </a:rPr>
              <a:t>Verb </a:t>
            </a:r>
            <a:r>
              <a:rPr dirty="0" sz="2400" b="1" i="1">
                <a:latin typeface="Arial"/>
                <a:cs typeface="Arial"/>
              </a:rPr>
              <a:t>to </a:t>
            </a:r>
            <a:r>
              <a:rPr dirty="0" sz="2400" spc="-5" b="1" i="1">
                <a:latin typeface="Arial"/>
                <a:cs typeface="Arial"/>
              </a:rPr>
              <a:t>be </a:t>
            </a:r>
            <a:r>
              <a:rPr dirty="0" sz="2400" spc="-5" i="1">
                <a:latin typeface="Arial"/>
                <a:cs typeface="Arial"/>
              </a:rPr>
              <a:t>(is, are, was, were) </a:t>
            </a:r>
            <a:r>
              <a:rPr dirty="0" sz="2400" i="1">
                <a:latin typeface="Arial"/>
                <a:cs typeface="Arial"/>
              </a:rPr>
              <a:t>– </a:t>
            </a:r>
            <a:r>
              <a:rPr dirty="0" sz="2400" spc="-5" i="1">
                <a:latin typeface="Arial"/>
                <a:cs typeface="Arial"/>
              </a:rPr>
              <a:t>the adverb of  </a:t>
            </a:r>
            <a:r>
              <a:rPr dirty="0" sz="2400" i="1">
                <a:latin typeface="Arial"/>
                <a:cs typeface="Arial"/>
              </a:rPr>
              <a:t>frequency </a:t>
            </a:r>
            <a:r>
              <a:rPr dirty="0" sz="2400" spc="-5" i="1">
                <a:latin typeface="Arial"/>
                <a:cs typeface="Arial"/>
              </a:rPr>
              <a:t>comes </a:t>
            </a:r>
            <a:r>
              <a:rPr dirty="0" sz="2400" i="1">
                <a:latin typeface="Arial"/>
                <a:cs typeface="Arial"/>
              </a:rPr>
              <a:t>after </a:t>
            </a:r>
            <a:r>
              <a:rPr dirty="0" sz="2400" spc="-5" i="1">
                <a:latin typeface="Arial"/>
                <a:cs typeface="Arial"/>
              </a:rPr>
              <a:t>the</a:t>
            </a:r>
            <a:r>
              <a:rPr dirty="0" sz="2400" spc="10" i="1">
                <a:latin typeface="Arial"/>
                <a:cs typeface="Arial"/>
              </a:rPr>
              <a:t> </a:t>
            </a:r>
            <a:r>
              <a:rPr dirty="0" sz="2400" spc="-5" i="1">
                <a:latin typeface="Arial"/>
                <a:cs typeface="Arial"/>
              </a:rPr>
              <a:t>verb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400" spc="-5" b="1" i="1">
                <a:latin typeface="Arial"/>
                <a:cs typeface="Arial"/>
              </a:rPr>
              <a:t>Action verb </a:t>
            </a:r>
            <a:r>
              <a:rPr dirty="0" sz="2400" i="1">
                <a:latin typeface="Arial"/>
                <a:cs typeface="Arial"/>
              </a:rPr>
              <a:t>– </a:t>
            </a:r>
            <a:r>
              <a:rPr dirty="0" sz="2400" spc="-5" i="1">
                <a:latin typeface="Arial"/>
                <a:cs typeface="Arial"/>
              </a:rPr>
              <a:t>the adverb of frequency comes before  </a:t>
            </a:r>
            <a:r>
              <a:rPr dirty="0" sz="2400" spc="-5" i="1">
                <a:latin typeface="Arial"/>
                <a:cs typeface="Arial"/>
              </a:rPr>
              <a:t>the verb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25" b="1" i="1">
                <a:latin typeface="Arial"/>
                <a:cs typeface="Arial"/>
              </a:rPr>
              <a:t>Verb </a:t>
            </a:r>
            <a:r>
              <a:rPr dirty="0" sz="2400" b="1" i="1">
                <a:latin typeface="Arial"/>
                <a:cs typeface="Arial"/>
              </a:rPr>
              <a:t>phrase – </a:t>
            </a:r>
            <a:r>
              <a:rPr dirty="0" sz="2400" spc="-5" i="1">
                <a:latin typeface="Arial"/>
                <a:cs typeface="Arial"/>
              </a:rPr>
              <a:t>it is placed after the first</a:t>
            </a:r>
            <a:r>
              <a:rPr dirty="0" sz="2400" spc="30" i="1">
                <a:latin typeface="Arial"/>
                <a:cs typeface="Arial"/>
              </a:rPr>
              <a:t> </a:t>
            </a:r>
            <a:r>
              <a:rPr dirty="0" sz="2400" spc="-5" i="1">
                <a:latin typeface="Arial"/>
                <a:cs typeface="Arial"/>
              </a:rPr>
              <a:t>auxiliary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321053"/>
            <a:ext cx="4557395" cy="1275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Arial"/>
                <a:cs typeface="Arial"/>
              </a:rPr>
              <a:t>[verb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10">
                <a:latin typeface="Arial"/>
                <a:cs typeface="Arial"/>
              </a:rPr>
              <a:t>be </a:t>
            </a:r>
            <a:r>
              <a:rPr dirty="0" sz="2400">
                <a:latin typeface="Arial"/>
                <a:cs typeface="Arial"/>
              </a:rPr>
              <a:t>+ </a:t>
            </a:r>
            <a:r>
              <a:rPr dirty="0" sz="2400" spc="-5">
                <a:latin typeface="Arial"/>
                <a:cs typeface="Arial"/>
              </a:rPr>
              <a:t>mid-position</a:t>
            </a:r>
            <a:r>
              <a:rPr dirty="0" sz="2400" spc="2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adverb]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5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Jackson </a:t>
            </a:r>
            <a:r>
              <a:rPr dirty="0" sz="2400" b="1">
                <a:latin typeface="Arial"/>
                <a:cs typeface="Arial"/>
              </a:rPr>
              <a:t>is </a:t>
            </a:r>
            <a:r>
              <a:rPr dirty="0" sz="2400" spc="-5" i="1">
                <a:latin typeface="Arial"/>
                <a:cs typeface="Arial"/>
              </a:rPr>
              <a:t>usually</a:t>
            </a:r>
            <a:r>
              <a:rPr dirty="0" sz="2400" spc="15" i="1">
                <a:latin typeface="Arial"/>
                <a:cs typeface="Arial"/>
              </a:rPr>
              <a:t> </a:t>
            </a:r>
            <a:r>
              <a:rPr dirty="0" sz="2400" spc="-35">
                <a:latin typeface="Arial"/>
                <a:cs typeface="Arial"/>
              </a:rPr>
              <a:t>early.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3531489"/>
            <a:ext cx="5433060" cy="1275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Arial"/>
                <a:cs typeface="Arial"/>
              </a:rPr>
              <a:t>[mid-position adverb </a:t>
            </a:r>
            <a:r>
              <a:rPr dirty="0" sz="2400">
                <a:latin typeface="Arial"/>
                <a:cs typeface="Arial"/>
              </a:rPr>
              <a:t>+ </a:t>
            </a:r>
            <a:r>
              <a:rPr dirty="0" sz="2400" spc="-5">
                <a:latin typeface="Arial"/>
                <a:cs typeface="Arial"/>
              </a:rPr>
              <a:t>action</a:t>
            </a:r>
            <a:r>
              <a:rPr dirty="0" sz="2400" spc="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verb]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Jackson </a:t>
            </a:r>
            <a:r>
              <a:rPr dirty="0" sz="2400" spc="-5" i="1">
                <a:latin typeface="Arial"/>
                <a:cs typeface="Arial"/>
              </a:rPr>
              <a:t>regularly </a:t>
            </a:r>
            <a:r>
              <a:rPr dirty="0" sz="2400" spc="-5" b="1">
                <a:latin typeface="Arial"/>
                <a:cs typeface="Arial"/>
              </a:rPr>
              <a:t>cleans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45">
                <a:latin typeface="Arial"/>
                <a:cs typeface="Arial"/>
              </a:rPr>
              <a:t> </a:t>
            </a:r>
            <a:r>
              <a:rPr dirty="0" sz="2400" spc="-35">
                <a:latin typeface="Arial"/>
                <a:cs typeface="Arial"/>
              </a:rPr>
              <a:t>car.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1016253"/>
            <a:ext cx="7191375" cy="2159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Arial"/>
                <a:cs typeface="Arial"/>
              </a:rPr>
              <a:t>[auxiliary </a:t>
            </a:r>
            <a:r>
              <a:rPr dirty="0" sz="2400">
                <a:latin typeface="Arial"/>
                <a:cs typeface="Arial"/>
              </a:rPr>
              <a:t>+ </a:t>
            </a:r>
            <a:r>
              <a:rPr dirty="0" sz="2400" spc="-5">
                <a:latin typeface="Arial"/>
                <a:cs typeface="Arial"/>
              </a:rPr>
              <a:t>mid-position adverb </a:t>
            </a:r>
            <a:r>
              <a:rPr dirty="0" sz="2400">
                <a:latin typeface="Arial"/>
                <a:cs typeface="Arial"/>
              </a:rPr>
              <a:t>+ </a:t>
            </a:r>
            <a:r>
              <a:rPr dirty="0" sz="2400" spc="-5">
                <a:latin typeface="Arial"/>
                <a:cs typeface="Arial"/>
              </a:rPr>
              <a:t>main</a:t>
            </a:r>
            <a:r>
              <a:rPr dirty="0" sz="2400" spc="8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verb]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5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dirty="0" sz="2400" spc="-80">
                <a:latin typeface="Arial"/>
                <a:cs typeface="Arial"/>
              </a:rPr>
              <a:t>You </a:t>
            </a:r>
            <a:r>
              <a:rPr dirty="0" sz="2400" spc="-5" b="1">
                <a:latin typeface="Arial"/>
                <a:cs typeface="Arial"/>
              </a:rPr>
              <a:t>should </a:t>
            </a:r>
            <a:r>
              <a:rPr dirty="0" sz="2400" spc="-5" i="1">
                <a:latin typeface="Arial"/>
                <a:cs typeface="Arial"/>
              </a:rPr>
              <a:t>always </a:t>
            </a:r>
            <a:r>
              <a:rPr dirty="0" sz="2400" spc="-5">
                <a:latin typeface="Arial"/>
                <a:cs typeface="Arial"/>
              </a:rPr>
              <a:t>listen to</a:t>
            </a:r>
            <a:r>
              <a:rPr dirty="0" sz="2400" spc="114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me.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He </a:t>
            </a:r>
            <a:r>
              <a:rPr dirty="0" sz="2400" spc="-5" b="1">
                <a:latin typeface="Arial"/>
                <a:cs typeface="Arial"/>
              </a:rPr>
              <a:t>has </a:t>
            </a:r>
            <a:r>
              <a:rPr dirty="0" sz="2400" spc="-5" i="1">
                <a:latin typeface="Arial"/>
                <a:cs typeface="Arial"/>
              </a:rPr>
              <a:t>never </a:t>
            </a:r>
            <a:r>
              <a:rPr dirty="0" sz="2400" spc="-5" b="1">
                <a:latin typeface="Arial"/>
                <a:cs typeface="Arial"/>
              </a:rPr>
              <a:t>been </a:t>
            </a:r>
            <a:r>
              <a:rPr dirty="0" sz="2400" spc="-5">
                <a:latin typeface="Arial"/>
                <a:cs typeface="Arial"/>
              </a:rPr>
              <a:t>known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listen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4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anyone.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787653"/>
            <a:ext cx="7989570" cy="4568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6385" marR="234950" indent="-27432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Arial"/>
                <a:cs typeface="Arial"/>
              </a:rPr>
              <a:t>The traditional approach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adverbs has been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assign  mainly those words which are </a:t>
            </a:r>
            <a:r>
              <a:rPr dirty="0" sz="2400">
                <a:latin typeface="Arial"/>
                <a:cs typeface="Arial"/>
              </a:rPr>
              <a:t>made from adjectives </a:t>
            </a:r>
            <a:r>
              <a:rPr dirty="0" sz="2400" spc="-5">
                <a:latin typeface="Arial"/>
                <a:cs typeface="Arial"/>
              </a:rPr>
              <a:t>by  the addition </a:t>
            </a:r>
            <a:r>
              <a:rPr dirty="0" sz="2400">
                <a:latin typeface="Arial"/>
                <a:cs typeface="Arial"/>
              </a:rPr>
              <a:t>of the </a:t>
            </a:r>
            <a:r>
              <a:rPr dirty="0" sz="2400" spc="-5">
                <a:latin typeface="Arial"/>
                <a:cs typeface="Arial"/>
              </a:rPr>
              <a:t>ending </a:t>
            </a:r>
            <a:r>
              <a:rPr dirty="0" sz="2400" spc="-5" i="1">
                <a:latin typeface="Arial"/>
                <a:cs typeface="Arial"/>
              </a:rPr>
              <a:t>–ly </a:t>
            </a:r>
            <a:r>
              <a:rPr dirty="0" sz="2400" spc="-5">
                <a:latin typeface="Arial"/>
                <a:cs typeface="Arial"/>
              </a:rPr>
              <a:t>(</a:t>
            </a:r>
            <a:r>
              <a:rPr dirty="0" sz="2400" spc="-5" i="1">
                <a:latin typeface="Arial"/>
                <a:cs typeface="Arial"/>
              </a:rPr>
              <a:t>quickly</a:t>
            </a:r>
            <a:r>
              <a:rPr dirty="0" sz="2400" spc="-5">
                <a:latin typeface="Arial"/>
                <a:cs typeface="Arial"/>
              </a:rPr>
              <a:t>, </a:t>
            </a:r>
            <a:r>
              <a:rPr dirty="0" sz="2400" spc="-5" i="1">
                <a:latin typeface="Arial"/>
                <a:cs typeface="Arial"/>
              </a:rPr>
              <a:t>hopelessly</a:t>
            </a:r>
            <a:r>
              <a:rPr dirty="0" sz="2400" spc="-5">
                <a:latin typeface="Arial"/>
                <a:cs typeface="Arial"/>
              </a:rPr>
              <a:t>), plus  </a:t>
            </a:r>
            <a:r>
              <a:rPr dirty="0" sz="2400">
                <a:latin typeface="Arial"/>
                <a:cs typeface="Arial"/>
              </a:rPr>
              <a:t>certain other words </a:t>
            </a:r>
            <a:r>
              <a:rPr dirty="0" sz="2400" spc="-5">
                <a:latin typeface="Arial"/>
                <a:cs typeface="Arial"/>
              </a:rPr>
              <a:t>which are </a:t>
            </a:r>
            <a:r>
              <a:rPr dirty="0" sz="2400" spc="-10">
                <a:latin typeface="Arial"/>
                <a:cs typeface="Arial"/>
              </a:rPr>
              <a:t>difficult </a:t>
            </a:r>
            <a:r>
              <a:rPr dirty="0" sz="2400">
                <a:latin typeface="Arial"/>
                <a:cs typeface="Arial"/>
              </a:rPr>
              <a:t>to</a:t>
            </a:r>
            <a:r>
              <a:rPr dirty="0" sz="2400" spc="7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classify,</a:t>
            </a:r>
            <a:endParaRPr sz="2400">
              <a:latin typeface="Arial"/>
              <a:cs typeface="Arial"/>
            </a:endParaRPr>
          </a:p>
          <a:p>
            <a:pPr marL="286385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like </a:t>
            </a:r>
            <a:r>
              <a:rPr dirty="0" sz="2400" spc="-5" i="1">
                <a:latin typeface="Arial"/>
                <a:cs typeface="Arial"/>
              </a:rPr>
              <a:t>not</a:t>
            </a:r>
            <a:r>
              <a:rPr dirty="0" sz="2400" spc="-5">
                <a:latin typeface="Arial"/>
                <a:cs typeface="Arial"/>
              </a:rPr>
              <a:t>, </a:t>
            </a:r>
            <a:r>
              <a:rPr dirty="0" sz="2400" spc="-5" i="1">
                <a:latin typeface="Arial"/>
                <a:cs typeface="Arial"/>
              </a:rPr>
              <a:t>just </a:t>
            </a:r>
            <a:r>
              <a:rPr dirty="0" sz="2400" spc="-5">
                <a:latin typeface="Arial"/>
                <a:cs typeface="Arial"/>
              </a:rPr>
              <a:t>and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 spc="-5" i="1">
                <a:latin typeface="Arial"/>
                <a:cs typeface="Arial"/>
              </a:rPr>
              <a:t>soon</a:t>
            </a:r>
            <a:r>
              <a:rPr dirty="0" sz="2400" spc="-5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50">
              <a:latin typeface="Times New Roman"/>
              <a:cs typeface="Times New Roman"/>
            </a:endParaRPr>
          </a:p>
          <a:p>
            <a:pPr marL="286385" marR="5080" indent="-27432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Their </a:t>
            </a:r>
            <a:r>
              <a:rPr dirty="0" sz="2400">
                <a:latin typeface="Arial"/>
                <a:cs typeface="Arial"/>
              </a:rPr>
              <a:t>main </a:t>
            </a:r>
            <a:r>
              <a:rPr dirty="0" sz="2400" spc="-5">
                <a:latin typeface="Arial"/>
                <a:cs typeface="Arial"/>
              </a:rPr>
              <a:t>function </a:t>
            </a:r>
            <a:r>
              <a:rPr dirty="0" sz="2400">
                <a:latin typeface="Arial"/>
                <a:cs typeface="Arial"/>
              </a:rPr>
              <a:t>is to </a:t>
            </a:r>
            <a:r>
              <a:rPr dirty="0" sz="2400" spc="-5">
                <a:latin typeface="Arial"/>
                <a:cs typeface="Arial"/>
              </a:rPr>
              <a:t>qualify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action </a:t>
            </a:r>
            <a:r>
              <a:rPr dirty="0" sz="2400">
                <a:latin typeface="Arial"/>
                <a:cs typeface="Arial"/>
              </a:rPr>
              <a:t>of the verb in the  </a:t>
            </a:r>
            <a:r>
              <a:rPr dirty="0" sz="2400" spc="-5">
                <a:latin typeface="Arial"/>
                <a:cs typeface="Arial"/>
              </a:rPr>
              <a:t>clause in </a:t>
            </a:r>
            <a:r>
              <a:rPr dirty="0" sz="2400">
                <a:latin typeface="Arial"/>
                <a:cs typeface="Arial"/>
              </a:rPr>
              <a:t>some </a:t>
            </a:r>
            <a:r>
              <a:rPr dirty="0" sz="2400" spc="-50">
                <a:latin typeface="Arial"/>
                <a:cs typeface="Arial"/>
              </a:rPr>
              <a:t>way, </a:t>
            </a:r>
            <a:r>
              <a:rPr dirty="0" sz="2400">
                <a:latin typeface="Arial"/>
                <a:cs typeface="Arial"/>
              </a:rPr>
              <a:t>but they </a:t>
            </a:r>
            <a:r>
              <a:rPr dirty="0" sz="2400" spc="-5">
                <a:latin typeface="Arial"/>
                <a:cs typeface="Arial"/>
              </a:rPr>
              <a:t>can also be used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add  more information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an </a:t>
            </a:r>
            <a:r>
              <a:rPr dirty="0" sz="2400">
                <a:latin typeface="Arial"/>
                <a:cs typeface="Arial"/>
              </a:rPr>
              <a:t>adjective </a:t>
            </a:r>
            <a:r>
              <a:rPr dirty="0" sz="2400" spc="-5">
                <a:latin typeface="Arial"/>
                <a:cs typeface="Arial"/>
              </a:rPr>
              <a:t>or </a:t>
            </a:r>
            <a:r>
              <a:rPr dirty="0" sz="2400">
                <a:latin typeface="Arial"/>
                <a:cs typeface="Arial"/>
              </a:rPr>
              <a:t>other</a:t>
            </a:r>
            <a:r>
              <a:rPr dirty="0" sz="2400" spc="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adverb</a:t>
            </a:r>
            <a:endParaRPr sz="2400">
              <a:latin typeface="Arial"/>
              <a:cs typeface="Arial"/>
            </a:endParaRPr>
          </a:p>
          <a:p>
            <a:pPr marL="286385" marR="21844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e.g. </a:t>
            </a:r>
            <a:r>
              <a:rPr dirty="0" sz="2400" spc="-5" b="1" i="1">
                <a:latin typeface="Arial"/>
                <a:cs typeface="Arial"/>
              </a:rPr>
              <a:t>awfully </a:t>
            </a:r>
            <a:r>
              <a:rPr dirty="0" sz="2400" spc="-5" i="1">
                <a:latin typeface="Arial"/>
                <a:cs typeface="Arial"/>
              </a:rPr>
              <a:t>good</a:t>
            </a:r>
            <a:r>
              <a:rPr dirty="0" sz="2400" spc="-5">
                <a:latin typeface="Arial"/>
                <a:cs typeface="Arial"/>
              </a:rPr>
              <a:t>, </a:t>
            </a:r>
            <a:r>
              <a:rPr dirty="0" sz="2400" spc="-5" b="1" i="1">
                <a:latin typeface="Arial"/>
                <a:cs typeface="Arial"/>
              </a:rPr>
              <a:t>incredibly </a:t>
            </a:r>
            <a:r>
              <a:rPr dirty="0" sz="2400" spc="-5" i="1">
                <a:latin typeface="Arial"/>
                <a:cs typeface="Arial"/>
              </a:rPr>
              <a:t>slowly</a:t>
            </a:r>
            <a:r>
              <a:rPr dirty="0" sz="2400" spc="-5">
                <a:latin typeface="Arial"/>
                <a:cs typeface="Arial"/>
              </a:rPr>
              <a:t>.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class </a:t>
            </a:r>
            <a:r>
              <a:rPr dirty="0" sz="2400">
                <a:latin typeface="Arial"/>
                <a:cs typeface="Arial"/>
              </a:rPr>
              <a:t>of  adverbs is very </a:t>
            </a:r>
            <a:r>
              <a:rPr dirty="0" sz="2400" spc="-10">
                <a:latin typeface="Arial"/>
                <a:cs typeface="Arial"/>
              </a:rPr>
              <a:t>wide-ranging </a:t>
            </a:r>
            <a:r>
              <a:rPr dirty="0" sz="2400">
                <a:latin typeface="Arial"/>
                <a:cs typeface="Arial"/>
              </a:rPr>
              <a:t>in form </a:t>
            </a:r>
            <a:r>
              <a:rPr dirty="0" sz="2400" spc="-5">
                <a:latin typeface="Arial"/>
                <a:cs typeface="Arial"/>
              </a:rPr>
              <a:t>and </a:t>
            </a:r>
            <a:r>
              <a:rPr dirty="0" sz="2400">
                <a:latin typeface="Arial"/>
                <a:cs typeface="Arial"/>
              </a:rPr>
              <a:t>is </a:t>
            </a:r>
            <a:r>
              <a:rPr dirty="0" sz="2400" spc="-5">
                <a:latin typeface="Arial"/>
                <a:cs typeface="Arial"/>
              </a:rPr>
              <a:t>used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add  </a:t>
            </a:r>
            <a:r>
              <a:rPr dirty="0" sz="2400">
                <a:latin typeface="Arial"/>
                <a:cs typeface="Arial"/>
              </a:rPr>
              <a:t>comments </a:t>
            </a:r>
            <a:r>
              <a:rPr dirty="0" sz="2400" spc="-5">
                <a:latin typeface="Arial"/>
                <a:cs typeface="Arial"/>
              </a:rPr>
              <a:t>to many </a:t>
            </a:r>
            <a:r>
              <a:rPr dirty="0" sz="2400">
                <a:latin typeface="Arial"/>
                <a:cs typeface="Arial"/>
              </a:rPr>
              <a:t>of the </a:t>
            </a:r>
            <a:r>
              <a:rPr dirty="0" sz="2400" spc="-5">
                <a:latin typeface="Arial"/>
                <a:cs typeface="Arial"/>
              </a:rPr>
              <a:t>other word</a:t>
            </a:r>
            <a:r>
              <a:rPr dirty="0" sz="2400" spc="5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classes.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66370">
              <a:lnSpc>
                <a:spcPct val="100000"/>
              </a:lnSpc>
              <a:spcBef>
                <a:spcPts val="100"/>
              </a:spcBef>
            </a:pPr>
            <a:r>
              <a:rPr dirty="0"/>
              <a:t>WORD CLASSES: </a:t>
            </a:r>
            <a:r>
              <a:rPr dirty="0" spc="-5"/>
              <a:t>O</a:t>
            </a:r>
            <a:r>
              <a:rPr dirty="0" sz="2150" spc="-5"/>
              <a:t>PEN</a:t>
            </a:r>
            <a:r>
              <a:rPr dirty="0" sz="2150" spc="90"/>
              <a:t> </a:t>
            </a:r>
            <a:r>
              <a:rPr dirty="0" spc="-5"/>
              <a:t>C</a:t>
            </a:r>
            <a:r>
              <a:rPr dirty="0" sz="2150" spc="-5"/>
              <a:t>LASS</a:t>
            </a:r>
            <a:endParaRPr sz="2150"/>
          </a:p>
        </p:txBody>
      </p:sp>
      <p:sp>
        <p:nvSpPr>
          <p:cNvPr id="3" name="object 3"/>
          <p:cNvSpPr txBox="1"/>
          <p:nvPr/>
        </p:nvSpPr>
        <p:spPr>
          <a:xfrm>
            <a:off x="3268217" y="2798190"/>
            <a:ext cx="2760345" cy="12636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700">
                <a:solidFill>
                  <a:srgbClr val="565F6C"/>
                </a:solidFill>
                <a:latin typeface="Arial"/>
                <a:cs typeface="Arial"/>
              </a:rPr>
              <a:t>J</a:t>
            </a:r>
            <a:r>
              <a:rPr dirty="0" sz="2150">
                <a:solidFill>
                  <a:srgbClr val="565F6C"/>
                </a:solidFill>
                <a:latin typeface="Arial"/>
                <a:cs typeface="Arial"/>
              </a:rPr>
              <a:t>ANUARY </a:t>
            </a:r>
            <a:r>
              <a:rPr dirty="0" sz="2700">
                <a:solidFill>
                  <a:srgbClr val="565F6C"/>
                </a:solidFill>
                <a:latin typeface="Arial"/>
                <a:cs typeface="Arial"/>
              </a:rPr>
              <a:t>23,</a:t>
            </a:r>
            <a:r>
              <a:rPr dirty="0" sz="2700" spc="30">
                <a:solidFill>
                  <a:srgbClr val="565F6C"/>
                </a:solidFill>
                <a:latin typeface="Arial"/>
                <a:cs typeface="Arial"/>
              </a:rPr>
              <a:t> </a:t>
            </a:r>
            <a:r>
              <a:rPr dirty="0" sz="2700" spc="-5">
                <a:solidFill>
                  <a:srgbClr val="565F6C"/>
                </a:solidFill>
                <a:latin typeface="Arial"/>
                <a:cs typeface="Arial"/>
              </a:rPr>
              <a:t>2015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75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Thank </a:t>
            </a:r>
            <a:r>
              <a:rPr dirty="0" sz="1800" spc="-10">
                <a:latin typeface="Arial"/>
                <a:cs typeface="Arial"/>
              </a:rPr>
              <a:t>you </a:t>
            </a:r>
            <a:r>
              <a:rPr dirty="0" sz="1800">
                <a:latin typeface="Arial"/>
                <a:cs typeface="Arial"/>
              </a:rPr>
              <a:t>for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listening!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21785" y="434466"/>
            <a:ext cx="2053589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5"/>
              <a:t>O</a:t>
            </a:r>
            <a:r>
              <a:rPr dirty="0" sz="2400" spc="-5"/>
              <a:t>PEN</a:t>
            </a:r>
            <a:r>
              <a:rPr dirty="0" sz="2400" spc="100"/>
              <a:t> </a:t>
            </a:r>
            <a:r>
              <a:rPr dirty="0" sz="2400" spc="-5"/>
              <a:t>CLASS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917244" y="1397253"/>
            <a:ext cx="6972300" cy="3333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Arial"/>
                <a:cs typeface="Arial"/>
              </a:rPr>
              <a:t>Open class words </a:t>
            </a:r>
            <a:r>
              <a:rPr dirty="0" sz="2400">
                <a:latin typeface="Arial"/>
                <a:cs typeface="Arial"/>
              </a:rPr>
              <a:t>(content </a:t>
            </a:r>
            <a:r>
              <a:rPr dirty="0" sz="2400" spc="-5">
                <a:latin typeface="Arial"/>
                <a:cs typeface="Arial"/>
              </a:rPr>
              <a:t>words) carry semantic  contents. </a:t>
            </a:r>
            <a:r>
              <a:rPr dirty="0" sz="2400" spc="-30">
                <a:latin typeface="Arial"/>
                <a:cs typeface="Arial"/>
              </a:rPr>
              <a:t>We </a:t>
            </a:r>
            <a:r>
              <a:rPr dirty="0" sz="2400">
                <a:latin typeface="Arial"/>
                <a:cs typeface="Arial"/>
              </a:rPr>
              <a:t>can and </a:t>
            </a:r>
            <a:r>
              <a:rPr dirty="0" sz="2400" spc="-5">
                <a:latin typeface="Arial"/>
                <a:cs typeface="Arial"/>
              </a:rPr>
              <a:t>regularly add new words </a:t>
            </a:r>
            <a:r>
              <a:rPr dirty="0" sz="2400">
                <a:latin typeface="Arial"/>
                <a:cs typeface="Arial"/>
              </a:rPr>
              <a:t>to  </a:t>
            </a:r>
            <a:r>
              <a:rPr dirty="0" sz="2400" spc="-5">
                <a:latin typeface="Arial"/>
                <a:cs typeface="Arial"/>
              </a:rPr>
              <a:t>these </a:t>
            </a:r>
            <a:r>
              <a:rPr dirty="0" sz="2400">
                <a:latin typeface="Arial"/>
                <a:cs typeface="Arial"/>
              </a:rPr>
              <a:t>classes.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5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>
                <a:latin typeface="Arial"/>
                <a:cs typeface="Arial"/>
              </a:rPr>
              <a:t>Nouns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30">
                <a:latin typeface="Arial"/>
                <a:cs typeface="Arial"/>
              </a:rPr>
              <a:t>Verbs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>
                <a:latin typeface="Arial"/>
                <a:cs typeface="Arial"/>
              </a:rPr>
              <a:t>Adjectives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>
                <a:latin typeface="Arial"/>
                <a:cs typeface="Arial"/>
              </a:rPr>
              <a:t>Adverbs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39216"/>
            <a:ext cx="6547484" cy="1019810"/>
          </a:xfrm>
          <a:prstGeom prst="rect"/>
        </p:spPr>
        <p:txBody>
          <a:bodyPr wrap="square" lIns="0" tIns="31115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245"/>
              </a:spcBef>
            </a:pPr>
            <a:r>
              <a:rPr dirty="0" sz="3000" spc="-5"/>
              <a:t>S</a:t>
            </a:r>
            <a:r>
              <a:rPr dirty="0" sz="2400" spc="-5"/>
              <a:t>TRUCTURAL </a:t>
            </a:r>
            <a:r>
              <a:rPr dirty="0" sz="2400"/>
              <a:t>GRAMMAR </a:t>
            </a:r>
            <a:r>
              <a:rPr dirty="0" sz="2400" spc="-5"/>
              <a:t>VS</a:t>
            </a:r>
            <a:r>
              <a:rPr dirty="0" sz="3000" spc="-5"/>
              <a:t>. </a:t>
            </a:r>
            <a:r>
              <a:rPr dirty="0" sz="2400" spc="-5"/>
              <a:t>TRADITIONAL  GRAMMAR</a:t>
            </a:r>
            <a:endParaRPr sz="2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79450" y="2127250"/>
          <a:ext cx="7486650" cy="1394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33800"/>
                <a:gridCol w="3733800"/>
              </a:tblGrid>
              <a:tr h="370839">
                <a:tc>
                  <a:txBody>
                    <a:bodyPr/>
                    <a:lstStyle/>
                    <a:p>
                      <a:pPr marL="10947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TRADITIONAL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  <a:tc>
                  <a:txBody>
                    <a:bodyPr/>
                    <a:lstStyle/>
                    <a:p>
                      <a:pPr marL="10896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STRUCTURAL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D8537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377825" marR="648335" indent="-286385">
                        <a:lnSpc>
                          <a:spcPct val="100000"/>
                        </a:lnSpc>
                        <a:spcBef>
                          <a:spcPts val="315"/>
                        </a:spcBef>
                        <a:buChar char="•"/>
                        <a:tabLst>
                          <a:tab pos="377825" algn="l"/>
                          <a:tab pos="378460" algn="l"/>
                        </a:tabLst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Classify and identify </a:t>
                      </a:r>
                      <a:r>
                        <a:rPr dirty="0" sz="1800" spc="-15">
                          <a:latin typeface="Arial"/>
                          <a:cs typeface="Arial"/>
                        </a:rPr>
                        <a:t>words 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according 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 meaning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378460" marR="648335" indent="-286385">
                        <a:lnSpc>
                          <a:spcPct val="100000"/>
                        </a:lnSpc>
                        <a:spcBef>
                          <a:spcPts val="315"/>
                        </a:spcBef>
                        <a:buChar char="•"/>
                        <a:tabLst>
                          <a:tab pos="378460" algn="l"/>
                          <a:tab pos="379095" algn="l"/>
                        </a:tabLst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Classify and identify </a:t>
                      </a:r>
                      <a:r>
                        <a:rPr dirty="0" sz="1800" spc="-15">
                          <a:latin typeface="Arial"/>
                          <a:cs typeface="Arial"/>
                        </a:rPr>
                        <a:t>words 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according </a:t>
                      </a:r>
                      <a:r>
                        <a:rPr dirty="0" sz="1800">
                          <a:latin typeface="Arial"/>
                          <a:cs typeface="Arial"/>
                        </a:rPr>
                        <a:t>to form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D9CE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C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CE8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069644" y="3914013"/>
            <a:ext cx="2961640" cy="2494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"/>
                <a:cs typeface="Arial"/>
              </a:rPr>
              <a:t>I </a:t>
            </a:r>
            <a:r>
              <a:rPr dirty="0" sz="1800" spc="-15">
                <a:latin typeface="Arial"/>
                <a:cs typeface="Arial"/>
              </a:rPr>
              <a:t>will </a:t>
            </a:r>
            <a:r>
              <a:rPr dirty="0" sz="1800" spc="-5" i="1">
                <a:latin typeface="Arial"/>
                <a:cs typeface="Arial"/>
              </a:rPr>
              <a:t>water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50">
                <a:latin typeface="Arial"/>
                <a:cs typeface="Arial"/>
              </a:rPr>
              <a:t> </a:t>
            </a:r>
            <a:r>
              <a:rPr dirty="0" sz="1800" spc="-5" i="1">
                <a:latin typeface="Arial"/>
                <a:cs typeface="Arial"/>
              </a:rPr>
              <a:t>plants.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Did </a:t>
            </a:r>
            <a:r>
              <a:rPr dirty="0" sz="1800" spc="-10">
                <a:latin typeface="Arial"/>
                <a:cs typeface="Arial"/>
              </a:rPr>
              <a:t>you </a:t>
            </a:r>
            <a:r>
              <a:rPr dirty="0" sz="1800" spc="-5" i="1">
                <a:latin typeface="Arial"/>
                <a:cs typeface="Arial"/>
              </a:rPr>
              <a:t>plant</a:t>
            </a:r>
            <a:r>
              <a:rPr dirty="0" sz="1800" spc="35" i="1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these?</a:t>
            </a:r>
            <a:endParaRPr sz="1800">
              <a:latin typeface="Arial"/>
              <a:cs typeface="Arial"/>
            </a:endParaRPr>
          </a:p>
          <a:p>
            <a:pPr marL="12700" marR="607695">
              <a:lnSpc>
                <a:spcPct val="200000"/>
              </a:lnSpc>
              <a:spcBef>
                <a:spcPts val="5"/>
              </a:spcBef>
            </a:pPr>
            <a:r>
              <a:rPr dirty="0" sz="1800" spc="-10">
                <a:latin typeface="Arial"/>
                <a:cs typeface="Arial"/>
              </a:rPr>
              <a:t>It’s </a:t>
            </a:r>
            <a:r>
              <a:rPr dirty="0" sz="1800">
                <a:latin typeface="Arial"/>
                <a:cs typeface="Arial"/>
              </a:rPr>
              <a:t>a </a:t>
            </a:r>
            <a:r>
              <a:rPr dirty="0" sz="1800" spc="-5" i="1">
                <a:latin typeface="Arial"/>
                <a:cs typeface="Arial"/>
              </a:rPr>
              <a:t>planted</a:t>
            </a:r>
            <a:r>
              <a:rPr dirty="0" sz="1800" spc="-35" i="1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evidence.  Give me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 spc="-5" i="1">
                <a:latin typeface="Arial"/>
                <a:cs typeface="Arial"/>
              </a:rPr>
              <a:t>water</a:t>
            </a:r>
            <a:r>
              <a:rPr dirty="0" sz="1800" spc="-5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 i="1">
                <a:latin typeface="Arial"/>
                <a:cs typeface="Arial"/>
              </a:rPr>
              <a:t>watering </a:t>
            </a:r>
            <a:r>
              <a:rPr dirty="0" sz="1800">
                <a:latin typeface="Arial"/>
                <a:cs typeface="Arial"/>
              </a:rPr>
              <a:t>can </a:t>
            </a:r>
            <a:r>
              <a:rPr dirty="0" sz="1800" spc="-5">
                <a:latin typeface="Arial"/>
                <a:cs typeface="Arial"/>
              </a:rPr>
              <a:t>has </a:t>
            </a: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hole.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5561" y="2286761"/>
            <a:ext cx="2057400" cy="1066800"/>
          </a:xfrm>
          <a:custGeom>
            <a:avLst/>
            <a:gdLst/>
            <a:ahLst/>
            <a:cxnLst/>
            <a:rect l="l" t="t" r="r" b="b"/>
            <a:pathLst>
              <a:path w="2057400" h="1066800">
                <a:moveTo>
                  <a:pt x="1028700" y="0"/>
                </a:moveTo>
                <a:lnTo>
                  <a:pt x="966034" y="973"/>
                </a:lnTo>
                <a:lnTo>
                  <a:pt x="904362" y="3855"/>
                </a:lnTo>
                <a:lnTo>
                  <a:pt x="843790" y="8592"/>
                </a:lnTo>
                <a:lnTo>
                  <a:pt x="784426" y="15126"/>
                </a:lnTo>
                <a:lnTo>
                  <a:pt x="726378" y="23402"/>
                </a:lnTo>
                <a:lnTo>
                  <a:pt x="669753" y="33364"/>
                </a:lnTo>
                <a:lnTo>
                  <a:pt x="614659" y="44958"/>
                </a:lnTo>
                <a:lnTo>
                  <a:pt x="561204" y="58126"/>
                </a:lnTo>
                <a:lnTo>
                  <a:pt x="509495" y="72813"/>
                </a:lnTo>
                <a:lnTo>
                  <a:pt x="459640" y="88963"/>
                </a:lnTo>
                <a:lnTo>
                  <a:pt x="411746" y="106522"/>
                </a:lnTo>
                <a:lnTo>
                  <a:pt x="365922" y="125432"/>
                </a:lnTo>
                <a:lnTo>
                  <a:pt x="322273" y="145638"/>
                </a:lnTo>
                <a:lnTo>
                  <a:pt x="280909" y="167084"/>
                </a:lnTo>
                <a:lnTo>
                  <a:pt x="241937" y="189716"/>
                </a:lnTo>
                <a:lnTo>
                  <a:pt x="205464" y="213476"/>
                </a:lnTo>
                <a:lnTo>
                  <a:pt x="171599" y="238309"/>
                </a:lnTo>
                <a:lnTo>
                  <a:pt x="140447" y="264160"/>
                </a:lnTo>
                <a:lnTo>
                  <a:pt x="112118" y="290972"/>
                </a:lnTo>
                <a:lnTo>
                  <a:pt x="64358" y="347258"/>
                </a:lnTo>
                <a:lnTo>
                  <a:pt x="29177" y="406722"/>
                </a:lnTo>
                <a:lnTo>
                  <a:pt x="7437" y="468918"/>
                </a:lnTo>
                <a:lnTo>
                  <a:pt x="0" y="533400"/>
                </a:lnTo>
                <a:lnTo>
                  <a:pt x="1877" y="565898"/>
                </a:lnTo>
                <a:lnTo>
                  <a:pt x="16573" y="629292"/>
                </a:lnTo>
                <a:lnTo>
                  <a:pt x="45141" y="690178"/>
                </a:lnTo>
                <a:lnTo>
                  <a:pt x="86719" y="748109"/>
                </a:lnTo>
                <a:lnTo>
                  <a:pt x="140447" y="802639"/>
                </a:lnTo>
                <a:lnTo>
                  <a:pt x="171599" y="828490"/>
                </a:lnTo>
                <a:lnTo>
                  <a:pt x="205464" y="853323"/>
                </a:lnTo>
                <a:lnTo>
                  <a:pt x="241937" y="877083"/>
                </a:lnTo>
                <a:lnTo>
                  <a:pt x="280909" y="899715"/>
                </a:lnTo>
                <a:lnTo>
                  <a:pt x="322273" y="921161"/>
                </a:lnTo>
                <a:lnTo>
                  <a:pt x="365922" y="941367"/>
                </a:lnTo>
                <a:lnTo>
                  <a:pt x="411746" y="960277"/>
                </a:lnTo>
                <a:lnTo>
                  <a:pt x="459640" y="977836"/>
                </a:lnTo>
                <a:lnTo>
                  <a:pt x="509495" y="993986"/>
                </a:lnTo>
                <a:lnTo>
                  <a:pt x="561204" y="1008673"/>
                </a:lnTo>
                <a:lnTo>
                  <a:pt x="614659" y="1021841"/>
                </a:lnTo>
                <a:lnTo>
                  <a:pt x="669753" y="1033435"/>
                </a:lnTo>
                <a:lnTo>
                  <a:pt x="726378" y="1043397"/>
                </a:lnTo>
                <a:lnTo>
                  <a:pt x="784426" y="1051673"/>
                </a:lnTo>
                <a:lnTo>
                  <a:pt x="843790" y="1058207"/>
                </a:lnTo>
                <a:lnTo>
                  <a:pt x="904362" y="1062944"/>
                </a:lnTo>
                <a:lnTo>
                  <a:pt x="966034" y="1065826"/>
                </a:lnTo>
                <a:lnTo>
                  <a:pt x="1028700" y="1066800"/>
                </a:lnTo>
                <a:lnTo>
                  <a:pt x="1091371" y="1065826"/>
                </a:lnTo>
                <a:lnTo>
                  <a:pt x="1153050" y="1062944"/>
                </a:lnTo>
                <a:lnTo>
                  <a:pt x="1213626" y="1058207"/>
                </a:lnTo>
                <a:lnTo>
                  <a:pt x="1272994" y="1051673"/>
                </a:lnTo>
                <a:lnTo>
                  <a:pt x="1331045" y="1043397"/>
                </a:lnTo>
                <a:lnTo>
                  <a:pt x="1387672" y="1033435"/>
                </a:lnTo>
                <a:lnTo>
                  <a:pt x="1442767" y="1021841"/>
                </a:lnTo>
                <a:lnTo>
                  <a:pt x="1496223" y="1008673"/>
                </a:lnTo>
                <a:lnTo>
                  <a:pt x="1547932" y="993986"/>
                </a:lnTo>
                <a:lnTo>
                  <a:pt x="1597787" y="977836"/>
                </a:lnTo>
                <a:lnTo>
                  <a:pt x="1645680" y="960277"/>
                </a:lnTo>
                <a:lnTo>
                  <a:pt x="1691504" y="941367"/>
                </a:lnTo>
                <a:lnTo>
                  <a:pt x="1735150" y="921161"/>
                </a:lnTo>
                <a:lnTo>
                  <a:pt x="1776513" y="899715"/>
                </a:lnTo>
                <a:lnTo>
                  <a:pt x="1815483" y="877083"/>
                </a:lnTo>
                <a:lnTo>
                  <a:pt x="1851953" y="853323"/>
                </a:lnTo>
                <a:lnTo>
                  <a:pt x="1885817" y="828490"/>
                </a:lnTo>
                <a:lnTo>
                  <a:pt x="1916966" y="802639"/>
                </a:lnTo>
                <a:lnTo>
                  <a:pt x="1945292" y="775827"/>
                </a:lnTo>
                <a:lnTo>
                  <a:pt x="1993049" y="719541"/>
                </a:lnTo>
                <a:lnTo>
                  <a:pt x="2028226" y="660077"/>
                </a:lnTo>
                <a:lnTo>
                  <a:pt x="2049963" y="597881"/>
                </a:lnTo>
                <a:lnTo>
                  <a:pt x="2057400" y="533400"/>
                </a:lnTo>
                <a:lnTo>
                  <a:pt x="2055522" y="500901"/>
                </a:lnTo>
                <a:lnTo>
                  <a:pt x="2040828" y="437507"/>
                </a:lnTo>
                <a:lnTo>
                  <a:pt x="2012263" y="376621"/>
                </a:lnTo>
                <a:lnTo>
                  <a:pt x="1970689" y="318690"/>
                </a:lnTo>
                <a:lnTo>
                  <a:pt x="1916966" y="264160"/>
                </a:lnTo>
                <a:lnTo>
                  <a:pt x="1885817" y="238309"/>
                </a:lnTo>
                <a:lnTo>
                  <a:pt x="1851953" y="213476"/>
                </a:lnTo>
                <a:lnTo>
                  <a:pt x="1815483" y="189716"/>
                </a:lnTo>
                <a:lnTo>
                  <a:pt x="1776513" y="167084"/>
                </a:lnTo>
                <a:lnTo>
                  <a:pt x="1735150" y="145638"/>
                </a:lnTo>
                <a:lnTo>
                  <a:pt x="1691504" y="125432"/>
                </a:lnTo>
                <a:lnTo>
                  <a:pt x="1645680" y="106522"/>
                </a:lnTo>
                <a:lnTo>
                  <a:pt x="1597787" y="88963"/>
                </a:lnTo>
                <a:lnTo>
                  <a:pt x="1547932" y="72813"/>
                </a:lnTo>
                <a:lnTo>
                  <a:pt x="1496223" y="58126"/>
                </a:lnTo>
                <a:lnTo>
                  <a:pt x="1442767" y="44958"/>
                </a:lnTo>
                <a:lnTo>
                  <a:pt x="1387672" y="33364"/>
                </a:lnTo>
                <a:lnTo>
                  <a:pt x="1331045" y="23402"/>
                </a:lnTo>
                <a:lnTo>
                  <a:pt x="1272994" y="15126"/>
                </a:lnTo>
                <a:lnTo>
                  <a:pt x="1213626" y="8592"/>
                </a:lnTo>
                <a:lnTo>
                  <a:pt x="1153050" y="3855"/>
                </a:lnTo>
                <a:lnTo>
                  <a:pt x="1091371" y="973"/>
                </a:lnTo>
                <a:lnTo>
                  <a:pt x="1028700" y="0"/>
                </a:lnTo>
                <a:close/>
              </a:path>
            </a:pathLst>
          </a:custGeom>
          <a:solidFill>
            <a:srgbClr val="F09E9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05561" y="2286761"/>
            <a:ext cx="2057400" cy="1066800"/>
          </a:xfrm>
          <a:custGeom>
            <a:avLst/>
            <a:gdLst/>
            <a:ahLst/>
            <a:cxnLst/>
            <a:rect l="l" t="t" r="r" b="b"/>
            <a:pathLst>
              <a:path w="2057400" h="1066800">
                <a:moveTo>
                  <a:pt x="0" y="533400"/>
                </a:moveTo>
                <a:lnTo>
                  <a:pt x="7437" y="468918"/>
                </a:lnTo>
                <a:lnTo>
                  <a:pt x="29177" y="406722"/>
                </a:lnTo>
                <a:lnTo>
                  <a:pt x="64358" y="347258"/>
                </a:lnTo>
                <a:lnTo>
                  <a:pt x="112118" y="290972"/>
                </a:lnTo>
                <a:lnTo>
                  <a:pt x="140447" y="264160"/>
                </a:lnTo>
                <a:lnTo>
                  <a:pt x="171599" y="238309"/>
                </a:lnTo>
                <a:lnTo>
                  <a:pt x="205464" y="213476"/>
                </a:lnTo>
                <a:lnTo>
                  <a:pt x="241937" y="189716"/>
                </a:lnTo>
                <a:lnTo>
                  <a:pt x="280909" y="167084"/>
                </a:lnTo>
                <a:lnTo>
                  <a:pt x="322273" y="145638"/>
                </a:lnTo>
                <a:lnTo>
                  <a:pt x="365922" y="125432"/>
                </a:lnTo>
                <a:lnTo>
                  <a:pt x="411746" y="106522"/>
                </a:lnTo>
                <a:lnTo>
                  <a:pt x="459640" y="88963"/>
                </a:lnTo>
                <a:lnTo>
                  <a:pt x="509495" y="72813"/>
                </a:lnTo>
                <a:lnTo>
                  <a:pt x="561204" y="58126"/>
                </a:lnTo>
                <a:lnTo>
                  <a:pt x="614659" y="44958"/>
                </a:lnTo>
                <a:lnTo>
                  <a:pt x="669753" y="33364"/>
                </a:lnTo>
                <a:lnTo>
                  <a:pt x="726378" y="23402"/>
                </a:lnTo>
                <a:lnTo>
                  <a:pt x="784426" y="15126"/>
                </a:lnTo>
                <a:lnTo>
                  <a:pt x="843790" y="8592"/>
                </a:lnTo>
                <a:lnTo>
                  <a:pt x="904362" y="3855"/>
                </a:lnTo>
                <a:lnTo>
                  <a:pt x="966034" y="973"/>
                </a:lnTo>
                <a:lnTo>
                  <a:pt x="1028700" y="0"/>
                </a:lnTo>
                <a:lnTo>
                  <a:pt x="1091371" y="973"/>
                </a:lnTo>
                <a:lnTo>
                  <a:pt x="1153050" y="3855"/>
                </a:lnTo>
                <a:lnTo>
                  <a:pt x="1213626" y="8592"/>
                </a:lnTo>
                <a:lnTo>
                  <a:pt x="1272994" y="15126"/>
                </a:lnTo>
                <a:lnTo>
                  <a:pt x="1331045" y="23402"/>
                </a:lnTo>
                <a:lnTo>
                  <a:pt x="1387672" y="33364"/>
                </a:lnTo>
                <a:lnTo>
                  <a:pt x="1442767" y="44958"/>
                </a:lnTo>
                <a:lnTo>
                  <a:pt x="1496223" y="58126"/>
                </a:lnTo>
                <a:lnTo>
                  <a:pt x="1547932" y="72813"/>
                </a:lnTo>
                <a:lnTo>
                  <a:pt x="1597787" y="88963"/>
                </a:lnTo>
                <a:lnTo>
                  <a:pt x="1645680" y="106522"/>
                </a:lnTo>
                <a:lnTo>
                  <a:pt x="1691504" y="125432"/>
                </a:lnTo>
                <a:lnTo>
                  <a:pt x="1735150" y="145638"/>
                </a:lnTo>
                <a:lnTo>
                  <a:pt x="1776513" y="167084"/>
                </a:lnTo>
                <a:lnTo>
                  <a:pt x="1815483" y="189716"/>
                </a:lnTo>
                <a:lnTo>
                  <a:pt x="1851953" y="213476"/>
                </a:lnTo>
                <a:lnTo>
                  <a:pt x="1885817" y="238309"/>
                </a:lnTo>
                <a:lnTo>
                  <a:pt x="1916966" y="264160"/>
                </a:lnTo>
                <a:lnTo>
                  <a:pt x="1945292" y="290972"/>
                </a:lnTo>
                <a:lnTo>
                  <a:pt x="1993049" y="347258"/>
                </a:lnTo>
                <a:lnTo>
                  <a:pt x="2028226" y="406722"/>
                </a:lnTo>
                <a:lnTo>
                  <a:pt x="2049963" y="468918"/>
                </a:lnTo>
                <a:lnTo>
                  <a:pt x="2057400" y="533400"/>
                </a:lnTo>
                <a:lnTo>
                  <a:pt x="2055522" y="565898"/>
                </a:lnTo>
                <a:lnTo>
                  <a:pt x="2040828" y="629292"/>
                </a:lnTo>
                <a:lnTo>
                  <a:pt x="2012263" y="690178"/>
                </a:lnTo>
                <a:lnTo>
                  <a:pt x="1970689" y="748109"/>
                </a:lnTo>
                <a:lnTo>
                  <a:pt x="1916966" y="802639"/>
                </a:lnTo>
                <a:lnTo>
                  <a:pt x="1885817" y="828490"/>
                </a:lnTo>
                <a:lnTo>
                  <a:pt x="1851953" y="853323"/>
                </a:lnTo>
                <a:lnTo>
                  <a:pt x="1815483" y="877083"/>
                </a:lnTo>
                <a:lnTo>
                  <a:pt x="1776513" y="899715"/>
                </a:lnTo>
                <a:lnTo>
                  <a:pt x="1735150" y="921161"/>
                </a:lnTo>
                <a:lnTo>
                  <a:pt x="1691504" y="941367"/>
                </a:lnTo>
                <a:lnTo>
                  <a:pt x="1645680" y="960277"/>
                </a:lnTo>
                <a:lnTo>
                  <a:pt x="1597787" y="977836"/>
                </a:lnTo>
                <a:lnTo>
                  <a:pt x="1547932" y="993986"/>
                </a:lnTo>
                <a:lnTo>
                  <a:pt x="1496223" y="1008673"/>
                </a:lnTo>
                <a:lnTo>
                  <a:pt x="1442767" y="1021841"/>
                </a:lnTo>
                <a:lnTo>
                  <a:pt x="1387672" y="1033435"/>
                </a:lnTo>
                <a:lnTo>
                  <a:pt x="1331045" y="1043397"/>
                </a:lnTo>
                <a:lnTo>
                  <a:pt x="1272994" y="1051673"/>
                </a:lnTo>
                <a:lnTo>
                  <a:pt x="1213626" y="1058207"/>
                </a:lnTo>
                <a:lnTo>
                  <a:pt x="1153050" y="1062944"/>
                </a:lnTo>
                <a:lnTo>
                  <a:pt x="1091371" y="1065826"/>
                </a:lnTo>
                <a:lnTo>
                  <a:pt x="1028700" y="1066800"/>
                </a:lnTo>
                <a:lnTo>
                  <a:pt x="966034" y="1065826"/>
                </a:lnTo>
                <a:lnTo>
                  <a:pt x="904362" y="1062944"/>
                </a:lnTo>
                <a:lnTo>
                  <a:pt x="843790" y="1058207"/>
                </a:lnTo>
                <a:lnTo>
                  <a:pt x="784426" y="1051673"/>
                </a:lnTo>
                <a:lnTo>
                  <a:pt x="726378" y="1043397"/>
                </a:lnTo>
                <a:lnTo>
                  <a:pt x="669753" y="1033435"/>
                </a:lnTo>
                <a:lnTo>
                  <a:pt x="614659" y="1021841"/>
                </a:lnTo>
                <a:lnTo>
                  <a:pt x="561204" y="1008673"/>
                </a:lnTo>
                <a:lnTo>
                  <a:pt x="509495" y="993986"/>
                </a:lnTo>
                <a:lnTo>
                  <a:pt x="459640" y="977836"/>
                </a:lnTo>
                <a:lnTo>
                  <a:pt x="411746" y="960277"/>
                </a:lnTo>
                <a:lnTo>
                  <a:pt x="365922" y="941367"/>
                </a:lnTo>
                <a:lnTo>
                  <a:pt x="322273" y="921161"/>
                </a:lnTo>
                <a:lnTo>
                  <a:pt x="280909" y="899715"/>
                </a:lnTo>
                <a:lnTo>
                  <a:pt x="241937" y="877083"/>
                </a:lnTo>
                <a:lnTo>
                  <a:pt x="205464" y="853323"/>
                </a:lnTo>
                <a:lnTo>
                  <a:pt x="171599" y="828490"/>
                </a:lnTo>
                <a:lnTo>
                  <a:pt x="140447" y="802639"/>
                </a:lnTo>
                <a:lnTo>
                  <a:pt x="112118" y="775827"/>
                </a:lnTo>
                <a:lnTo>
                  <a:pt x="64358" y="719541"/>
                </a:lnTo>
                <a:lnTo>
                  <a:pt x="29177" y="660077"/>
                </a:lnTo>
                <a:lnTo>
                  <a:pt x="7437" y="597881"/>
                </a:lnTo>
                <a:lnTo>
                  <a:pt x="0" y="533400"/>
                </a:lnTo>
                <a:close/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98068" y="2584830"/>
            <a:ext cx="106997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solidFill>
                  <a:srgbClr val="FFFFFF"/>
                </a:solidFill>
                <a:latin typeface="Arial"/>
                <a:cs typeface="Arial"/>
              </a:rPr>
              <a:t>NOUN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57273" y="2055876"/>
            <a:ext cx="685800" cy="392430"/>
          </a:xfrm>
          <a:custGeom>
            <a:avLst/>
            <a:gdLst/>
            <a:ahLst/>
            <a:cxnLst/>
            <a:rect l="l" t="t" r="r" b="b"/>
            <a:pathLst>
              <a:path w="685800" h="392430">
                <a:moveTo>
                  <a:pt x="650883" y="13758"/>
                </a:moveTo>
                <a:lnTo>
                  <a:pt x="0" y="380873"/>
                </a:lnTo>
                <a:lnTo>
                  <a:pt x="6350" y="391922"/>
                </a:lnTo>
                <a:lnTo>
                  <a:pt x="657132" y="24794"/>
                </a:lnTo>
                <a:lnTo>
                  <a:pt x="663481" y="13940"/>
                </a:lnTo>
                <a:lnTo>
                  <a:pt x="650883" y="13758"/>
                </a:lnTo>
                <a:close/>
              </a:path>
              <a:path w="685800" h="392430">
                <a:moveTo>
                  <a:pt x="685174" y="2159"/>
                </a:moveTo>
                <a:lnTo>
                  <a:pt x="671449" y="2159"/>
                </a:lnTo>
                <a:lnTo>
                  <a:pt x="677671" y="13208"/>
                </a:lnTo>
                <a:lnTo>
                  <a:pt x="657132" y="24794"/>
                </a:lnTo>
                <a:lnTo>
                  <a:pt x="622681" y="83693"/>
                </a:lnTo>
                <a:lnTo>
                  <a:pt x="623696" y="87502"/>
                </a:lnTo>
                <a:lnTo>
                  <a:pt x="629793" y="91059"/>
                </a:lnTo>
                <a:lnTo>
                  <a:pt x="633729" y="90043"/>
                </a:lnTo>
                <a:lnTo>
                  <a:pt x="685174" y="2159"/>
                </a:lnTo>
                <a:close/>
              </a:path>
              <a:path w="685800" h="392430">
                <a:moveTo>
                  <a:pt x="672736" y="4445"/>
                </a:moveTo>
                <a:lnTo>
                  <a:pt x="669035" y="4445"/>
                </a:lnTo>
                <a:lnTo>
                  <a:pt x="674369" y="14097"/>
                </a:lnTo>
                <a:lnTo>
                  <a:pt x="663390" y="14097"/>
                </a:lnTo>
                <a:lnTo>
                  <a:pt x="657132" y="24794"/>
                </a:lnTo>
                <a:lnTo>
                  <a:pt x="676096" y="14097"/>
                </a:lnTo>
                <a:lnTo>
                  <a:pt x="674369" y="14097"/>
                </a:lnTo>
                <a:lnTo>
                  <a:pt x="663481" y="13940"/>
                </a:lnTo>
                <a:lnTo>
                  <a:pt x="676374" y="13940"/>
                </a:lnTo>
                <a:lnTo>
                  <a:pt x="677671" y="13208"/>
                </a:lnTo>
                <a:lnTo>
                  <a:pt x="672736" y="4445"/>
                </a:lnTo>
                <a:close/>
              </a:path>
              <a:path w="685800" h="392430">
                <a:moveTo>
                  <a:pt x="669035" y="4445"/>
                </a:moveTo>
                <a:lnTo>
                  <a:pt x="663481" y="13940"/>
                </a:lnTo>
                <a:lnTo>
                  <a:pt x="674369" y="14097"/>
                </a:lnTo>
                <a:lnTo>
                  <a:pt x="669035" y="4445"/>
                </a:lnTo>
                <a:close/>
              </a:path>
              <a:path w="685800" h="392430">
                <a:moveTo>
                  <a:pt x="671449" y="2159"/>
                </a:moveTo>
                <a:lnTo>
                  <a:pt x="650883" y="13758"/>
                </a:lnTo>
                <a:lnTo>
                  <a:pt x="663481" y="13940"/>
                </a:lnTo>
                <a:lnTo>
                  <a:pt x="669035" y="4445"/>
                </a:lnTo>
                <a:lnTo>
                  <a:pt x="672736" y="4445"/>
                </a:lnTo>
                <a:lnTo>
                  <a:pt x="671449" y="2159"/>
                </a:lnTo>
                <a:close/>
              </a:path>
              <a:path w="685800" h="392430">
                <a:moveTo>
                  <a:pt x="582929" y="0"/>
                </a:moveTo>
                <a:lnTo>
                  <a:pt x="580008" y="2794"/>
                </a:lnTo>
                <a:lnTo>
                  <a:pt x="579882" y="9778"/>
                </a:lnTo>
                <a:lnTo>
                  <a:pt x="582676" y="12700"/>
                </a:lnTo>
                <a:lnTo>
                  <a:pt x="586232" y="12826"/>
                </a:lnTo>
                <a:lnTo>
                  <a:pt x="650883" y="13758"/>
                </a:lnTo>
                <a:lnTo>
                  <a:pt x="671449" y="2159"/>
                </a:lnTo>
                <a:lnTo>
                  <a:pt x="685174" y="2159"/>
                </a:lnTo>
                <a:lnTo>
                  <a:pt x="685545" y="1524"/>
                </a:lnTo>
                <a:lnTo>
                  <a:pt x="586358" y="126"/>
                </a:lnTo>
                <a:lnTo>
                  <a:pt x="582929" y="0"/>
                </a:lnTo>
                <a:close/>
              </a:path>
            </a:pathLst>
          </a:custGeom>
          <a:solidFill>
            <a:srgbClr val="FF690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56257" y="3191001"/>
            <a:ext cx="534670" cy="466090"/>
          </a:xfrm>
          <a:custGeom>
            <a:avLst/>
            <a:gdLst/>
            <a:ahLst/>
            <a:cxnLst/>
            <a:rect l="l" t="t" r="r" b="b"/>
            <a:pathLst>
              <a:path w="534669" h="466089">
                <a:moveTo>
                  <a:pt x="435737" y="434213"/>
                </a:moveTo>
                <a:lnTo>
                  <a:pt x="432307" y="436499"/>
                </a:lnTo>
                <a:lnTo>
                  <a:pt x="431038" y="443356"/>
                </a:lnTo>
                <a:lnTo>
                  <a:pt x="433324" y="446659"/>
                </a:lnTo>
                <a:lnTo>
                  <a:pt x="436753" y="447421"/>
                </a:lnTo>
                <a:lnTo>
                  <a:pt x="534162" y="465836"/>
                </a:lnTo>
                <a:lnTo>
                  <a:pt x="532997" y="462406"/>
                </a:lnTo>
                <a:lnTo>
                  <a:pt x="520445" y="462406"/>
                </a:lnTo>
                <a:lnTo>
                  <a:pt x="502684" y="446955"/>
                </a:lnTo>
                <a:lnTo>
                  <a:pt x="435737" y="434213"/>
                </a:lnTo>
                <a:close/>
              </a:path>
              <a:path w="534669" h="466089">
                <a:moveTo>
                  <a:pt x="502684" y="446955"/>
                </a:moveTo>
                <a:lnTo>
                  <a:pt x="520445" y="462406"/>
                </a:lnTo>
                <a:lnTo>
                  <a:pt x="522872" y="459613"/>
                </a:lnTo>
                <a:lnTo>
                  <a:pt x="518541" y="459613"/>
                </a:lnTo>
                <a:lnTo>
                  <a:pt x="515050" y="449312"/>
                </a:lnTo>
                <a:lnTo>
                  <a:pt x="502684" y="446955"/>
                </a:lnTo>
                <a:close/>
              </a:path>
              <a:path w="534669" h="466089">
                <a:moveTo>
                  <a:pt x="497586" y="366902"/>
                </a:moveTo>
                <a:lnTo>
                  <a:pt x="490981" y="369188"/>
                </a:lnTo>
                <a:lnTo>
                  <a:pt x="489204" y="372745"/>
                </a:lnTo>
                <a:lnTo>
                  <a:pt x="490219" y="376047"/>
                </a:lnTo>
                <a:lnTo>
                  <a:pt x="510944" y="437197"/>
                </a:lnTo>
                <a:lnTo>
                  <a:pt x="528828" y="452755"/>
                </a:lnTo>
                <a:lnTo>
                  <a:pt x="520445" y="462406"/>
                </a:lnTo>
                <a:lnTo>
                  <a:pt x="532997" y="462406"/>
                </a:lnTo>
                <a:lnTo>
                  <a:pt x="502285" y="371983"/>
                </a:lnTo>
                <a:lnTo>
                  <a:pt x="501142" y="368681"/>
                </a:lnTo>
                <a:lnTo>
                  <a:pt x="497586" y="366902"/>
                </a:lnTo>
                <a:close/>
              </a:path>
              <a:path w="534669" h="466089">
                <a:moveTo>
                  <a:pt x="515050" y="449312"/>
                </a:moveTo>
                <a:lnTo>
                  <a:pt x="518541" y="459613"/>
                </a:lnTo>
                <a:lnTo>
                  <a:pt x="525780" y="451358"/>
                </a:lnTo>
                <a:lnTo>
                  <a:pt x="515050" y="449312"/>
                </a:lnTo>
                <a:close/>
              </a:path>
              <a:path w="534669" h="466089">
                <a:moveTo>
                  <a:pt x="510944" y="437197"/>
                </a:moveTo>
                <a:lnTo>
                  <a:pt x="515050" y="449312"/>
                </a:lnTo>
                <a:lnTo>
                  <a:pt x="525780" y="451358"/>
                </a:lnTo>
                <a:lnTo>
                  <a:pt x="518541" y="459613"/>
                </a:lnTo>
                <a:lnTo>
                  <a:pt x="522872" y="459613"/>
                </a:lnTo>
                <a:lnTo>
                  <a:pt x="528828" y="452755"/>
                </a:lnTo>
                <a:lnTo>
                  <a:pt x="510944" y="437197"/>
                </a:lnTo>
                <a:close/>
              </a:path>
              <a:path w="534669" h="466089">
                <a:moveTo>
                  <a:pt x="8381" y="0"/>
                </a:moveTo>
                <a:lnTo>
                  <a:pt x="0" y="9651"/>
                </a:lnTo>
                <a:lnTo>
                  <a:pt x="502684" y="446955"/>
                </a:lnTo>
                <a:lnTo>
                  <a:pt x="515050" y="449312"/>
                </a:lnTo>
                <a:lnTo>
                  <a:pt x="510944" y="437197"/>
                </a:lnTo>
                <a:lnTo>
                  <a:pt x="8381" y="0"/>
                </a:lnTo>
                <a:close/>
              </a:path>
            </a:pathLst>
          </a:custGeom>
          <a:solidFill>
            <a:srgbClr val="FF690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67761" y="1296161"/>
            <a:ext cx="2057400" cy="1066800"/>
          </a:xfrm>
          <a:custGeom>
            <a:avLst/>
            <a:gdLst/>
            <a:ahLst/>
            <a:cxnLst/>
            <a:rect l="l" t="t" r="r" b="b"/>
            <a:pathLst>
              <a:path w="2057400" h="1066800">
                <a:moveTo>
                  <a:pt x="1028700" y="0"/>
                </a:moveTo>
                <a:lnTo>
                  <a:pt x="966028" y="973"/>
                </a:lnTo>
                <a:lnTo>
                  <a:pt x="904349" y="3855"/>
                </a:lnTo>
                <a:lnTo>
                  <a:pt x="843773" y="8592"/>
                </a:lnTo>
                <a:lnTo>
                  <a:pt x="784405" y="15126"/>
                </a:lnTo>
                <a:lnTo>
                  <a:pt x="726354" y="23402"/>
                </a:lnTo>
                <a:lnTo>
                  <a:pt x="669727" y="33364"/>
                </a:lnTo>
                <a:lnTo>
                  <a:pt x="614632" y="44958"/>
                </a:lnTo>
                <a:lnTo>
                  <a:pt x="561176" y="58126"/>
                </a:lnTo>
                <a:lnTo>
                  <a:pt x="509467" y="72813"/>
                </a:lnTo>
                <a:lnTo>
                  <a:pt x="459612" y="88963"/>
                </a:lnTo>
                <a:lnTo>
                  <a:pt x="411719" y="106522"/>
                </a:lnTo>
                <a:lnTo>
                  <a:pt x="365895" y="125432"/>
                </a:lnTo>
                <a:lnTo>
                  <a:pt x="322249" y="145638"/>
                </a:lnTo>
                <a:lnTo>
                  <a:pt x="280886" y="167084"/>
                </a:lnTo>
                <a:lnTo>
                  <a:pt x="241916" y="189716"/>
                </a:lnTo>
                <a:lnTo>
                  <a:pt x="205446" y="213476"/>
                </a:lnTo>
                <a:lnTo>
                  <a:pt x="171582" y="238309"/>
                </a:lnTo>
                <a:lnTo>
                  <a:pt x="140433" y="264160"/>
                </a:lnTo>
                <a:lnTo>
                  <a:pt x="112107" y="290972"/>
                </a:lnTo>
                <a:lnTo>
                  <a:pt x="64350" y="347258"/>
                </a:lnTo>
                <a:lnTo>
                  <a:pt x="29173" y="406722"/>
                </a:lnTo>
                <a:lnTo>
                  <a:pt x="7436" y="468918"/>
                </a:lnTo>
                <a:lnTo>
                  <a:pt x="0" y="533400"/>
                </a:lnTo>
                <a:lnTo>
                  <a:pt x="1877" y="565898"/>
                </a:lnTo>
                <a:lnTo>
                  <a:pt x="16571" y="629292"/>
                </a:lnTo>
                <a:lnTo>
                  <a:pt x="45136" y="690178"/>
                </a:lnTo>
                <a:lnTo>
                  <a:pt x="86710" y="748109"/>
                </a:lnTo>
                <a:lnTo>
                  <a:pt x="140433" y="802639"/>
                </a:lnTo>
                <a:lnTo>
                  <a:pt x="171582" y="828490"/>
                </a:lnTo>
                <a:lnTo>
                  <a:pt x="205446" y="853323"/>
                </a:lnTo>
                <a:lnTo>
                  <a:pt x="241916" y="877083"/>
                </a:lnTo>
                <a:lnTo>
                  <a:pt x="280886" y="899715"/>
                </a:lnTo>
                <a:lnTo>
                  <a:pt x="322249" y="921161"/>
                </a:lnTo>
                <a:lnTo>
                  <a:pt x="365895" y="941367"/>
                </a:lnTo>
                <a:lnTo>
                  <a:pt x="411719" y="960277"/>
                </a:lnTo>
                <a:lnTo>
                  <a:pt x="459612" y="977836"/>
                </a:lnTo>
                <a:lnTo>
                  <a:pt x="509467" y="993986"/>
                </a:lnTo>
                <a:lnTo>
                  <a:pt x="561176" y="1008673"/>
                </a:lnTo>
                <a:lnTo>
                  <a:pt x="614632" y="1021841"/>
                </a:lnTo>
                <a:lnTo>
                  <a:pt x="669727" y="1033435"/>
                </a:lnTo>
                <a:lnTo>
                  <a:pt x="726354" y="1043397"/>
                </a:lnTo>
                <a:lnTo>
                  <a:pt x="784405" y="1051673"/>
                </a:lnTo>
                <a:lnTo>
                  <a:pt x="843773" y="1058207"/>
                </a:lnTo>
                <a:lnTo>
                  <a:pt x="904349" y="1062944"/>
                </a:lnTo>
                <a:lnTo>
                  <a:pt x="966028" y="1065826"/>
                </a:lnTo>
                <a:lnTo>
                  <a:pt x="1028700" y="1066800"/>
                </a:lnTo>
                <a:lnTo>
                  <a:pt x="1091371" y="1065826"/>
                </a:lnTo>
                <a:lnTo>
                  <a:pt x="1153050" y="1062944"/>
                </a:lnTo>
                <a:lnTo>
                  <a:pt x="1213626" y="1058207"/>
                </a:lnTo>
                <a:lnTo>
                  <a:pt x="1272994" y="1051673"/>
                </a:lnTo>
                <a:lnTo>
                  <a:pt x="1331045" y="1043397"/>
                </a:lnTo>
                <a:lnTo>
                  <a:pt x="1387672" y="1033435"/>
                </a:lnTo>
                <a:lnTo>
                  <a:pt x="1442767" y="1021841"/>
                </a:lnTo>
                <a:lnTo>
                  <a:pt x="1496223" y="1008673"/>
                </a:lnTo>
                <a:lnTo>
                  <a:pt x="1547932" y="993986"/>
                </a:lnTo>
                <a:lnTo>
                  <a:pt x="1597787" y="977836"/>
                </a:lnTo>
                <a:lnTo>
                  <a:pt x="1645680" y="960277"/>
                </a:lnTo>
                <a:lnTo>
                  <a:pt x="1691504" y="941367"/>
                </a:lnTo>
                <a:lnTo>
                  <a:pt x="1735150" y="921161"/>
                </a:lnTo>
                <a:lnTo>
                  <a:pt x="1776513" y="899715"/>
                </a:lnTo>
                <a:lnTo>
                  <a:pt x="1815483" y="877083"/>
                </a:lnTo>
                <a:lnTo>
                  <a:pt x="1851953" y="853323"/>
                </a:lnTo>
                <a:lnTo>
                  <a:pt x="1885817" y="828490"/>
                </a:lnTo>
                <a:lnTo>
                  <a:pt x="1916966" y="802639"/>
                </a:lnTo>
                <a:lnTo>
                  <a:pt x="1945292" y="775827"/>
                </a:lnTo>
                <a:lnTo>
                  <a:pt x="1993049" y="719541"/>
                </a:lnTo>
                <a:lnTo>
                  <a:pt x="2028226" y="660077"/>
                </a:lnTo>
                <a:lnTo>
                  <a:pt x="2049963" y="597881"/>
                </a:lnTo>
                <a:lnTo>
                  <a:pt x="2057400" y="533400"/>
                </a:lnTo>
                <a:lnTo>
                  <a:pt x="2055522" y="500901"/>
                </a:lnTo>
                <a:lnTo>
                  <a:pt x="2040828" y="437507"/>
                </a:lnTo>
                <a:lnTo>
                  <a:pt x="2012263" y="376621"/>
                </a:lnTo>
                <a:lnTo>
                  <a:pt x="1970689" y="318690"/>
                </a:lnTo>
                <a:lnTo>
                  <a:pt x="1916966" y="264160"/>
                </a:lnTo>
                <a:lnTo>
                  <a:pt x="1885817" y="238309"/>
                </a:lnTo>
                <a:lnTo>
                  <a:pt x="1851953" y="213476"/>
                </a:lnTo>
                <a:lnTo>
                  <a:pt x="1815483" y="189716"/>
                </a:lnTo>
                <a:lnTo>
                  <a:pt x="1776513" y="167084"/>
                </a:lnTo>
                <a:lnTo>
                  <a:pt x="1735150" y="145638"/>
                </a:lnTo>
                <a:lnTo>
                  <a:pt x="1691504" y="125432"/>
                </a:lnTo>
                <a:lnTo>
                  <a:pt x="1645680" y="106522"/>
                </a:lnTo>
                <a:lnTo>
                  <a:pt x="1597787" y="88963"/>
                </a:lnTo>
                <a:lnTo>
                  <a:pt x="1547932" y="72813"/>
                </a:lnTo>
                <a:lnTo>
                  <a:pt x="1496223" y="58126"/>
                </a:lnTo>
                <a:lnTo>
                  <a:pt x="1442767" y="44958"/>
                </a:lnTo>
                <a:lnTo>
                  <a:pt x="1387672" y="33364"/>
                </a:lnTo>
                <a:lnTo>
                  <a:pt x="1331045" y="23402"/>
                </a:lnTo>
                <a:lnTo>
                  <a:pt x="1272994" y="15126"/>
                </a:lnTo>
                <a:lnTo>
                  <a:pt x="1213626" y="8592"/>
                </a:lnTo>
                <a:lnTo>
                  <a:pt x="1153050" y="3855"/>
                </a:lnTo>
                <a:lnTo>
                  <a:pt x="1091371" y="973"/>
                </a:lnTo>
                <a:lnTo>
                  <a:pt x="1028700" y="0"/>
                </a:lnTo>
                <a:close/>
              </a:path>
            </a:pathLst>
          </a:custGeom>
          <a:solidFill>
            <a:srgbClr val="F09E9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67761" y="1296161"/>
            <a:ext cx="2057400" cy="1066800"/>
          </a:xfrm>
          <a:custGeom>
            <a:avLst/>
            <a:gdLst/>
            <a:ahLst/>
            <a:cxnLst/>
            <a:rect l="l" t="t" r="r" b="b"/>
            <a:pathLst>
              <a:path w="2057400" h="1066800">
                <a:moveTo>
                  <a:pt x="0" y="533400"/>
                </a:moveTo>
                <a:lnTo>
                  <a:pt x="7436" y="468918"/>
                </a:lnTo>
                <a:lnTo>
                  <a:pt x="29173" y="406722"/>
                </a:lnTo>
                <a:lnTo>
                  <a:pt x="64350" y="347258"/>
                </a:lnTo>
                <a:lnTo>
                  <a:pt x="112107" y="290972"/>
                </a:lnTo>
                <a:lnTo>
                  <a:pt x="140433" y="264160"/>
                </a:lnTo>
                <a:lnTo>
                  <a:pt x="171582" y="238309"/>
                </a:lnTo>
                <a:lnTo>
                  <a:pt x="205446" y="213476"/>
                </a:lnTo>
                <a:lnTo>
                  <a:pt x="241916" y="189716"/>
                </a:lnTo>
                <a:lnTo>
                  <a:pt x="280886" y="167084"/>
                </a:lnTo>
                <a:lnTo>
                  <a:pt x="322249" y="145638"/>
                </a:lnTo>
                <a:lnTo>
                  <a:pt x="365895" y="125432"/>
                </a:lnTo>
                <a:lnTo>
                  <a:pt x="411719" y="106522"/>
                </a:lnTo>
                <a:lnTo>
                  <a:pt x="459612" y="88963"/>
                </a:lnTo>
                <a:lnTo>
                  <a:pt x="509467" y="72813"/>
                </a:lnTo>
                <a:lnTo>
                  <a:pt x="561176" y="58126"/>
                </a:lnTo>
                <a:lnTo>
                  <a:pt x="614632" y="44958"/>
                </a:lnTo>
                <a:lnTo>
                  <a:pt x="669727" y="33364"/>
                </a:lnTo>
                <a:lnTo>
                  <a:pt x="726354" y="23402"/>
                </a:lnTo>
                <a:lnTo>
                  <a:pt x="784405" y="15126"/>
                </a:lnTo>
                <a:lnTo>
                  <a:pt x="843773" y="8592"/>
                </a:lnTo>
                <a:lnTo>
                  <a:pt x="904349" y="3855"/>
                </a:lnTo>
                <a:lnTo>
                  <a:pt x="966028" y="973"/>
                </a:lnTo>
                <a:lnTo>
                  <a:pt x="1028700" y="0"/>
                </a:lnTo>
                <a:lnTo>
                  <a:pt x="1091371" y="973"/>
                </a:lnTo>
                <a:lnTo>
                  <a:pt x="1153050" y="3855"/>
                </a:lnTo>
                <a:lnTo>
                  <a:pt x="1213626" y="8592"/>
                </a:lnTo>
                <a:lnTo>
                  <a:pt x="1272994" y="15126"/>
                </a:lnTo>
                <a:lnTo>
                  <a:pt x="1331045" y="23402"/>
                </a:lnTo>
                <a:lnTo>
                  <a:pt x="1387672" y="33364"/>
                </a:lnTo>
                <a:lnTo>
                  <a:pt x="1442767" y="44958"/>
                </a:lnTo>
                <a:lnTo>
                  <a:pt x="1496223" y="58126"/>
                </a:lnTo>
                <a:lnTo>
                  <a:pt x="1547932" y="72813"/>
                </a:lnTo>
                <a:lnTo>
                  <a:pt x="1597787" y="88963"/>
                </a:lnTo>
                <a:lnTo>
                  <a:pt x="1645680" y="106522"/>
                </a:lnTo>
                <a:lnTo>
                  <a:pt x="1691504" y="125432"/>
                </a:lnTo>
                <a:lnTo>
                  <a:pt x="1735150" y="145638"/>
                </a:lnTo>
                <a:lnTo>
                  <a:pt x="1776513" y="167084"/>
                </a:lnTo>
                <a:lnTo>
                  <a:pt x="1815483" y="189716"/>
                </a:lnTo>
                <a:lnTo>
                  <a:pt x="1851953" y="213476"/>
                </a:lnTo>
                <a:lnTo>
                  <a:pt x="1885817" y="238309"/>
                </a:lnTo>
                <a:lnTo>
                  <a:pt x="1916966" y="264160"/>
                </a:lnTo>
                <a:lnTo>
                  <a:pt x="1945292" y="290972"/>
                </a:lnTo>
                <a:lnTo>
                  <a:pt x="1993049" y="347258"/>
                </a:lnTo>
                <a:lnTo>
                  <a:pt x="2028226" y="406722"/>
                </a:lnTo>
                <a:lnTo>
                  <a:pt x="2049963" y="468918"/>
                </a:lnTo>
                <a:lnTo>
                  <a:pt x="2057400" y="533400"/>
                </a:lnTo>
                <a:lnTo>
                  <a:pt x="2055522" y="565898"/>
                </a:lnTo>
                <a:lnTo>
                  <a:pt x="2040828" y="629292"/>
                </a:lnTo>
                <a:lnTo>
                  <a:pt x="2012263" y="690178"/>
                </a:lnTo>
                <a:lnTo>
                  <a:pt x="1970689" y="748109"/>
                </a:lnTo>
                <a:lnTo>
                  <a:pt x="1916966" y="802639"/>
                </a:lnTo>
                <a:lnTo>
                  <a:pt x="1885817" y="828490"/>
                </a:lnTo>
                <a:lnTo>
                  <a:pt x="1851953" y="853323"/>
                </a:lnTo>
                <a:lnTo>
                  <a:pt x="1815483" y="877083"/>
                </a:lnTo>
                <a:lnTo>
                  <a:pt x="1776513" y="899715"/>
                </a:lnTo>
                <a:lnTo>
                  <a:pt x="1735150" y="921161"/>
                </a:lnTo>
                <a:lnTo>
                  <a:pt x="1691504" y="941367"/>
                </a:lnTo>
                <a:lnTo>
                  <a:pt x="1645680" y="960277"/>
                </a:lnTo>
                <a:lnTo>
                  <a:pt x="1597787" y="977836"/>
                </a:lnTo>
                <a:lnTo>
                  <a:pt x="1547932" y="993986"/>
                </a:lnTo>
                <a:lnTo>
                  <a:pt x="1496223" y="1008673"/>
                </a:lnTo>
                <a:lnTo>
                  <a:pt x="1442767" y="1021841"/>
                </a:lnTo>
                <a:lnTo>
                  <a:pt x="1387672" y="1033435"/>
                </a:lnTo>
                <a:lnTo>
                  <a:pt x="1331045" y="1043397"/>
                </a:lnTo>
                <a:lnTo>
                  <a:pt x="1272994" y="1051673"/>
                </a:lnTo>
                <a:lnTo>
                  <a:pt x="1213626" y="1058207"/>
                </a:lnTo>
                <a:lnTo>
                  <a:pt x="1153050" y="1062944"/>
                </a:lnTo>
                <a:lnTo>
                  <a:pt x="1091371" y="1065826"/>
                </a:lnTo>
                <a:lnTo>
                  <a:pt x="1028700" y="1066800"/>
                </a:lnTo>
                <a:lnTo>
                  <a:pt x="966028" y="1065826"/>
                </a:lnTo>
                <a:lnTo>
                  <a:pt x="904349" y="1062944"/>
                </a:lnTo>
                <a:lnTo>
                  <a:pt x="843773" y="1058207"/>
                </a:lnTo>
                <a:lnTo>
                  <a:pt x="784405" y="1051673"/>
                </a:lnTo>
                <a:lnTo>
                  <a:pt x="726354" y="1043397"/>
                </a:lnTo>
                <a:lnTo>
                  <a:pt x="669727" y="1033435"/>
                </a:lnTo>
                <a:lnTo>
                  <a:pt x="614632" y="1021841"/>
                </a:lnTo>
                <a:lnTo>
                  <a:pt x="561176" y="1008673"/>
                </a:lnTo>
                <a:lnTo>
                  <a:pt x="509467" y="993986"/>
                </a:lnTo>
                <a:lnTo>
                  <a:pt x="459612" y="977836"/>
                </a:lnTo>
                <a:lnTo>
                  <a:pt x="411719" y="960277"/>
                </a:lnTo>
                <a:lnTo>
                  <a:pt x="365895" y="941367"/>
                </a:lnTo>
                <a:lnTo>
                  <a:pt x="322249" y="921161"/>
                </a:lnTo>
                <a:lnTo>
                  <a:pt x="280886" y="899715"/>
                </a:lnTo>
                <a:lnTo>
                  <a:pt x="241916" y="877083"/>
                </a:lnTo>
                <a:lnTo>
                  <a:pt x="205446" y="853323"/>
                </a:lnTo>
                <a:lnTo>
                  <a:pt x="171582" y="828490"/>
                </a:lnTo>
                <a:lnTo>
                  <a:pt x="140433" y="802639"/>
                </a:lnTo>
                <a:lnTo>
                  <a:pt x="112107" y="775827"/>
                </a:lnTo>
                <a:lnTo>
                  <a:pt x="64350" y="719541"/>
                </a:lnTo>
                <a:lnTo>
                  <a:pt x="29173" y="660077"/>
                </a:lnTo>
                <a:lnTo>
                  <a:pt x="7436" y="597881"/>
                </a:lnTo>
                <a:lnTo>
                  <a:pt x="0" y="533400"/>
                </a:lnTo>
                <a:close/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064510" y="1625549"/>
            <a:ext cx="126174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mmon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515361" y="3353561"/>
            <a:ext cx="2057400" cy="1066800"/>
          </a:xfrm>
          <a:custGeom>
            <a:avLst/>
            <a:gdLst/>
            <a:ahLst/>
            <a:cxnLst/>
            <a:rect l="l" t="t" r="r" b="b"/>
            <a:pathLst>
              <a:path w="2057400" h="1066800">
                <a:moveTo>
                  <a:pt x="1028700" y="0"/>
                </a:moveTo>
                <a:lnTo>
                  <a:pt x="966028" y="973"/>
                </a:lnTo>
                <a:lnTo>
                  <a:pt x="904349" y="3855"/>
                </a:lnTo>
                <a:lnTo>
                  <a:pt x="843773" y="8592"/>
                </a:lnTo>
                <a:lnTo>
                  <a:pt x="784405" y="15126"/>
                </a:lnTo>
                <a:lnTo>
                  <a:pt x="726354" y="23402"/>
                </a:lnTo>
                <a:lnTo>
                  <a:pt x="669727" y="33364"/>
                </a:lnTo>
                <a:lnTo>
                  <a:pt x="614632" y="44958"/>
                </a:lnTo>
                <a:lnTo>
                  <a:pt x="561176" y="58126"/>
                </a:lnTo>
                <a:lnTo>
                  <a:pt x="509467" y="72813"/>
                </a:lnTo>
                <a:lnTo>
                  <a:pt x="459612" y="88963"/>
                </a:lnTo>
                <a:lnTo>
                  <a:pt x="411719" y="106522"/>
                </a:lnTo>
                <a:lnTo>
                  <a:pt x="365895" y="125432"/>
                </a:lnTo>
                <a:lnTo>
                  <a:pt x="322249" y="145638"/>
                </a:lnTo>
                <a:lnTo>
                  <a:pt x="280886" y="167084"/>
                </a:lnTo>
                <a:lnTo>
                  <a:pt x="241916" y="189716"/>
                </a:lnTo>
                <a:lnTo>
                  <a:pt x="205446" y="213476"/>
                </a:lnTo>
                <a:lnTo>
                  <a:pt x="171582" y="238309"/>
                </a:lnTo>
                <a:lnTo>
                  <a:pt x="140433" y="264160"/>
                </a:lnTo>
                <a:lnTo>
                  <a:pt x="112107" y="290972"/>
                </a:lnTo>
                <a:lnTo>
                  <a:pt x="64350" y="347258"/>
                </a:lnTo>
                <a:lnTo>
                  <a:pt x="29173" y="406722"/>
                </a:lnTo>
                <a:lnTo>
                  <a:pt x="7436" y="468918"/>
                </a:lnTo>
                <a:lnTo>
                  <a:pt x="0" y="533400"/>
                </a:lnTo>
                <a:lnTo>
                  <a:pt x="1877" y="565898"/>
                </a:lnTo>
                <a:lnTo>
                  <a:pt x="16571" y="629292"/>
                </a:lnTo>
                <a:lnTo>
                  <a:pt x="45136" y="690178"/>
                </a:lnTo>
                <a:lnTo>
                  <a:pt x="86710" y="748109"/>
                </a:lnTo>
                <a:lnTo>
                  <a:pt x="140433" y="802640"/>
                </a:lnTo>
                <a:lnTo>
                  <a:pt x="171582" y="828490"/>
                </a:lnTo>
                <a:lnTo>
                  <a:pt x="205446" y="853323"/>
                </a:lnTo>
                <a:lnTo>
                  <a:pt x="241916" y="877083"/>
                </a:lnTo>
                <a:lnTo>
                  <a:pt x="280886" y="899715"/>
                </a:lnTo>
                <a:lnTo>
                  <a:pt x="322249" y="921161"/>
                </a:lnTo>
                <a:lnTo>
                  <a:pt x="365895" y="941367"/>
                </a:lnTo>
                <a:lnTo>
                  <a:pt x="411719" y="960277"/>
                </a:lnTo>
                <a:lnTo>
                  <a:pt x="459612" y="977836"/>
                </a:lnTo>
                <a:lnTo>
                  <a:pt x="509467" y="993986"/>
                </a:lnTo>
                <a:lnTo>
                  <a:pt x="561176" y="1008673"/>
                </a:lnTo>
                <a:lnTo>
                  <a:pt x="614632" y="1021841"/>
                </a:lnTo>
                <a:lnTo>
                  <a:pt x="669727" y="1033435"/>
                </a:lnTo>
                <a:lnTo>
                  <a:pt x="726354" y="1043397"/>
                </a:lnTo>
                <a:lnTo>
                  <a:pt x="784405" y="1051673"/>
                </a:lnTo>
                <a:lnTo>
                  <a:pt x="843773" y="1058207"/>
                </a:lnTo>
                <a:lnTo>
                  <a:pt x="904349" y="1062944"/>
                </a:lnTo>
                <a:lnTo>
                  <a:pt x="966028" y="1065826"/>
                </a:lnTo>
                <a:lnTo>
                  <a:pt x="1028700" y="1066800"/>
                </a:lnTo>
                <a:lnTo>
                  <a:pt x="1091371" y="1065826"/>
                </a:lnTo>
                <a:lnTo>
                  <a:pt x="1153050" y="1062944"/>
                </a:lnTo>
                <a:lnTo>
                  <a:pt x="1213626" y="1058207"/>
                </a:lnTo>
                <a:lnTo>
                  <a:pt x="1272994" y="1051673"/>
                </a:lnTo>
                <a:lnTo>
                  <a:pt x="1331045" y="1043397"/>
                </a:lnTo>
                <a:lnTo>
                  <a:pt x="1387672" y="1033435"/>
                </a:lnTo>
                <a:lnTo>
                  <a:pt x="1442767" y="1021841"/>
                </a:lnTo>
                <a:lnTo>
                  <a:pt x="1496223" y="1008673"/>
                </a:lnTo>
                <a:lnTo>
                  <a:pt x="1547932" y="993986"/>
                </a:lnTo>
                <a:lnTo>
                  <a:pt x="1597787" y="977836"/>
                </a:lnTo>
                <a:lnTo>
                  <a:pt x="1645680" y="960277"/>
                </a:lnTo>
                <a:lnTo>
                  <a:pt x="1691504" y="941367"/>
                </a:lnTo>
                <a:lnTo>
                  <a:pt x="1735150" y="921161"/>
                </a:lnTo>
                <a:lnTo>
                  <a:pt x="1776513" y="899715"/>
                </a:lnTo>
                <a:lnTo>
                  <a:pt x="1815483" y="877083"/>
                </a:lnTo>
                <a:lnTo>
                  <a:pt x="1851953" y="853323"/>
                </a:lnTo>
                <a:lnTo>
                  <a:pt x="1885817" y="828490"/>
                </a:lnTo>
                <a:lnTo>
                  <a:pt x="1916966" y="802640"/>
                </a:lnTo>
                <a:lnTo>
                  <a:pt x="1945292" y="775827"/>
                </a:lnTo>
                <a:lnTo>
                  <a:pt x="1993049" y="719541"/>
                </a:lnTo>
                <a:lnTo>
                  <a:pt x="2028226" y="660077"/>
                </a:lnTo>
                <a:lnTo>
                  <a:pt x="2049963" y="597881"/>
                </a:lnTo>
                <a:lnTo>
                  <a:pt x="2057400" y="533400"/>
                </a:lnTo>
                <a:lnTo>
                  <a:pt x="2055522" y="500901"/>
                </a:lnTo>
                <a:lnTo>
                  <a:pt x="2040828" y="437507"/>
                </a:lnTo>
                <a:lnTo>
                  <a:pt x="2012263" y="376621"/>
                </a:lnTo>
                <a:lnTo>
                  <a:pt x="1970689" y="318690"/>
                </a:lnTo>
                <a:lnTo>
                  <a:pt x="1916966" y="264160"/>
                </a:lnTo>
                <a:lnTo>
                  <a:pt x="1885817" y="238309"/>
                </a:lnTo>
                <a:lnTo>
                  <a:pt x="1851953" y="213476"/>
                </a:lnTo>
                <a:lnTo>
                  <a:pt x="1815483" y="189716"/>
                </a:lnTo>
                <a:lnTo>
                  <a:pt x="1776513" y="167084"/>
                </a:lnTo>
                <a:lnTo>
                  <a:pt x="1735150" y="145638"/>
                </a:lnTo>
                <a:lnTo>
                  <a:pt x="1691504" y="125432"/>
                </a:lnTo>
                <a:lnTo>
                  <a:pt x="1645680" y="106522"/>
                </a:lnTo>
                <a:lnTo>
                  <a:pt x="1597787" y="88963"/>
                </a:lnTo>
                <a:lnTo>
                  <a:pt x="1547932" y="72813"/>
                </a:lnTo>
                <a:lnTo>
                  <a:pt x="1496223" y="58126"/>
                </a:lnTo>
                <a:lnTo>
                  <a:pt x="1442767" y="44958"/>
                </a:lnTo>
                <a:lnTo>
                  <a:pt x="1387672" y="33364"/>
                </a:lnTo>
                <a:lnTo>
                  <a:pt x="1331045" y="23402"/>
                </a:lnTo>
                <a:lnTo>
                  <a:pt x="1272994" y="15126"/>
                </a:lnTo>
                <a:lnTo>
                  <a:pt x="1213626" y="8592"/>
                </a:lnTo>
                <a:lnTo>
                  <a:pt x="1153050" y="3855"/>
                </a:lnTo>
                <a:lnTo>
                  <a:pt x="1091371" y="973"/>
                </a:lnTo>
                <a:lnTo>
                  <a:pt x="1028700" y="0"/>
                </a:lnTo>
                <a:close/>
              </a:path>
            </a:pathLst>
          </a:custGeom>
          <a:solidFill>
            <a:srgbClr val="F09E9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515361" y="3353561"/>
            <a:ext cx="2057400" cy="1066800"/>
          </a:xfrm>
          <a:custGeom>
            <a:avLst/>
            <a:gdLst/>
            <a:ahLst/>
            <a:cxnLst/>
            <a:rect l="l" t="t" r="r" b="b"/>
            <a:pathLst>
              <a:path w="2057400" h="1066800">
                <a:moveTo>
                  <a:pt x="0" y="533400"/>
                </a:moveTo>
                <a:lnTo>
                  <a:pt x="7436" y="468918"/>
                </a:lnTo>
                <a:lnTo>
                  <a:pt x="29173" y="406722"/>
                </a:lnTo>
                <a:lnTo>
                  <a:pt x="64350" y="347258"/>
                </a:lnTo>
                <a:lnTo>
                  <a:pt x="112107" y="290972"/>
                </a:lnTo>
                <a:lnTo>
                  <a:pt x="140433" y="264160"/>
                </a:lnTo>
                <a:lnTo>
                  <a:pt x="171582" y="238309"/>
                </a:lnTo>
                <a:lnTo>
                  <a:pt x="205446" y="213476"/>
                </a:lnTo>
                <a:lnTo>
                  <a:pt x="241916" y="189716"/>
                </a:lnTo>
                <a:lnTo>
                  <a:pt x="280886" y="167084"/>
                </a:lnTo>
                <a:lnTo>
                  <a:pt x="322249" y="145638"/>
                </a:lnTo>
                <a:lnTo>
                  <a:pt x="365895" y="125432"/>
                </a:lnTo>
                <a:lnTo>
                  <a:pt x="411719" y="106522"/>
                </a:lnTo>
                <a:lnTo>
                  <a:pt x="459612" y="88963"/>
                </a:lnTo>
                <a:lnTo>
                  <a:pt x="509467" y="72813"/>
                </a:lnTo>
                <a:lnTo>
                  <a:pt x="561176" y="58126"/>
                </a:lnTo>
                <a:lnTo>
                  <a:pt x="614632" y="44958"/>
                </a:lnTo>
                <a:lnTo>
                  <a:pt x="669727" y="33364"/>
                </a:lnTo>
                <a:lnTo>
                  <a:pt x="726354" y="23402"/>
                </a:lnTo>
                <a:lnTo>
                  <a:pt x="784405" y="15126"/>
                </a:lnTo>
                <a:lnTo>
                  <a:pt x="843773" y="8592"/>
                </a:lnTo>
                <a:lnTo>
                  <a:pt x="904349" y="3855"/>
                </a:lnTo>
                <a:lnTo>
                  <a:pt x="966028" y="973"/>
                </a:lnTo>
                <a:lnTo>
                  <a:pt x="1028700" y="0"/>
                </a:lnTo>
                <a:lnTo>
                  <a:pt x="1091371" y="973"/>
                </a:lnTo>
                <a:lnTo>
                  <a:pt x="1153050" y="3855"/>
                </a:lnTo>
                <a:lnTo>
                  <a:pt x="1213626" y="8592"/>
                </a:lnTo>
                <a:lnTo>
                  <a:pt x="1272994" y="15126"/>
                </a:lnTo>
                <a:lnTo>
                  <a:pt x="1331045" y="23402"/>
                </a:lnTo>
                <a:lnTo>
                  <a:pt x="1387672" y="33364"/>
                </a:lnTo>
                <a:lnTo>
                  <a:pt x="1442767" y="44958"/>
                </a:lnTo>
                <a:lnTo>
                  <a:pt x="1496223" y="58126"/>
                </a:lnTo>
                <a:lnTo>
                  <a:pt x="1547932" y="72813"/>
                </a:lnTo>
                <a:lnTo>
                  <a:pt x="1597787" y="88963"/>
                </a:lnTo>
                <a:lnTo>
                  <a:pt x="1645680" y="106522"/>
                </a:lnTo>
                <a:lnTo>
                  <a:pt x="1691504" y="125432"/>
                </a:lnTo>
                <a:lnTo>
                  <a:pt x="1735150" y="145638"/>
                </a:lnTo>
                <a:lnTo>
                  <a:pt x="1776513" y="167084"/>
                </a:lnTo>
                <a:lnTo>
                  <a:pt x="1815483" y="189716"/>
                </a:lnTo>
                <a:lnTo>
                  <a:pt x="1851953" y="213476"/>
                </a:lnTo>
                <a:lnTo>
                  <a:pt x="1885817" y="238309"/>
                </a:lnTo>
                <a:lnTo>
                  <a:pt x="1916966" y="264160"/>
                </a:lnTo>
                <a:lnTo>
                  <a:pt x="1945292" y="290972"/>
                </a:lnTo>
                <a:lnTo>
                  <a:pt x="1993049" y="347258"/>
                </a:lnTo>
                <a:lnTo>
                  <a:pt x="2028226" y="406722"/>
                </a:lnTo>
                <a:lnTo>
                  <a:pt x="2049963" y="468918"/>
                </a:lnTo>
                <a:lnTo>
                  <a:pt x="2057400" y="533400"/>
                </a:lnTo>
                <a:lnTo>
                  <a:pt x="2055522" y="565898"/>
                </a:lnTo>
                <a:lnTo>
                  <a:pt x="2040828" y="629292"/>
                </a:lnTo>
                <a:lnTo>
                  <a:pt x="2012263" y="690178"/>
                </a:lnTo>
                <a:lnTo>
                  <a:pt x="1970689" y="748109"/>
                </a:lnTo>
                <a:lnTo>
                  <a:pt x="1916966" y="802639"/>
                </a:lnTo>
                <a:lnTo>
                  <a:pt x="1885817" y="828490"/>
                </a:lnTo>
                <a:lnTo>
                  <a:pt x="1851953" y="853323"/>
                </a:lnTo>
                <a:lnTo>
                  <a:pt x="1815483" y="877083"/>
                </a:lnTo>
                <a:lnTo>
                  <a:pt x="1776513" y="899715"/>
                </a:lnTo>
                <a:lnTo>
                  <a:pt x="1735150" y="921161"/>
                </a:lnTo>
                <a:lnTo>
                  <a:pt x="1691504" y="941367"/>
                </a:lnTo>
                <a:lnTo>
                  <a:pt x="1645680" y="960277"/>
                </a:lnTo>
                <a:lnTo>
                  <a:pt x="1597787" y="977836"/>
                </a:lnTo>
                <a:lnTo>
                  <a:pt x="1547932" y="993986"/>
                </a:lnTo>
                <a:lnTo>
                  <a:pt x="1496223" y="1008673"/>
                </a:lnTo>
                <a:lnTo>
                  <a:pt x="1442767" y="1021841"/>
                </a:lnTo>
                <a:lnTo>
                  <a:pt x="1387672" y="1033435"/>
                </a:lnTo>
                <a:lnTo>
                  <a:pt x="1331045" y="1043397"/>
                </a:lnTo>
                <a:lnTo>
                  <a:pt x="1272994" y="1051673"/>
                </a:lnTo>
                <a:lnTo>
                  <a:pt x="1213626" y="1058207"/>
                </a:lnTo>
                <a:lnTo>
                  <a:pt x="1153050" y="1062944"/>
                </a:lnTo>
                <a:lnTo>
                  <a:pt x="1091371" y="1065826"/>
                </a:lnTo>
                <a:lnTo>
                  <a:pt x="1028700" y="1066800"/>
                </a:lnTo>
                <a:lnTo>
                  <a:pt x="966028" y="1065826"/>
                </a:lnTo>
                <a:lnTo>
                  <a:pt x="904349" y="1062944"/>
                </a:lnTo>
                <a:lnTo>
                  <a:pt x="843773" y="1058207"/>
                </a:lnTo>
                <a:lnTo>
                  <a:pt x="784405" y="1051673"/>
                </a:lnTo>
                <a:lnTo>
                  <a:pt x="726354" y="1043397"/>
                </a:lnTo>
                <a:lnTo>
                  <a:pt x="669727" y="1033435"/>
                </a:lnTo>
                <a:lnTo>
                  <a:pt x="614632" y="1021841"/>
                </a:lnTo>
                <a:lnTo>
                  <a:pt x="561176" y="1008673"/>
                </a:lnTo>
                <a:lnTo>
                  <a:pt x="509467" y="993986"/>
                </a:lnTo>
                <a:lnTo>
                  <a:pt x="459612" y="977836"/>
                </a:lnTo>
                <a:lnTo>
                  <a:pt x="411719" y="960277"/>
                </a:lnTo>
                <a:lnTo>
                  <a:pt x="365895" y="941367"/>
                </a:lnTo>
                <a:lnTo>
                  <a:pt x="322249" y="921161"/>
                </a:lnTo>
                <a:lnTo>
                  <a:pt x="280886" y="899715"/>
                </a:lnTo>
                <a:lnTo>
                  <a:pt x="241916" y="877083"/>
                </a:lnTo>
                <a:lnTo>
                  <a:pt x="205446" y="853323"/>
                </a:lnTo>
                <a:lnTo>
                  <a:pt x="171582" y="828490"/>
                </a:lnTo>
                <a:lnTo>
                  <a:pt x="140433" y="802640"/>
                </a:lnTo>
                <a:lnTo>
                  <a:pt x="112107" y="775827"/>
                </a:lnTo>
                <a:lnTo>
                  <a:pt x="64350" y="719541"/>
                </a:lnTo>
                <a:lnTo>
                  <a:pt x="29173" y="660077"/>
                </a:lnTo>
                <a:lnTo>
                  <a:pt x="7436" y="597881"/>
                </a:lnTo>
                <a:lnTo>
                  <a:pt x="0" y="533400"/>
                </a:lnTo>
                <a:close/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073654" y="3683889"/>
            <a:ext cx="9404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Proper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417440" y="914400"/>
            <a:ext cx="382905" cy="541020"/>
          </a:xfrm>
          <a:custGeom>
            <a:avLst/>
            <a:gdLst/>
            <a:ahLst/>
            <a:cxnLst/>
            <a:rect l="l" t="t" r="r" b="b"/>
            <a:pathLst>
              <a:path w="382904" h="541019">
                <a:moveTo>
                  <a:pt x="368274" y="20508"/>
                </a:moveTo>
                <a:lnTo>
                  <a:pt x="356879" y="25745"/>
                </a:lnTo>
                <a:lnTo>
                  <a:pt x="0" y="533526"/>
                </a:lnTo>
                <a:lnTo>
                  <a:pt x="10413" y="540892"/>
                </a:lnTo>
                <a:lnTo>
                  <a:pt x="367203" y="33064"/>
                </a:lnTo>
                <a:lnTo>
                  <a:pt x="368274" y="20508"/>
                </a:lnTo>
                <a:close/>
              </a:path>
              <a:path w="382904" h="541019">
                <a:moveTo>
                  <a:pt x="382217" y="6603"/>
                </a:moveTo>
                <a:lnTo>
                  <a:pt x="370332" y="6603"/>
                </a:lnTo>
                <a:lnTo>
                  <a:pt x="380619" y="13970"/>
                </a:lnTo>
                <a:lnTo>
                  <a:pt x="367203" y="33064"/>
                </a:lnTo>
                <a:lnTo>
                  <a:pt x="361620" y="98678"/>
                </a:lnTo>
                <a:lnTo>
                  <a:pt x="361442" y="101091"/>
                </a:lnTo>
                <a:lnTo>
                  <a:pt x="363982" y="104266"/>
                </a:lnTo>
                <a:lnTo>
                  <a:pt x="370967" y="104775"/>
                </a:lnTo>
                <a:lnTo>
                  <a:pt x="374014" y="102235"/>
                </a:lnTo>
                <a:lnTo>
                  <a:pt x="374396" y="98678"/>
                </a:lnTo>
                <a:lnTo>
                  <a:pt x="382217" y="6603"/>
                </a:lnTo>
                <a:close/>
              </a:path>
              <a:path w="382904" h="541019">
                <a:moveTo>
                  <a:pt x="382778" y="0"/>
                </a:moveTo>
                <a:lnTo>
                  <a:pt x="292608" y="41275"/>
                </a:lnTo>
                <a:lnTo>
                  <a:pt x="289433" y="42799"/>
                </a:lnTo>
                <a:lnTo>
                  <a:pt x="288036" y="46482"/>
                </a:lnTo>
                <a:lnTo>
                  <a:pt x="289560" y="49784"/>
                </a:lnTo>
                <a:lnTo>
                  <a:pt x="290957" y="52959"/>
                </a:lnTo>
                <a:lnTo>
                  <a:pt x="294767" y="54355"/>
                </a:lnTo>
                <a:lnTo>
                  <a:pt x="297942" y="52832"/>
                </a:lnTo>
                <a:lnTo>
                  <a:pt x="356879" y="25745"/>
                </a:lnTo>
                <a:lnTo>
                  <a:pt x="370332" y="6603"/>
                </a:lnTo>
                <a:lnTo>
                  <a:pt x="382217" y="6603"/>
                </a:lnTo>
                <a:lnTo>
                  <a:pt x="382778" y="0"/>
                </a:lnTo>
                <a:close/>
              </a:path>
              <a:path w="382904" h="541019">
                <a:moveTo>
                  <a:pt x="374766" y="9778"/>
                </a:moveTo>
                <a:lnTo>
                  <a:pt x="369188" y="9778"/>
                </a:lnTo>
                <a:lnTo>
                  <a:pt x="378079" y="16001"/>
                </a:lnTo>
                <a:lnTo>
                  <a:pt x="368274" y="20508"/>
                </a:lnTo>
                <a:lnTo>
                  <a:pt x="367203" y="33064"/>
                </a:lnTo>
                <a:lnTo>
                  <a:pt x="380619" y="13970"/>
                </a:lnTo>
                <a:lnTo>
                  <a:pt x="374766" y="9778"/>
                </a:lnTo>
                <a:close/>
              </a:path>
              <a:path w="382904" h="541019">
                <a:moveTo>
                  <a:pt x="370332" y="6603"/>
                </a:moveTo>
                <a:lnTo>
                  <a:pt x="356879" y="25745"/>
                </a:lnTo>
                <a:lnTo>
                  <a:pt x="368274" y="20508"/>
                </a:lnTo>
                <a:lnTo>
                  <a:pt x="369188" y="9778"/>
                </a:lnTo>
                <a:lnTo>
                  <a:pt x="374766" y="9778"/>
                </a:lnTo>
                <a:lnTo>
                  <a:pt x="370332" y="6603"/>
                </a:lnTo>
                <a:close/>
              </a:path>
              <a:path w="382904" h="541019">
                <a:moveTo>
                  <a:pt x="369188" y="9778"/>
                </a:moveTo>
                <a:lnTo>
                  <a:pt x="368274" y="20508"/>
                </a:lnTo>
                <a:lnTo>
                  <a:pt x="378079" y="16001"/>
                </a:lnTo>
                <a:lnTo>
                  <a:pt x="369188" y="9778"/>
                </a:lnTo>
                <a:close/>
              </a:path>
            </a:pathLst>
          </a:custGeom>
          <a:solidFill>
            <a:srgbClr val="FF690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417440" y="2201545"/>
            <a:ext cx="382905" cy="541020"/>
          </a:xfrm>
          <a:custGeom>
            <a:avLst/>
            <a:gdLst/>
            <a:ahLst/>
            <a:cxnLst/>
            <a:rect l="l" t="t" r="r" b="b"/>
            <a:pathLst>
              <a:path w="382904" h="541019">
                <a:moveTo>
                  <a:pt x="294767" y="486537"/>
                </a:moveTo>
                <a:lnTo>
                  <a:pt x="290957" y="487933"/>
                </a:lnTo>
                <a:lnTo>
                  <a:pt x="289560" y="491235"/>
                </a:lnTo>
                <a:lnTo>
                  <a:pt x="288036" y="494410"/>
                </a:lnTo>
                <a:lnTo>
                  <a:pt x="289433" y="498093"/>
                </a:lnTo>
                <a:lnTo>
                  <a:pt x="292608" y="499617"/>
                </a:lnTo>
                <a:lnTo>
                  <a:pt x="382778" y="540892"/>
                </a:lnTo>
                <a:lnTo>
                  <a:pt x="382217" y="534288"/>
                </a:lnTo>
                <a:lnTo>
                  <a:pt x="370332" y="534288"/>
                </a:lnTo>
                <a:lnTo>
                  <a:pt x="356879" y="515147"/>
                </a:lnTo>
                <a:lnTo>
                  <a:pt x="297942" y="488060"/>
                </a:lnTo>
                <a:lnTo>
                  <a:pt x="294767" y="486537"/>
                </a:lnTo>
                <a:close/>
              </a:path>
              <a:path w="382904" h="541019">
                <a:moveTo>
                  <a:pt x="356879" y="515147"/>
                </a:moveTo>
                <a:lnTo>
                  <a:pt x="370332" y="534288"/>
                </a:lnTo>
                <a:lnTo>
                  <a:pt x="374766" y="531113"/>
                </a:lnTo>
                <a:lnTo>
                  <a:pt x="369188" y="531113"/>
                </a:lnTo>
                <a:lnTo>
                  <a:pt x="368274" y="520384"/>
                </a:lnTo>
                <a:lnTo>
                  <a:pt x="356879" y="515147"/>
                </a:lnTo>
                <a:close/>
              </a:path>
              <a:path w="382904" h="541019">
                <a:moveTo>
                  <a:pt x="370967" y="436117"/>
                </a:moveTo>
                <a:lnTo>
                  <a:pt x="367538" y="436371"/>
                </a:lnTo>
                <a:lnTo>
                  <a:pt x="363982" y="436752"/>
                </a:lnTo>
                <a:lnTo>
                  <a:pt x="361442" y="439800"/>
                </a:lnTo>
                <a:lnTo>
                  <a:pt x="361696" y="443229"/>
                </a:lnTo>
                <a:lnTo>
                  <a:pt x="367203" y="507828"/>
                </a:lnTo>
                <a:lnTo>
                  <a:pt x="380619" y="526922"/>
                </a:lnTo>
                <a:lnTo>
                  <a:pt x="370332" y="534288"/>
                </a:lnTo>
                <a:lnTo>
                  <a:pt x="382217" y="534288"/>
                </a:lnTo>
                <a:lnTo>
                  <a:pt x="374396" y="442213"/>
                </a:lnTo>
                <a:lnTo>
                  <a:pt x="374014" y="438657"/>
                </a:lnTo>
                <a:lnTo>
                  <a:pt x="370967" y="436117"/>
                </a:lnTo>
                <a:close/>
              </a:path>
              <a:path w="382904" h="541019">
                <a:moveTo>
                  <a:pt x="368274" y="520384"/>
                </a:moveTo>
                <a:lnTo>
                  <a:pt x="369188" y="531113"/>
                </a:lnTo>
                <a:lnTo>
                  <a:pt x="378079" y="524890"/>
                </a:lnTo>
                <a:lnTo>
                  <a:pt x="368274" y="520384"/>
                </a:lnTo>
                <a:close/>
              </a:path>
              <a:path w="382904" h="541019">
                <a:moveTo>
                  <a:pt x="367203" y="507828"/>
                </a:moveTo>
                <a:lnTo>
                  <a:pt x="368274" y="520384"/>
                </a:lnTo>
                <a:lnTo>
                  <a:pt x="378079" y="524890"/>
                </a:lnTo>
                <a:lnTo>
                  <a:pt x="369188" y="531113"/>
                </a:lnTo>
                <a:lnTo>
                  <a:pt x="374766" y="531113"/>
                </a:lnTo>
                <a:lnTo>
                  <a:pt x="380619" y="526922"/>
                </a:lnTo>
                <a:lnTo>
                  <a:pt x="367203" y="507828"/>
                </a:lnTo>
                <a:close/>
              </a:path>
              <a:path w="382904" h="541019">
                <a:moveTo>
                  <a:pt x="10413" y="0"/>
                </a:moveTo>
                <a:lnTo>
                  <a:pt x="0" y="7365"/>
                </a:lnTo>
                <a:lnTo>
                  <a:pt x="356879" y="515147"/>
                </a:lnTo>
                <a:lnTo>
                  <a:pt x="368274" y="520384"/>
                </a:lnTo>
                <a:lnTo>
                  <a:pt x="367203" y="507828"/>
                </a:lnTo>
                <a:lnTo>
                  <a:pt x="10413" y="0"/>
                </a:lnTo>
                <a:close/>
              </a:path>
            </a:pathLst>
          </a:custGeom>
          <a:solidFill>
            <a:srgbClr val="FF690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801361" y="381761"/>
            <a:ext cx="1828800" cy="762000"/>
          </a:xfrm>
          <a:custGeom>
            <a:avLst/>
            <a:gdLst/>
            <a:ahLst/>
            <a:cxnLst/>
            <a:rect l="l" t="t" r="r" b="b"/>
            <a:pathLst>
              <a:path w="1828800" h="762000">
                <a:moveTo>
                  <a:pt x="0" y="762000"/>
                </a:moveTo>
                <a:lnTo>
                  <a:pt x="1828799" y="762000"/>
                </a:lnTo>
                <a:lnTo>
                  <a:pt x="1828799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F09E9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801361" y="381761"/>
            <a:ext cx="1828800" cy="762000"/>
          </a:xfrm>
          <a:prstGeom prst="rect">
            <a:avLst/>
          </a:prstGeom>
          <a:ln w="25907">
            <a:solidFill>
              <a:srgbClr val="BA6025"/>
            </a:solidFill>
          </a:ln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Count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801361" y="2362961"/>
            <a:ext cx="1828800" cy="762000"/>
          </a:xfrm>
          <a:prstGeom prst="rect">
            <a:avLst/>
          </a:prstGeom>
          <a:solidFill>
            <a:srgbClr val="F09E91"/>
          </a:solidFill>
          <a:ln w="25907">
            <a:solidFill>
              <a:srgbClr val="BA6025"/>
            </a:solidFill>
          </a:ln>
        </p:spPr>
        <p:txBody>
          <a:bodyPr wrap="square" lIns="0" tIns="38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Times New Roman"/>
              <a:cs typeface="Times New Roman"/>
            </a:endParaRPr>
          </a:p>
          <a:p>
            <a:pPr marL="387350">
              <a:lnSpc>
                <a:spcPct val="100000"/>
              </a:lnSpc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Non-count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934961" y="1372361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1828800"/>
                </a:moveTo>
                <a:lnTo>
                  <a:pt x="1828800" y="1828800"/>
                </a:lnTo>
                <a:lnTo>
                  <a:pt x="1828800" y="0"/>
                </a:lnTo>
                <a:lnTo>
                  <a:pt x="0" y="0"/>
                </a:lnTo>
                <a:lnTo>
                  <a:pt x="0" y="1828800"/>
                </a:lnTo>
                <a:close/>
              </a:path>
            </a:pathLst>
          </a:custGeom>
          <a:solidFill>
            <a:srgbClr val="F09E9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934961" y="1372361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1828800"/>
                </a:moveTo>
                <a:lnTo>
                  <a:pt x="1828800" y="1828800"/>
                </a:lnTo>
                <a:lnTo>
                  <a:pt x="1828800" y="0"/>
                </a:lnTo>
                <a:lnTo>
                  <a:pt x="0" y="0"/>
                </a:lnTo>
                <a:lnTo>
                  <a:pt x="0" y="1828800"/>
                </a:lnTo>
                <a:close/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782561" y="1372361"/>
            <a:ext cx="0" cy="1828800"/>
          </a:xfrm>
          <a:custGeom>
            <a:avLst/>
            <a:gdLst/>
            <a:ahLst/>
            <a:cxnLst/>
            <a:rect l="l" t="t" r="r" b="b"/>
            <a:pathLst>
              <a:path w="0" h="1828800">
                <a:moveTo>
                  <a:pt x="0" y="0"/>
                </a:moveTo>
                <a:lnTo>
                  <a:pt x="0" y="1828800"/>
                </a:lnTo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144005" y="833119"/>
            <a:ext cx="638810" cy="882650"/>
          </a:xfrm>
          <a:custGeom>
            <a:avLst/>
            <a:gdLst/>
            <a:ahLst/>
            <a:cxnLst/>
            <a:rect l="l" t="t" r="r" b="b"/>
            <a:pathLst>
              <a:path w="638809" h="882650">
                <a:moveTo>
                  <a:pt x="638555" y="882141"/>
                </a:moveTo>
                <a:lnTo>
                  <a:pt x="0" y="0"/>
                </a:lnTo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7016242" y="1581658"/>
            <a:ext cx="1666875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ABSTRACT: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difficulty,</a:t>
            </a:r>
            <a:r>
              <a:rPr dirty="0" sz="18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remark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162545" y="2404998"/>
            <a:ext cx="137223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CON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RE</a:t>
            </a:r>
            <a:r>
              <a:rPr dirty="0" sz="1800" spc="1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E:</a:t>
            </a:r>
            <a:endParaRPr sz="1800">
              <a:latin typeface="Arial"/>
              <a:cs typeface="Arial"/>
            </a:endParaRPr>
          </a:p>
          <a:p>
            <a:pPr algn="ctr" marL="1905">
              <a:lnSpc>
                <a:spcPct val="100000"/>
              </a:lnSpc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girl,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chair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096761" y="3734561"/>
            <a:ext cx="0" cy="1828800"/>
          </a:xfrm>
          <a:custGeom>
            <a:avLst/>
            <a:gdLst/>
            <a:ahLst/>
            <a:cxnLst/>
            <a:rect l="l" t="t" r="r" b="b"/>
            <a:pathLst>
              <a:path w="0" h="1828800">
                <a:moveTo>
                  <a:pt x="0" y="0"/>
                </a:moveTo>
                <a:lnTo>
                  <a:pt x="0" y="1828800"/>
                </a:lnTo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458205" y="3195320"/>
            <a:ext cx="638810" cy="882650"/>
          </a:xfrm>
          <a:custGeom>
            <a:avLst/>
            <a:gdLst/>
            <a:ahLst/>
            <a:cxnLst/>
            <a:rect l="l" t="t" r="r" b="b"/>
            <a:pathLst>
              <a:path w="638810" h="882650">
                <a:moveTo>
                  <a:pt x="638556" y="882141"/>
                </a:moveTo>
                <a:lnTo>
                  <a:pt x="0" y="0"/>
                </a:lnTo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6249161" y="3734561"/>
            <a:ext cx="1828800" cy="1828800"/>
          </a:xfrm>
          <a:prstGeom prst="rect">
            <a:avLst/>
          </a:prstGeom>
          <a:solidFill>
            <a:srgbClr val="F09E91"/>
          </a:solidFill>
          <a:ln w="25907">
            <a:solidFill>
              <a:srgbClr val="BA6025"/>
            </a:solidFill>
          </a:ln>
        </p:spPr>
        <p:txBody>
          <a:bodyPr wrap="square" lIns="0" tIns="85090" rIns="0" bIns="0" rtlCol="0" vert="horz">
            <a:spAutoFit/>
          </a:bodyPr>
          <a:lstStyle/>
          <a:p>
            <a:pPr marL="284480">
              <a:lnSpc>
                <a:spcPct val="100000"/>
              </a:lnSpc>
              <a:spcBef>
                <a:spcPts val="670"/>
              </a:spcBef>
            </a:pP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ABSTRACT:</a:t>
            </a:r>
            <a:endParaRPr sz="1800">
              <a:latin typeface="Arial"/>
              <a:cs typeface="Arial"/>
            </a:endParaRPr>
          </a:p>
          <a:p>
            <a:pPr marL="260985">
              <a:lnSpc>
                <a:spcPct val="100000"/>
              </a:lnSpc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music,</a:t>
            </a:r>
            <a:r>
              <a:rPr dirty="0" sz="18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anger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240029">
              <a:lnSpc>
                <a:spcPct val="100000"/>
              </a:lnSpc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CONCRETE:</a:t>
            </a:r>
            <a:endParaRPr sz="1800">
              <a:latin typeface="Arial"/>
              <a:cs typeface="Arial"/>
            </a:endParaRPr>
          </a:p>
          <a:p>
            <a:pPr algn="ctr" marL="400050" marR="394335">
              <a:lnSpc>
                <a:spcPct val="100000"/>
              </a:lnSpc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milk,  gold, 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oxygen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1044" y="406653"/>
            <a:ext cx="7165975" cy="52387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Arial"/>
                <a:cs typeface="Arial"/>
              </a:rPr>
              <a:t>A </a:t>
            </a:r>
            <a:r>
              <a:rPr dirty="0" sz="2400" spc="-5">
                <a:latin typeface="Arial"/>
                <a:cs typeface="Arial"/>
              </a:rPr>
              <a:t>noun can be extended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a noun phrase. </a:t>
            </a:r>
            <a:r>
              <a:rPr dirty="0" sz="2400">
                <a:latin typeface="Arial"/>
                <a:cs typeface="Arial"/>
              </a:rPr>
              <a:t>In the  </a:t>
            </a:r>
            <a:r>
              <a:rPr dirty="0" sz="2400" spc="-5">
                <a:latin typeface="Arial"/>
                <a:cs typeface="Arial"/>
              </a:rPr>
              <a:t>example phrases given </a:t>
            </a:r>
            <a:r>
              <a:rPr dirty="0" sz="2400" spc="-30">
                <a:latin typeface="Arial"/>
                <a:cs typeface="Arial"/>
              </a:rPr>
              <a:t>below,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noun (in </a:t>
            </a:r>
            <a:r>
              <a:rPr dirty="0" sz="2400">
                <a:latin typeface="Arial"/>
                <a:cs typeface="Arial"/>
              </a:rPr>
              <a:t>the first  </a:t>
            </a:r>
            <a:r>
              <a:rPr dirty="0" sz="2400" spc="-5">
                <a:latin typeface="Arial"/>
                <a:cs typeface="Arial"/>
              </a:rPr>
              <a:t>example) and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noun phrase (in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remaining  examples) is in bold. Note how much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noun  phrase can be extended by adding extra  information each</a:t>
            </a:r>
            <a:r>
              <a:rPr dirty="0" sz="2400">
                <a:latin typeface="Arial"/>
                <a:cs typeface="Arial"/>
              </a:rPr>
              <a:t> time.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5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 b="1" i="1">
                <a:latin typeface="Arial"/>
                <a:cs typeface="Arial"/>
              </a:rPr>
              <a:t>Dogs </a:t>
            </a:r>
            <a:r>
              <a:rPr dirty="0" sz="2400" i="1">
                <a:latin typeface="Arial"/>
                <a:cs typeface="Arial"/>
              </a:rPr>
              <a:t>can be</a:t>
            </a:r>
            <a:r>
              <a:rPr dirty="0" sz="2400" spc="-15" i="1">
                <a:latin typeface="Arial"/>
                <a:cs typeface="Arial"/>
              </a:rPr>
              <a:t> </a:t>
            </a:r>
            <a:r>
              <a:rPr dirty="0" sz="2400" spc="-5" i="1">
                <a:latin typeface="Arial"/>
                <a:cs typeface="Arial"/>
              </a:rPr>
              <a:t>vicious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 b="1" i="1">
                <a:latin typeface="Arial"/>
                <a:cs typeface="Arial"/>
              </a:rPr>
              <a:t>Some </a:t>
            </a:r>
            <a:r>
              <a:rPr dirty="0" sz="2400" b="1" i="1">
                <a:latin typeface="Arial"/>
                <a:cs typeface="Arial"/>
              </a:rPr>
              <a:t>dogs </a:t>
            </a:r>
            <a:r>
              <a:rPr dirty="0" sz="2400" spc="-5" i="1">
                <a:latin typeface="Arial"/>
                <a:cs typeface="Arial"/>
              </a:rPr>
              <a:t>can be vicious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 b="1" i="1">
                <a:latin typeface="Arial"/>
                <a:cs typeface="Arial"/>
              </a:rPr>
              <a:t>Some </a:t>
            </a:r>
            <a:r>
              <a:rPr dirty="0" sz="2400" b="1" i="1">
                <a:latin typeface="Arial"/>
                <a:cs typeface="Arial"/>
              </a:rPr>
              <a:t>of </a:t>
            </a:r>
            <a:r>
              <a:rPr dirty="0" sz="2400" spc="-5" b="1" i="1">
                <a:latin typeface="Arial"/>
                <a:cs typeface="Arial"/>
              </a:rPr>
              <a:t>the </a:t>
            </a:r>
            <a:r>
              <a:rPr dirty="0" sz="2400" b="1" i="1">
                <a:latin typeface="Arial"/>
                <a:cs typeface="Arial"/>
              </a:rPr>
              <a:t>dogs </a:t>
            </a:r>
            <a:r>
              <a:rPr dirty="0" sz="2400" spc="-5" i="1">
                <a:latin typeface="Arial"/>
                <a:cs typeface="Arial"/>
              </a:rPr>
              <a:t>can be</a:t>
            </a:r>
            <a:r>
              <a:rPr dirty="0" sz="2400" spc="-15" i="1">
                <a:latin typeface="Arial"/>
                <a:cs typeface="Arial"/>
              </a:rPr>
              <a:t> </a:t>
            </a:r>
            <a:r>
              <a:rPr dirty="0" sz="2400" spc="-5" i="1">
                <a:latin typeface="Arial"/>
                <a:cs typeface="Arial"/>
              </a:rPr>
              <a:t>vicious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 b="1" i="1">
                <a:latin typeface="Arial"/>
                <a:cs typeface="Arial"/>
              </a:rPr>
              <a:t>Some </a:t>
            </a:r>
            <a:r>
              <a:rPr dirty="0" sz="2400" b="1" i="1">
                <a:latin typeface="Arial"/>
                <a:cs typeface="Arial"/>
              </a:rPr>
              <a:t>of </a:t>
            </a:r>
            <a:r>
              <a:rPr dirty="0" sz="2400" spc="-5" b="1" i="1">
                <a:latin typeface="Arial"/>
                <a:cs typeface="Arial"/>
              </a:rPr>
              <a:t>the bigger </a:t>
            </a:r>
            <a:r>
              <a:rPr dirty="0" sz="2400" b="1" i="1">
                <a:latin typeface="Arial"/>
                <a:cs typeface="Arial"/>
              </a:rPr>
              <a:t>dogs </a:t>
            </a:r>
            <a:r>
              <a:rPr dirty="0" sz="2400" spc="-5" i="1">
                <a:latin typeface="Arial"/>
                <a:cs typeface="Arial"/>
              </a:rPr>
              <a:t>can be</a:t>
            </a:r>
            <a:r>
              <a:rPr dirty="0" sz="2400" spc="-20" i="1">
                <a:latin typeface="Arial"/>
                <a:cs typeface="Arial"/>
              </a:rPr>
              <a:t> </a:t>
            </a:r>
            <a:r>
              <a:rPr dirty="0" sz="2400" spc="-5" i="1">
                <a:latin typeface="Arial"/>
                <a:cs typeface="Arial"/>
              </a:rPr>
              <a:t>vicious</a:t>
            </a:r>
            <a:endParaRPr sz="2400">
              <a:latin typeface="Arial"/>
              <a:cs typeface="Arial"/>
            </a:endParaRPr>
          </a:p>
          <a:p>
            <a:pPr marL="287020" marR="175895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 b="1" i="1">
                <a:latin typeface="Arial"/>
                <a:cs typeface="Arial"/>
              </a:rPr>
              <a:t>Some </a:t>
            </a:r>
            <a:r>
              <a:rPr dirty="0" sz="2400" b="1" i="1">
                <a:latin typeface="Arial"/>
                <a:cs typeface="Arial"/>
              </a:rPr>
              <a:t>of </a:t>
            </a:r>
            <a:r>
              <a:rPr dirty="0" sz="2400" spc="-5" b="1" i="1">
                <a:latin typeface="Arial"/>
                <a:cs typeface="Arial"/>
              </a:rPr>
              <a:t>the bigger </a:t>
            </a:r>
            <a:r>
              <a:rPr dirty="0" sz="2400" b="1" i="1">
                <a:latin typeface="Arial"/>
                <a:cs typeface="Arial"/>
              </a:rPr>
              <a:t>dogs in </a:t>
            </a:r>
            <a:r>
              <a:rPr dirty="0" sz="2400" spc="-5" b="1" i="1">
                <a:latin typeface="Arial"/>
                <a:cs typeface="Arial"/>
              </a:rPr>
              <a:t>the </a:t>
            </a:r>
            <a:r>
              <a:rPr dirty="0" sz="2400" b="1" i="1">
                <a:latin typeface="Arial"/>
                <a:cs typeface="Arial"/>
              </a:rPr>
              <a:t>dog </a:t>
            </a:r>
            <a:r>
              <a:rPr dirty="0" sz="2400" spc="-5" b="1" i="1">
                <a:latin typeface="Arial"/>
                <a:cs typeface="Arial"/>
              </a:rPr>
              <a:t>pound</a:t>
            </a:r>
            <a:r>
              <a:rPr dirty="0" sz="2400" spc="-65" b="1" i="1">
                <a:latin typeface="Arial"/>
                <a:cs typeface="Arial"/>
              </a:rPr>
              <a:t> </a:t>
            </a:r>
            <a:r>
              <a:rPr dirty="0" sz="2400" spc="-5" i="1">
                <a:latin typeface="Arial"/>
                <a:cs typeface="Arial"/>
              </a:rPr>
              <a:t>can  </a:t>
            </a:r>
            <a:r>
              <a:rPr dirty="0" sz="2400" spc="-5" i="1">
                <a:latin typeface="Arial"/>
                <a:cs typeface="Arial"/>
              </a:rPr>
              <a:t>be vicious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4162" y="2591561"/>
            <a:ext cx="3352800" cy="990600"/>
          </a:xfrm>
          <a:custGeom>
            <a:avLst/>
            <a:gdLst/>
            <a:ahLst/>
            <a:cxnLst/>
            <a:rect l="l" t="t" r="r" b="b"/>
            <a:pathLst>
              <a:path w="3352800" h="990600">
                <a:moveTo>
                  <a:pt x="2857500" y="0"/>
                </a:moveTo>
                <a:lnTo>
                  <a:pt x="0" y="0"/>
                </a:lnTo>
                <a:lnTo>
                  <a:pt x="0" y="990600"/>
                </a:lnTo>
                <a:lnTo>
                  <a:pt x="2857500" y="990600"/>
                </a:lnTo>
                <a:lnTo>
                  <a:pt x="3352800" y="495300"/>
                </a:lnTo>
                <a:lnTo>
                  <a:pt x="2857500" y="0"/>
                </a:lnTo>
                <a:close/>
              </a:path>
            </a:pathLst>
          </a:custGeom>
          <a:solidFill>
            <a:srgbClr val="F09E9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4162" y="2591561"/>
            <a:ext cx="3352800" cy="990600"/>
          </a:xfrm>
          <a:custGeom>
            <a:avLst/>
            <a:gdLst/>
            <a:ahLst/>
            <a:cxnLst/>
            <a:rect l="l" t="t" r="r" b="b"/>
            <a:pathLst>
              <a:path w="3352800" h="990600">
                <a:moveTo>
                  <a:pt x="0" y="0"/>
                </a:moveTo>
                <a:lnTo>
                  <a:pt x="2857500" y="0"/>
                </a:lnTo>
                <a:lnTo>
                  <a:pt x="3352800" y="495300"/>
                </a:lnTo>
                <a:lnTo>
                  <a:pt x="28575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20902" y="2883534"/>
            <a:ext cx="23298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NOUN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(hammer)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38694" y="900811"/>
            <a:ext cx="857885" cy="1386840"/>
          </a:xfrm>
          <a:custGeom>
            <a:avLst/>
            <a:gdLst/>
            <a:ahLst/>
            <a:cxnLst/>
            <a:rect l="l" t="t" r="r" b="b"/>
            <a:pathLst>
              <a:path w="857885" h="1386839">
                <a:moveTo>
                  <a:pt x="857567" y="0"/>
                </a:moveTo>
                <a:lnTo>
                  <a:pt x="667067" y="0"/>
                </a:lnTo>
                <a:lnTo>
                  <a:pt x="0" y="1386459"/>
                </a:lnTo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286761" y="686562"/>
            <a:ext cx="2286000" cy="1143000"/>
          </a:xfrm>
          <a:prstGeom prst="rect">
            <a:avLst/>
          </a:prstGeom>
          <a:solidFill>
            <a:srgbClr val="F09E91"/>
          </a:solidFill>
          <a:ln w="25907">
            <a:solidFill>
              <a:srgbClr val="BA6025"/>
            </a:solidFill>
          </a:ln>
        </p:spPr>
        <p:txBody>
          <a:bodyPr wrap="square" lIns="0" tIns="1530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205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ADJECTIVE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dirty="0" u="heavy" sz="1800" spc="-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small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hammer)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908171" y="2424810"/>
            <a:ext cx="1007744" cy="502284"/>
          </a:xfrm>
          <a:custGeom>
            <a:avLst/>
            <a:gdLst/>
            <a:ahLst/>
            <a:cxnLst/>
            <a:rect l="l" t="t" r="r" b="b"/>
            <a:pathLst>
              <a:path w="1007745" h="502285">
                <a:moveTo>
                  <a:pt x="1007490" y="0"/>
                </a:moveTo>
                <a:lnTo>
                  <a:pt x="816990" y="0"/>
                </a:lnTo>
                <a:lnTo>
                  <a:pt x="0" y="502030"/>
                </a:lnTo>
              </a:path>
            </a:pathLst>
          </a:custGeom>
          <a:ln w="25908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106161" y="2210561"/>
            <a:ext cx="2286000" cy="1143000"/>
          </a:xfrm>
          <a:prstGeom prst="rect">
            <a:avLst/>
          </a:prstGeom>
          <a:solidFill>
            <a:srgbClr val="F09E91"/>
          </a:solidFill>
          <a:ln w="25907">
            <a:solidFill>
              <a:srgbClr val="BA6025"/>
            </a:solidFill>
          </a:ln>
        </p:spPr>
        <p:txBody>
          <a:bodyPr wrap="square" lIns="0" tIns="153670" rIns="0" bIns="0" rtlCol="0" vert="horz">
            <a:spAutoFit/>
          </a:bodyPr>
          <a:lstStyle/>
          <a:p>
            <a:pPr marL="386080">
              <a:lnSpc>
                <a:spcPct val="100000"/>
              </a:lnSpc>
              <a:spcBef>
                <a:spcPts val="121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DETERMINER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375285">
              <a:lnSpc>
                <a:spcPct val="100000"/>
              </a:lnSpc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dirty="0" u="heavy" sz="1800" spc="-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such</a:t>
            </a:r>
            <a:r>
              <a:rPr dirty="0" sz="18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hammer)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50032" y="3888740"/>
            <a:ext cx="722630" cy="517525"/>
          </a:xfrm>
          <a:custGeom>
            <a:avLst/>
            <a:gdLst/>
            <a:ahLst/>
            <a:cxnLst/>
            <a:rect l="l" t="t" r="r" b="b"/>
            <a:pathLst>
              <a:path w="722629" h="517525">
                <a:moveTo>
                  <a:pt x="722630" y="517271"/>
                </a:moveTo>
                <a:lnTo>
                  <a:pt x="532130" y="517271"/>
                </a:lnTo>
                <a:lnTo>
                  <a:pt x="0" y="0"/>
                </a:lnTo>
              </a:path>
            </a:pathLst>
          </a:custGeom>
          <a:ln w="25907">
            <a:solidFill>
              <a:srgbClr val="BA60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963161" y="4191761"/>
            <a:ext cx="2286000" cy="1143000"/>
          </a:xfrm>
          <a:prstGeom prst="rect">
            <a:avLst/>
          </a:prstGeom>
          <a:solidFill>
            <a:srgbClr val="F09E91"/>
          </a:solidFill>
          <a:ln w="25907">
            <a:solidFill>
              <a:srgbClr val="BA6025"/>
            </a:solidFill>
          </a:ln>
        </p:spPr>
        <p:txBody>
          <a:bodyPr wrap="square" lIns="0" tIns="1536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21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PREPOSITION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dirty="0" u="heavy" sz="1800" spc="-1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with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 hammer)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244" y="787653"/>
            <a:ext cx="6155690" cy="2159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Arial"/>
                <a:cs typeface="Arial"/>
              </a:rPr>
              <a:t>Properties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nouns: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>
                <a:latin typeface="Arial"/>
                <a:cs typeface="Arial"/>
              </a:rPr>
              <a:t>Can </a:t>
            </a:r>
            <a:r>
              <a:rPr dirty="0" sz="2400">
                <a:latin typeface="Arial"/>
                <a:cs typeface="Arial"/>
              </a:rPr>
              <a:t>be </a:t>
            </a:r>
            <a:r>
              <a:rPr dirty="0" sz="2400" spc="-5">
                <a:latin typeface="Arial"/>
                <a:cs typeface="Arial"/>
              </a:rPr>
              <a:t>pluralized </a:t>
            </a:r>
            <a:r>
              <a:rPr dirty="0" sz="2400">
                <a:latin typeface="Arial"/>
                <a:cs typeface="Arial"/>
              </a:rPr>
              <a:t>by </a:t>
            </a:r>
            <a:r>
              <a:rPr dirty="0" sz="2400" spc="-5">
                <a:latin typeface="Arial"/>
                <a:cs typeface="Arial"/>
              </a:rPr>
              <a:t>adding</a:t>
            </a:r>
            <a:r>
              <a:rPr dirty="0" sz="2400" spc="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/-s/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5707380" algn="l"/>
              </a:tabLst>
            </a:pPr>
            <a:r>
              <a:rPr dirty="0" sz="2400" spc="-5">
                <a:latin typeface="Arial"/>
                <a:cs typeface="Arial"/>
              </a:rPr>
              <a:t>Can occur in </a:t>
            </a:r>
            <a:r>
              <a:rPr dirty="0" sz="2400">
                <a:latin typeface="Arial"/>
                <a:cs typeface="Arial"/>
              </a:rPr>
              <a:t>frame:</a:t>
            </a:r>
            <a:r>
              <a:rPr dirty="0" sz="2400" spc="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[Det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(Adjective)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dirty="0" sz="2400">
                <a:latin typeface="Arial"/>
                <a:cs typeface="Arial"/>
              </a:rPr>
              <a:t>]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dirty="0" sz="2400" spc="-5">
                <a:latin typeface="Arial"/>
                <a:cs typeface="Arial"/>
              </a:rPr>
              <a:t>Can be added with </a:t>
            </a:r>
            <a:r>
              <a:rPr dirty="0" sz="2400" spc="-10">
                <a:latin typeface="Arial"/>
                <a:cs typeface="Arial"/>
              </a:rPr>
              <a:t>/-’s/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show</a:t>
            </a:r>
            <a:r>
              <a:rPr dirty="0" sz="2400" spc="4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possession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40765"/>
            <a:ext cx="290893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N</a:t>
            </a:r>
            <a:r>
              <a:rPr dirty="0" sz="2400"/>
              <a:t>OUN</a:t>
            </a:r>
            <a:r>
              <a:rPr dirty="0" sz="2400" spc="105"/>
              <a:t> </a:t>
            </a:r>
            <a:r>
              <a:rPr dirty="0" sz="3000" spc="-5"/>
              <a:t>F</a:t>
            </a:r>
            <a:r>
              <a:rPr dirty="0" sz="2400" spc="-5"/>
              <a:t>UNCTIONS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535940" y="1211325"/>
            <a:ext cx="6662420" cy="48964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Subject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50">
              <a:latin typeface="Times New Roman"/>
              <a:cs typeface="Times New Roman"/>
            </a:endParaRPr>
          </a:p>
          <a:p>
            <a:pPr marL="364490">
              <a:lnSpc>
                <a:spcPct val="100000"/>
              </a:lnSpc>
            </a:pPr>
            <a:r>
              <a:rPr dirty="0" sz="2200" spc="-5" i="1">
                <a:latin typeface="Arial"/>
                <a:cs typeface="Arial"/>
              </a:rPr>
              <a:t>Barnabas </a:t>
            </a:r>
            <a:r>
              <a:rPr dirty="0" sz="2200" spc="-5">
                <a:latin typeface="Arial"/>
                <a:cs typeface="Arial"/>
              </a:rPr>
              <a:t>chewed your loafers.</a:t>
            </a:r>
            <a:r>
              <a:rPr dirty="0" sz="2200" spc="3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(pre-verb)</a:t>
            </a:r>
            <a:endParaRPr sz="2200">
              <a:latin typeface="Arial"/>
              <a:cs typeface="Arial"/>
            </a:endParaRPr>
          </a:p>
          <a:p>
            <a:pPr marL="12700" marR="5080" indent="274320">
              <a:lnSpc>
                <a:spcPts val="5950"/>
              </a:lnSpc>
              <a:spcBef>
                <a:spcPts val="755"/>
              </a:spcBef>
            </a:pPr>
            <a:r>
              <a:rPr dirty="0" sz="2200" spc="-55">
                <a:latin typeface="Arial"/>
                <a:cs typeface="Arial"/>
              </a:rPr>
              <a:t>Your </a:t>
            </a:r>
            <a:r>
              <a:rPr dirty="0" sz="2200" spc="-5">
                <a:latin typeface="Arial"/>
                <a:cs typeface="Arial"/>
              </a:rPr>
              <a:t>loafers were chewed by </a:t>
            </a:r>
            <a:r>
              <a:rPr dirty="0" sz="2200" spc="-5" i="1">
                <a:latin typeface="Arial"/>
                <a:cs typeface="Arial"/>
              </a:rPr>
              <a:t>Barnabas. </a:t>
            </a:r>
            <a:r>
              <a:rPr dirty="0" sz="2200" spc="-5">
                <a:latin typeface="Arial"/>
                <a:cs typeface="Arial"/>
              </a:rPr>
              <a:t>(post-verb)  </a:t>
            </a: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Direct Object of </a:t>
            </a:r>
            <a:r>
              <a:rPr dirty="0" u="heavy" sz="2200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Transitive </a:t>
            </a:r>
            <a:r>
              <a:rPr dirty="0" u="heavy" sz="2200" spc="-3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Verbs</a:t>
            </a:r>
            <a:r>
              <a:rPr dirty="0" sz="2200" spc="-3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(post-transitive</a:t>
            </a:r>
            <a:r>
              <a:rPr dirty="0" sz="2200" spc="12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verb)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20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dirty="0" sz="2200" spc="-25">
                <a:latin typeface="Arial"/>
                <a:cs typeface="Arial"/>
              </a:rPr>
              <a:t>We </a:t>
            </a:r>
            <a:r>
              <a:rPr dirty="0" sz="2200" spc="-5">
                <a:latin typeface="Arial"/>
                <a:cs typeface="Arial"/>
              </a:rPr>
              <a:t>love</a:t>
            </a:r>
            <a:r>
              <a:rPr dirty="0" sz="2200" spc="15">
                <a:latin typeface="Arial"/>
                <a:cs typeface="Arial"/>
              </a:rPr>
              <a:t> </a:t>
            </a:r>
            <a:r>
              <a:rPr dirty="0" sz="2200" spc="-5" i="1">
                <a:latin typeface="Arial"/>
                <a:cs typeface="Arial"/>
              </a:rPr>
              <a:t>Barnabas.</a:t>
            </a:r>
            <a:endParaRPr sz="2200">
              <a:latin typeface="Arial"/>
              <a:cs typeface="Arial"/>
            </a:endParaRPr>
          </a:p>
          <a:p>
            <a:pPr marL="287020" marR="1390015" indent="-274955">
              <a:lnSpc>
                <a:spcPct val="225400"/>
              </a:lnSpc>
              <a:spcBef>
                <a:spcPts val="5"/>
              </a:spcBef>
            </a:pP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Subjective Complement</a:t>
            </a:r>
            <a:r>
              <a:rPr dirty="0" sz="2200" spc="-5">
                <a:latin typeface="Arial"/>
                <a:cs typeface="Arial"/>
              </a:rPr>
              <a:t> (post-linking verb)  My favourite pet is</a:t>
            </a:r>
            <a:r>
              <a:rPr dirty="0" sz="2200" spc="55">
                <a:latin typeface="Arial"/>
                <a:cs typeface="Arial"/>
              </a:rPr>
              <a:t> </a:t>
            </a:r>
            <a:r>
              <a:rPr dirty="0" sz="2200" spc="-5" i="1">
                <a:latin typeface="Arial"/>
                <a:cs typeface="Arial"/>
              </a:rPr>
              <a:t>Barnabas.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2019-01-03T23:19:56Z</dcterms:created>
  <dcterms:modified xsi:type="dcterms:W3CDTF">2019-01-03T23:19:56Z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2015-06-22T00:00:00Z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2019-01-03T00:00:00Z</vt:filetime>
  </property>
</Properties>
</file>