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11449" y="224790"/>
            <a:ext cx="37211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591309"/>
            <a:ext cx="8074660" cy="4467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usingenglish.com/resources/letter-writing.html" TargetMode="External"/><Relationship Id="rId3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1189" y="3282950"/>
            <a:ext cx="534162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74900" algn="l"/>
                <a:tab pos="4084320" algn="l"/>
              </a:tabLst>
            </a:pPr>
            <a:r>
              <a:rPr dirty="0" sz="4400" spc="-5" b="0">
                <a:latin typeface="Arial"/>
                <a:cs typeface="Arial"/>
              </a:rPr>
              <a:t>W</a:t>
            </a:r>
            <a:r>
              <a:rPr dirty="0" sz="4400" b="0">
                <a:latin typeface="Arial"/>
                <a:cs typeface="Arial"/>
              </a:rPr>
              <a:t>ri</a:t>
            </a:r>
            <a:r>
              <a:rPr dirty="0" sz="4400" spc="5" b="0">
                <a:latin typeface="Arial"/>
                <a:cs typeface="Arial"/>
              </a:rPr>
              <a:t>t</a:t>
            </a:r>
            <a:r>
              <a:rPr dirty="0" sz="4400" b="0">
                <a:latin typeface="Arial"/>
                <a:cs typeface="Arial"/>
              </a:rPr>
              <a:t>ing a	</a:t>
            </a:r>
            <a:r>
              <a:rPr dirty="0" sz="4400" spc="-5" b="0">
                <a:latin typeface="Arial"/>
                <a:cs typeface="Arial"/>
              </a:rPr>
              <a:t>f</a:t>
            </a:r>
            <a:r>
              <a:rPr dirty="0" sz="4400" b="0">
                <a:latin typeface="Arial"/>
                <a:cs typeface="Arial"/>
              </a:rPr>
              <a:t>ormal	</a:t>
            </a:r>
            <a:r>
              <a:rPr dirty="0" sz="4400" spc="10" b="0">
                <a:latin typeface="Arial"/>
                <a:cs typeface="Arial"/>
              </a:rPr>
              <a:t>l</a:t>
            </a:r>
            <a:r>
              <a:rPr dirty="0" sz="4400" b="0">
                <a:latin typeface="Arial"/>
                <a:cs typeface="Arial"/>
              </a:rPr>
              <a:t>e</a:t>
            </a:r>
            <a:r>
              <a:rPr dirty="0" sz="4400" spc="-5" b="0">
                <a:latin typeface="Arial"/>
                <a:cs typeface="Arial"/>
              </a:rPr>
              <a:t>t</a:t>
            </a:r>
            <a:r>
              <a:rPr dirty="0" sz="4400" spc="5" b="0">
                <a:latin typeface="Arial"/>
                <a:cs typeface="Arial"/>
              </a:rPr>
              <a:t>t</a:t>
            </a:r>
            <a:r>
              <a:rPr dirty="0" sz="4400" spc="-10" b="0">
                <a:latin typeface="Arial"/>
                <a:cs typeface="Arial"/>
              </a:rPr>
              <a:t>e</a:t>
            </a:r>
            <a:r>
              <a:rPr dirty="0" sz="4400" b="0">
                <a:latin typeface="Arial"/>
                <a:cs typeface="Arial"/>
              </a:rPr>
              <a:t>r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9069" y="5396229"/>
            <a:ext cx="377697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Arial"/>
                <a:cs typeface="Arial"/>
              </a:rPr>
              <a:t>Source: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9898"/>
                </a:solidFill>
                <a:latin typeface="Arial"/>
                <a:cs typeface="Arial"/>
                <a:hlinkClick r:id="rId2"/>
              </a:rPr>
              <a:t>www.usingenglish.com/resources/letter-writing.html#layout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76800" y="228600"/>
            <a:ext cx="3695700" cy="2639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1990" y="224790"/>
            <a:ext cx="7784465" cy="1244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678430" marR="5080" indent="-266573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Rules for Writing Formal Letters 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 spc="-5"/>
              <a:t>English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880870"/>
            <a:ext cx="8062595" cy="461010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54965" marR="5080" indent="-342900">
              <a:lnSpc>
                <a:spcPct val="79900"/>
              </a:lnSpc>
              <a:spcBef>
                <a:spcPts val="580"/>
              </a:spcBef>
            </a:pPr>
            <a:r>
              <a:rPr dirty="0" sz="2000" spc="-5">
                <a:latin typeface="Arial"/>
                <a:cs typeface="Arial"/>
              </a:rPr>
              <a:t>In </a:t>
            </a:r>
            <a:r>
              <a:rPr dirty="0" sz="2000">
                <a:latin typeface="Arial"/>
                <a:cs typeface="Arial"/>
              </a:rPr>
              <a:t>English </a:t>
            </a:r>
            <a:r>
              <a:rPr dirty="0" sz="2000" spc="-5">
                <a:latin typeface="Arial"/>
                <a:cs typeface="Arial"/>
              </a:rPr>
              <a:t>there </a:t>
            </a:r>
            <a:r>
              <a:rPr dirty="0" sz="2000">
                <a:latin typeface="Arial"/>
                <a:cs typeface="Arial"/>
              </a:rPr>
              <a:t>are a number of conventions </a:t>
            </a:r>
            <a:r>
              <a:rPr dirty="0" sz="2000" spc="-5">
                <a:latin typeface="Arial"/>
                <a:cs typeface="Arial"/>
              </a:rPr>
              <a:t>that </a:t>
            </a:r>
            <a:r>
              <a:rPr dirty="0" sz="2000">
                <a:latin typeface="Arial"/>
                <a:cs typeface="Arial"/>
              </a:rPr>
              <a:t>should </a:t>
            </a:r>
            <a:r>
              <a:rPr dirty="0" sz="2000" spc="-5">
                <a:latin typeface="Arial"/>
                <a:cs typeface="Arial"/>
              </a:rPr>
              <a:t>be </a:t>
            </a:r>
            <a:r>
              <a:rPr dirty="0" sz="2000">
                <a:latin typeface="Arial"/>
                <a:cs typeface="Arial"/>
              </a:rPr>
              <a:t>used when  writing a formal or business </a:t>
            </a:r>
            <a:r>
              <a:rPr dirty="0" sz="2000" spc="-5">
                <a:latin typeface="Arial"/>
                <a:cs typeface="Arial"/>
              </a:rPr>
              <a:t>letter. </a:t>
            </a:r>
            <a:r>
              <a:rPr dirty="0" sz="2000">
                <a:latin typeface="Arial"/>
                <a:cs typeface="Arial"/>
              </a:rPr>
              <a:t>Furthermore, you </a:t>
            </a:r>
            <a:r>
              <a:rPr dirty="0" sz="2000" spc="-5">
                <a:latin typeface="Arial"/>
                <a:cs typeface="Arial"/>
              </a:rPr>
              <a:t>try to </a:t>
            </a:r>
            <a:r>
              <a:rPr dirty="0" sz="2000">
                <a:latin typeface="Arial"/>
                <a:cs typeface="Arial"/>
              </a:rPr>
              <a:t>write as  simply and </a:t>
            </a:r>
            <a:r>
              <a:rPr dirty="0" sz="2000" spc="-5">
                <a:latin typeface="Arial"/>
                <a:cs typeface="Arial"/>
              </a:rPr>
              <a:t>as </a:t>
            </a:r>
            <a:r>
              <a:rPr dirty="0" sz="2000">
                <a:latin typeface="Arial"/>
                <a:cs typeface="Arial"/>
              </a:rPr>
              <a:t>clearly as possible, and not </a:t>
            </a:r>
            <a:r>
              <a:rPr dirty="0" sz="2000" spc="-5">
                <a:latin typeface="Arial"/>
                <a:cs typeface="Arial"/>
              </a:rPr>
              <a:t>to </a:t>
            </a:r>
            <a:r>
              <a:rPr dirty="0" sz="2000">
                <a:latin typeface="Arial"/>
                <a:cs typeface="Arial"/>
              </a:rPr>
              <a:t>make </a:t>
            </a:r>
            <a:r>
              <a:rPr dirty="0" sz="2000" spc="-5">
                <a:latin typeface="Arial"/>
                <a:cs typeface="Arial"/>
              </a:rPr>
              <a:t>the letter longer  than </a:t>
            </a:r>
            <a:r>
              <a:rPr dirty="0" sz="2000">
                <a:latin typeface="Arial"/>
                <a:cs typeface="Arial"/>
              </a:rPr>
              <a:t>necessary. Remember not to </a:t>
            </a:r>
            <a:r>
              <a:rPr dirty="0" sz="2000" spc="5">
                <a:latin typeface="Arial"/>
                <a:cs typeface="Arial"/>
              </a:rPr>
              <a:t>use </a:t>
            </a:r>
            <a:r>
              <a:rPr dirty="0" sz="2000" spc="-5">
                <a:latin typeface="Arial"/>
                <a:cs typeface="Arial"/>
              </a:rPr>
              <a:t>informal </a:t>
            </a:r>
            <a:r>
              <a:rPr dirty="0" sz="2000">
                <a:latin typeface="Arial"/>
                <a:cs typeface="Arial"/>
              </a:rPr>
              <a:t>language like  contractions.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latin typeface="Arial"/>
                <a:cs typeface="Arial"/>
              </a:rPr>
              <a:t>Addresses:</a:t>
            </a:r>
            <a:endParaRPr sz="2000">
              <a:latin typeface="Arial"/>
              <a:cs typeface="Arial"/>
            </a:endParaRPr>
          </a:p>
          <a:p>
            <a:pPr marL="309880" indent="-297180">
              <a:lnSpc>
                <a:spcPts val="2160"/>
              </a:lnSpc>
              <a:spcBef>
                <a:spcPts val="20"/>
              </a:spcBef>
              <a:buAutoNum type="arabicParenR"/>
              <a:tabLst>
                <a:tab pos="309880" algn="l"/>
              </a:tabLst>
            </a:pPr>
            <a:r>
              <a:rPr dirty="0" sz="2000" spc="-5" b="1">
                <a:latin typeface="Arial"/>
                <a:cs typeface="Arial"/>
              </a:rPr>
              <a:t>Your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Address</a:t>
            </a:r>
            <a:endParaRPr sz="2000">
              <a:latin typeface="Arial"/>
              <a:cs typeface="Arial"/>
            </a:endParaRPr>
          </a:p>
          <a:p>
            <a:pPr marL="354965" marR="141605">
              <a:lnSpc>
                <a:spcPct val="80000"/>
              </a:lnSpc>
              <a:spcBef>
                <a:spcPts val="240"/>
              </a:spcBef>
            </a:pPr>
            <a:r>
              <a:rPr dirty="0" sz="2000">
                <a:latin typeface="Arial"/>
                <a:cs typeface="Arial"/>
              </a:rPr>
              <a:t>The </a:t>
            </a:r>
            <a:r>
              <a:rPr dirty="0" sz="2000" spc="-5">
                <a:latin typeface="Arial"/>
                <a:cs typeface="Arial"/>
              </a:rPr>
              <a:t>return </a:t>
            </a:r>
            <a:r>
              <a:rPr dirty="0" sz="2000">
                <a:latin typeface="Arial"/>
                <a:cs typeface="Arial"/>
              </a:rPr>
              <a:t>address should be </a:t>
            </a:r>
            <a:r>
              <a:rPr dirty="0" sz="2000" spc="-5">
                <a:latin typeface="Arial"/>
                <a:cs typeface="Arial"/>
              </a:rPr>
              <a:t>written </a:t>
            </a:r>
            <a:r>
              <a:rPr dirty="0" sz="2000">
                <a:latin typeface="Arial"/>
                <a:cs typeface="Arial"/>
              </a:rPr>
              <a:t>in </a:t>
            </a:r>
            <a:r>
              <a:rPr dirty="0" sz="2000" spc="-5">
                <a:latin typeface="Arial"/>
                <a:cs typeface="Arial"/>
              </a:rPr>
              <a:t>the top </a:t>
            </a:r>
            <a:r>
              <a:rPr dirty="0" sz="2000">
                <a:latin typeface="Arial"/>
                <a:cs typeface="Arial"/>
              </a:rPr>
              <a:t>right-hand corner </a:t>
            </a:r>
            <a:r>
              <a:rPr dirty="0" sz="2000" spc="-5">
                <a:latin typeface="Arial"/>
                <a:cs typeface="Arial"/>
              </a:rPr>
              <a:t>of  the letter.</a:t>
            </a:r>
            <a:endParaRPr sz="2000">
              <a:latin typeface="Arial"/>
              <a:cs typeface="Arial"/>
            </a:endParaRPr>
          </a:p>
          <a:p>
            <a:pPr marL="309880" indent="-297180">
              <a:lnSpc>
                <a:spcPts val="2160"/>
              </a:lnSpc>
              <a:spcBef>
                <a:spcPts val="10"/>
              </a:spcBef>
              <a:buAutoNum type="arabicParenR" startAt="2"/>
              <a:tabLst>
                <a:tab pos="309880" algn="l"/>
              </a:tabLst>
            </a:pPr>
            <a:r>
              <a:rPr dirty="0" sz="2000" b="1">
                <a:latin typeface="Arial"/>
                <a:cs typeface="Arial"/>
              </a:rPr>
              <a:t>The Address of the person you are </a:t>
            </a:r>
            <a:r>
              <a:rPr dirty="0" sz="2000" spc="-5" b="1">
                <a:latin typeface="Arial"/>
                <a:cs typeface="Arial"/>
              </a:rPr>
              <a:t>writing</a:t>
            </a:r>
            <a:r>
              <a:rPr dirty="0" sz="2000" spc="-5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  <a:p>
            <a:pPr marL="354965" marR="88265">
              <a:lnSpc>
                <a:spcPct val="80000"/>
              </a:lnSpc>
              <a:spcBef>
                <a:spcPts val="240"/>
              </a:spcBef>
            </a:pPr>
            <a:r>
              <a:rPr dirty="0" sz="2000">
                <a:latin typeface="Arial"/>
                <a:cs typeface="Arial"/>
              </a:rPr>
              <a:t>The inside address should be </a:t>
            </a:r>
            <a:r>
              <a:rPr dirty="0" sz="2000" spc="-5">
                <a:latin typeface="Arial"/>
                <a:cs typeface="Arial"/>
              </a:rPr>
              <a:t>written </a:t>
            </a:r>
            <a:r>
              <a:rPr dirty="0" sz="2000">
                <a:latin typeface="Arial"/>
                <a:cs typeface="Arial"/>
              </a:rPr>
              <a:t>on </a:t>
            </a:r>
            <a:r>
              <a:rPr dirty="0" sz="2000" spc="-5">
                <a:latin typeface="Arial"/>
                <a:cs typeface="Arial"/>
              </a:rPr>
              <a:t>the left, starting </a:t>
            </a:r>
            <a:r>
              <a:rPr dirty="0" sz="2000">
                <a:latin typeface="Arial"/>
                <a:cs typeface="Arial"/>
              </a:rPr>
              <a:t>below your  address.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2000" b="1">
                <a:latin typeface="Arial"/>
                <a:cs typeface="Arial"/>
              </a:rPr>
              <a:t>Date:</a:t>
            </a:r>
            <a:endParaRPr sz="2000">
              <a:latin typeface="Arial"/>
              <a:cs typeface="Arial"/>
            </a:endParaRPr>
          </a:p>
          <a:p>
            <a:pPr marL="354965" marR="78740" indent="-342900">
              <a:lnSpc>
                <a:spcPts val="1920"/>
              </a:lnSpc>
              <a:spcBef>
                <a:spcPts val="484"/>
              </a:spcBef>
            </a:pPr>
            <a:r>
              <a:rPr dirty="0" sz="2000" spc="-5">
                <a:latin typeface="Arial"/>
                <a:cs typeface="Arial"/>
              </a:rPr>
              <a:t>Different </a:t>
            </a:r>
            <a:r>
              <a:rPr dirty="0" sz="2000">
                <a:latin typeface="Arial"/>
                <a:cs typeface="Arial"/>
              </a:rPr>
              <a:t>people put </a:t>
            </a:r>
            <a:r>
              <a:rPr dirty="0" sz="2000" spc="-5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date on </a:t>
            </a:r>
            <a:r>
              <a:rPr dirty="0" sz="2000" spc="-5">
                <a:latin typeface="Arial"/>
                <a:cs typeface="Arial"/>
              </a:rPr>
              <a:t>different </a:t>
            </a:r>
            <a:r>
              <a:rPr dirty="0" sz="2000">
                <a:latin typeface="Arial"/>
                <a:cs typeface="Arial"/>
              </a:rPr>
              <a:t>sides </a:t>
            </a:r>
            <a:r>
              <a:rPr dirty="0" sz="2000" spc="-5">
                <a:latin typeface="Arial"/>
                <a:cs typeface="Arial"/>
              </a:rPr>
              <a:t>of the </a:t>
            </a:r>
            <a:r>
              <a:rPr dirty="0" sz="2000">
                <a:latin typeface="Arial"/>
                <a:cs typeface="Arial"/>
              </a:rPr>
              <a:t>page. You can  write this </a:t>
            </a:r>
            <a:r>
              <a:rPr dirty="0" sz="2000" spc="-5">
                <a:latin typeface="Arial"/>
                <a:cs typeface="Arial"/>
              </a:rPr>
              <a:t>on the </a:t>
            </a:r>
            <a:r>
              <a:rPr dirty="0" sz="2000">
                <a:latin typeface="Arial"/>
                <a:cs typeface="Arial"/>
              </a:rPr>
              <a:t>right or </a:t>
            </a:r>
            <a:r>
              <a:rPr dirty="0" sz="2000" spc="-5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left on </a:t>
            </a:r>
            <a:r>
              <a:rPr dirty="0" sz="2000" spc="-5">
                <a:latin typeface="Arial"/>
                <a:cs typeface="Arial"/>
              </a:rPr>
              <a:t>the </a:t>
            </a:r>
            <a:r>
              <a:rPr dirty="0" sz="2000">
                <a:latin typeface="Arial"/>
                <a:cs typeface="Arial"/>
              </a:rPr>
              <a:t>line </a:t>
            </a:r>
            <a:r>
              <a:rPr dirty="0" sz="2000" spc="-5">
                <a:latin typeface="Arial"/>
                <a:cs typeface="Arial"/>
              </a:rPr>
              <a:t>after the </a:t>
            </a:r>
            <a:r>
              <a:rPr dirty="0" sz="2000">
                <a:latin typeface="Arial"/>
                <a:cs typeface="Arial"/>
              </a:rPr>
              <a:t>address </a:t>
            </a:r>
            <a:r>
              <a:rPr dirty="0" sz="2000" spc="5">
                <a:latin typeface="Arial"/>
                <a:cs typeface="Arial"/>
              </a:rPr>
              <a:t>you </a:t>
            </a:r>
            <a:r>
              <a:rPr dirty="0" sz="2000">
                <a:latin typeface="Arial"/>
                <a:cs typeface="Arial"/>
              </a:rPr>
              <a:t>are  writing </a:t>
            </a:r>
            <a:r>
              <a:rPr dirty="0" sz="2000" spc="-5">
                <a:latin typeface="Arial"/>
                <a:cs typeface="Arial"/>
              </a:rPr>
              <a:t>to. Write the month as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word.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7339" y="497840"/>
            <a:ext cx="598995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Salutation </a:t>
            </a:r>
            <a:r>
              <a:rPr dirty="0" sz="4400"/>
              <a:t>or</a:t>
            </a:r>
            <a:r>
              <a:rPr dirty="0" sz="4400" spc="-25"/>
              <a:t> </a:t>
            </a:r>
            <a:r>
              <a:rPr dirty="0" sz="4400" spc="-5"/>
              <a:t>greeting: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4669" y="1278890"/>
            <a:ext cx="7977505" cy="4999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7045" indent="-474345">
              <a:lnSpc>
                <a:spcPts val="3650"/>
              </a:lnSpc>
              <a:spcBef>
                <a:spcPts val="100"/>
              </a:spcBef>
              <a:buAutoNum type="arabicParenR"/>
              <a:tabLst>
                <a:tab pos="487680" algn="l"/>
              </a:tabLst>
            </a:pPr>
            <a:r>
              <a:rPr dirty="0" sz="3200" b="1">
                <a:latin typeface="Arial"/>
                <a:cs typeface="Arial"/>
              </a:rPr>
              <a:t>Dear Sir or</a:t>
            </a:r>
            <a:r>
              <a:rPr dirty="0" sz="3200" spc="-15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Madam,</a:t>
            </a:r>
            <a:endParaRPr sz="3200">
              <a:latin typeface="Arial"/>
              <a:cs typeface="Arial"/>
            </a:endParaRPr>
          </a:p>
          <a:p>
            <a:pPr marL="354965" marR="5080">
              <a:lnSpc>
                <a:spcPts val="3450"/>
              </a:lnSpc>
              <a:spcBef>
                <a:spcPts val="250"/>
              </a:spcBef>
            </a:pPr>
            <a:r>
              <a:rPr dirty="0" sz="3200" spc="-5">
                <a:latin typeface="Arial"/>
                <a:cs typeface="Arial"/>
              </a:rPr>
              <a:t>If </a:t>
            </a:r>
            <a:r>
              <a:rPr dirty="0" sz="3200">
                <a:latin typeface="Arial"/>
                <a:cs typeface="Arial"/>
              </a:rPr>
              <a:t>you do not know </a:t>
            </a:r>
            <a:r>
              <a:rPr dirty="0" sz="3200" spc="-5">
                <a:latin typeface="Arial"/>
                <a:cs typeface="Arial"/>
              </a:rPr>
              <a:t>the </a:t>
            </a:r>
            <a:r>
              <a:rPr dirty="0" sz="3200">
                <a:latin typeface="Arial"/>
                <a:cs typeface="Arial"/>
              </a:rPr>
              <a:t>name of the person  you are </a:t>
            </a:r>
            <a:r>
              <a:rPr dirty="0" sz="3200" spc="-5">
                <a:latin typeface="Arial"/>
                <a:cs typeface="Arial"/>
              </a:rPr>
              <a:t>writing </a:t>
            </a:r>
            <a:r>
              <a:rPr dirty="0" sz="3200">
                <a:latin typeface="Arial"/>
                <a:cs typeface="Arial"/>
              </a:rPr>
              <a:t>to, use </a:t>
            </a:r>
            <a:r>
              <a:rPr dirty="0" sz="3200" spc="-5">
                <a:latin typeface="Arial"/>
                <a:cs typeface="Arial"/>
              </a:rPr>
              <a:t>this. </a:t>
            </a:r>
            <a:r>
              <a:rPr dirty="0" sz="3200">
                <a:latin typeface="Arial"/>
                <a:cs typeface="Arial"/>
              </a:rPr>
              <a:t>It </a:t>
            </a:r>
            <a:r>
              <a:rPr dirty="0" sz="3200" spc="-5">
                <a:latin typeface="Arial"/>
                <a:cs typeface="Arial"/>
              </a:rPr>
              <a:t>is </a:t>
            </a:r>
            <a:r>
              <a:rPr dirty="0" sz="3200">
                <a:latin typeface="Arial"/>
                <a:cs typeface="Arial"/>
              </a:rPr>
              <a:t>always  advisable </a:t>
            </a:r>
            <a:r>
              <a:rPr dirty="0" sz="3200" spc="-5">
                <a:latin typeface="Arial"/>
                <a:cs typeface="Arial"/>
              </a:rPr>
              <a:t>to </a:t>
            </a:r>
            <a:r>
              <a:rPr dirty="0" sz="3200">
                <a:latin typeface="Arial"/>
                <a:cs typeface="Arial"/>
              </a:rPr>
              <a:t>try to </a:t>
            </a:r>
            <a:r>
              <a:rPr dirty="0" sz="3200" spc="-5">
                <a:latin typeface="Arial"/>
                <a:cs typeface="Arial"/>
              </a:rPr>
              <a:t>find </a:t>
            </a:r>
            <a:r>
              <a:rPr dirty="0" sz="3200">
                <a:latin typeface="Arial"/>
                <a:cs typeface="Arial"/>
              </a:rPr>
              <a:t>out a</a:t>
            </a:r>
            <a:r>
              <a:rPr dirty="0" sz="3200" spc="-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name.</a:t>
            </a:r>
            <a:endParaRPr sz="3200">
              <a:latin typeface="Arial"/>
              <a:cs typeface="Arial"/>
            </a:endParaRPr>
          </a:p>
          <a:p>
            <a:pPr marL="487045" indent="-474345">
              <a:lnSpc>
                <a:spcPts val="3650"/>
              </a:lnSpc>
              <a:spcBef>
                <a:spcPts val="359"/>
              </a:spcBef>
              <a:buAutoNum type="arabicParenR" startAt="2"/>
              <a:tabLst>
                <a:tab pos="487680" algn="l"/>
              </a:tabLst>
            </a:pPr>
            <a:r>
              <a:rPr dirty="0" sz="3200" b="1">
                <a:latin typeface="Arial"/>
                <a:cs typeface="Arial"/>
              </a:rPr>
              <a:t>Dear Mr</a:t>
            </a:r>
            <a:r>
              <a:rPr dirty="0" sz="3200" spc="-5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Jenkins,</a:t>
            </a:r>
            <a:endParaRPr sz="3200">
              <a:latin typeface="Arial"/>
              <a:cs typeface="Arial"/>
            </a:endParaRPr>
          </a:p>
          <a:p>
            <a:pPr marL="354965" marR="346075">
              <a:lnSpc>
                <a:spcPct val="89900"/>
              </a:lnSpc>
              <a:spcBef>
                <a:spcPts val="195"/>
              </a:spcBef>
            </a:pPr>
            <a:r>
              <a:rPr dirty="0" sz="3200" spc="-5">
                <a:latin typeface="Arial"/>
                <a:cs typeface="Arial"/>
              </a:rPr>
              <a:t>If </a:t>
            </a:r>
            <a:r>
              <a:rPr dirty="0" sz="3200">
                <a:latin typeface="Arial"/>
                <a:cs typeface="Arial"/>
              </a:rPr>
              <a:t>you know the name, use the </a:t>
            </a:r>
            <a:r>
              <a:rPr dirty="0" sz="3200" spc="-5">
                <a:latin typeface="Arial"/>
                <a:cs typeface="Arial"/>
              </a:rPr>
              <a:t>title (Mr,  Mrs, Miss </a:t>
            </a:r>
            <a:r>
              <a:rPr dirty="0" sz="3200">
                <a:latin typeface="Arial"/>
                <a:cs typeface="Arial"/>
              </a:rPr>
              <a:t>or Ms, Dr, etc.) and the  surname only. If you are </a:t>
            </a:r>
            <a:r>
              <a:rPr dirty="0" sz="3200" spc="-5">
                <a:latin typeface="Arial"/>
                <a:cs typeface="Arial"/>
              </a:rPr>
              <a:t>writing </a:t>
            </a:r>
            <a:r>
              <a:rPr dirty="0" sz="3200">
                <a:latin typeface="Arial"/>
                <a:cs typeface="Arial"/>
              </a:rPr>
              <a:t>to a  </a:t>
            </a:r>
            <a:r>
              <a:rPr dirty="0" sz="3200" spc="-5">
                <a:latin typeface="Arial"/>
                <a:cs typeface="Arial"/>
              </a:rPr>
              <a:t>woman </a:t>
            </a:r>
            <a:r>
              <a:rPr dirty="0" sz="3200">
                <a:latin typeface="Arial"/>
                <a:cs typeface="Arial"/>
              </a:rPr>
              <a:t>and do not know </a:t>
            </a:r>
            <a:r>
              <a:rPr dirty="0" sz="3200" spc="-10">
                <a:latin typeface="Arial"/>
                <a:cs typeface="Arial"/>
              </a:rPr>
              <a:t>if </a:t>
            </a:r>
            <a:r>
              <a:rPr dirty="0" sz="3200">
                <a:latin typeface="Arial"/>
                <a:cs typeface="Arial"/>
              </a:rPr>
              <a:t>she uses </a:t>
            </a:r>
            <a:r>
              <a:rPr dirty="0" sz="3200" spc="-5">
                <a:latin typeface="Arial"/>
                <a:cs typeface="Arial"/>
              </a:rPr>
              <a:t>Mrs  </a:t>
            </a:r>
            <a:r>
              <a:rPr dirty="0" sz="3200">
                <a:latin typeface="Arial"/>
                <a:cs typeface="Arial"/>
              </a:rPr>
              <a:t>or </a:t>
            </a:r>
            <a:r>
              <a:rPr dirty="0" sz="3200" spc="-5">
                <a:latin typeface="Arial"/>
                <a:cs typeface="Arial"/>
              </a:rPr>
              <a:t>Miss, </a:t>
            </a:r>
            <a:r>
              <a:rPr dirty="0" sz="3200">
                <a:latin typeface="Arial"/>
                <a:cs typeface="Arial"/>
              </a:rPr>
              <a:t>you can use </a:t>
            </a:r>
            <a:r>
              <a:rPr dirty="0" sz="3200" spc="-5">
                <a:latin typeface="Arial"/>
                <a:cs typeface="Arial"/>
              </a:rPr>
              <a:t>Ms, </a:t>
            </a:r>
            <a:r>
              <a:rPr dirty="0" sz="3200">
                <a:latin typeface="Arial"/>
                <a:cs typeface="Arial"/>
              </a:rPr>
              <a:t>which </a:t>
            </a:r>
            <a:r>
              <a:rPr dirty="0" sz="3200" spc="-5">
                <a:latin typeface="Arial"/>
                <a:cs typeface="Arial"/>
              </a:rPr>
              <a:t>is for  married </a:t>
            </a:r>
            <a:r>
              <a:rPr dirty="0" sz="3200">
                <a:latin typeface="Arial"/>
                <a:cs typeface="Arial"/>
              </a:rPr>
              <a:t>and </a:t>
            </a:r>
            <a:r>
              <a:rPr dirty="0" sz="3200" spc="-5">
                <a:latin typeface="Arial"/>
                <a:cs typeface="Arial"/>
              </a:rPr>
              <a:t>single</a:t>
            </a:r>
            <a:r>
              <a:rPr dirty="0" sz="3200" spc="1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women.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8110" y="224790"/>
            <a:ext cx="636778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Content of </a:t>
            </a:r>
            <a:r>
              <a:rPr dirty="0"/>
              <a:t>a </a:t>
            </a:r>
            <a:r>
              <a:rPr dirty="0" spc="-5"/>
              <a:t>Formal</a:t>
            </a:r>
            <a:r>
              <a:rPr dirty="0" spc="-40"/>
              <a:t> </a:t>
            </a:r>
            <a:r>
              <a:rPr dirty="0" spc="-5"/>
              <a:t>Letter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939800"/>
            <a:ext cx="8075295" cy="5406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3025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5" b="1">
                <a:latin typeface="Arial"/>
                <a:cs typeface="Arial"/>
              </a:rPr>
              <a:t>First</a:t>
            </a:r>
            <a:r>
              <a:rPr dirty="0" sz="2800" spc="5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paragraph</a:t>
            </a:r>
            <a:endParaRPr sz="2800">
              <a:latin typeface="Arial"/>
              <a:cs typeface="Arial"/>
            </a:endParaRPr>
          </a:p>
          <a:p>
            <a:pPr marL="354965" marR="5080">
              <a:lnSpc>
                <a:spcPct val="79900"/>
              </a:lnSpc>
              <a:spcBef>
                <a:spcPts val="340"/>
              </a:spcBef>
            </a:pP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first paragraph </a:t>
            </a:r>
            <a:r>
              <a:rPr dirty="0" sz="2800" spc="-5">
                <a:latin typeface="Arial"/>
                <a:cs typeface="Arial"/>
              </a:rPr>
              <a:t>should be </a:t>
            </a:r>
            <a:r>
              <a:rPr dirty="0" sz="2800">
                <a:latin typeface="Arial"/>
                <a:cs typeface="Arial"/>
              </a:rPr>
              <a:t>short and state the  purpose of the letter- to </a:t>
            </a:r>
            <a:r>
              <a:rPr dirty="0" sz="2800" spc="-5">
                <a:latin typeface="Arial"/>
                <a:cs typeface="Arial"/>
              </a:rPr>
              <a:t>make an </a:t>
            </a:r>
            <a:r>
              <a:rPr dirty="0" sz="2800">
                <a:latin typeface="Arial"/>
                <a:cs typeface="Arial"/>
              </a:rPr>
              <a:t>enquiry,  </a:t>
            </a:r>
            <a:r>
              <a:rPr dirty="0" sz="2800" spc="-5">
                <a:latin typeface="Arial"/>
                <a:cs typeface="Arial"/>
              </a:rPr>
              <a:t>complain, </a:t>
            </a:r>
            <a:r>
              <a:rPr dirty="0" sz="2800">
                <a:latin typeface="Arial"/>
                <a:cs typeface="Arial"/>
              </a:rPr>
              <a:t>request </a:t>
            </a:r>
            <a:r>
              <a:rPr dirty="0" sz="2800" spc="-5">
                <a:latin typeface="Arial"/>
                <a:cs typeface="Arial"/>
              </a:rPr>
              <a:t>something,</a:t>
            </a:r>
            <a:r>
              <a:rPr dirty="0" sz="2800" spc="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etc.</a:t>
            </a:r>
            <a:endParaRPr sz="2800">
              <a:latin typeface="Arial"/>
              <a:cs typeface="Arial"/>
            </a:endParaRPr>
          </a:p>
          <a:p>
            <a:pPr marL="355600" marR="104139" indent="-342900">
              <a:lnSpc>
                <a:spcPct val="8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paragraph or paragraphs </a:t>
            </a:r>
            <a:r>
              <a:rPr dirty="0" sz="2800" spc="-5">
                <a:latin typeface="Arial"/>
                <a:cs typeface="Arial"/>
              </a:rPr>
              <a:t>in </a:t>
            </a:r>
            <a:r>
              <a:rPr dirty="0" sz="2800">
                <a:latin typeface="Arial"/>
                <a:cs typeface="Arial"/>
              </a:rPr>
              <a:t>the </a:t>
            </a:r>
            <a:r>
              <a:rPr dirty="0" sz="2800" spc="-5">
                <a:latin typeface="Arial"/>
                <a:cs typeface="Arial"/>
              </a:rPr>
              <a:t>middle </a:t>
            </a:r>
            <a:r>
              <a:rPr dirty="0" sz="2800">
                <a:latin typeface="Arial"/>
                <a:cs typeface="Arial"/>
              </a:rPr>
              <a:t>of  the </a:t>
            </a:r>
            <a:r>
              <a:rPr dirty="0" sz="2800" spc="-5">
                <a:latin typeface="Arial"/>
                <a:cs typeface="Arial"/>
              </a:rPr>
              <a:t>letter </a:t>
            </a:r>
            <a:r>
              <a:rPr dirty="0" sz="2800">
                <a:latin typeface="Arial"/>
                <a:cs typeface="Arial"/>
              </a:rPr>
              <a:t>should contain the relevant </a:t>
            </a:r>
            <a:r>
              <a:rPr dirty="0" sz="2800" spc="-5">
                <a:latin typeface="Arial"/>
                <a:cs typeface="Arial"/>
              </a:rPr>
              <a:t>information  behind </a:t>
            </a:r>
            <a:r>
              <a:rPr dirty="0" sz="2800">
                <a:latin typeface="Arial"/>
                <a:cs typeface="Arial"/>
              </a:rPr>
              <a:t>the </a:t>
            </a:r>
            <a:r>
              <a:rPr dirty="0" sz="2800" spc="-5">
                <a:latin typeface="Arial"/>
                <a:cs typeface="Arial"/>
              </a:rPr>
              <a:t>writing </a:t>
            </a:r>
            <a:r>
              <a:rPr dirty="0" sz="2800">
                <a:latin typeface="Arial"/>
                <a:cs typeface="Arial"/>
              </a:rPr>
              <a:t>of the letter. </a:t>
            </a:r>
            <a:r>
              <a:rPr dirty="0" sz="2800" spc="-5">
                <a:latin typeface="Arial"/>
                <a:cs typeface="Arial"/>
              </a:rPr>
              <a:t>Most </a:t>
            </a:r>
            <a:r>
              <a:rPr dirty="0" sz="2800">
                <a:latin typeface="Arial"/>
                <a:cs typeface="Arial"/>
              </a:rPr>
              <a:t>letters </a:t>
            </a:r>
            <a:r>
              <a:rPr dirty="0" sz="2800" spc="-5">
                <a:latin typeface="Arial"/>
                <a:cs typeface="Arial"/>
              </a:rPr>
              <a:t>in  English are </a:t>
            </a:r>
            <a:r>
              <a:rPr dirty="0" sz="2800">
                <a:latin typeface="Arial"/>
                <a:cs typeface="Arial"/>
              </a:rPr>
              <a:t>not very </a:t>
            </a:r>
            <a:r>
              <a:rPr dirty="0" sz="2800" spc="-5">
                <a:latin typeface="Arial"/>
                <a:cs typeface="Arial"/>
              </a:rPr>
              <a:t>long, </a:t>
            </a:r>
            <a:r>
              <a:rPr dirty="0" sz="2800" spc="5">
                <a:latin typeface="Arial"/>
                <a:cs typeface="Arial"/>
              </a:rPr>
              <a:t>so </a:t>
            </a:r>
            <a:r>
              <a:rPr dirty="0" sz="2800">
                <a:latin typeface="Arial"/>
                <a:cs typeface="Arial"/>
              </a:rPr>
              <a:t>keep the  </a:t>
            </a:r>
            <a:r>
              <a:rPr dirty="0" sz="2800" spc="-5">
                <a:latin typeface="Arial"/>
                <a:cs typeface="Arial"/>
              </a:rPr>
              <a:t>information </a:t>
            </a:r>
            <a:r>
              <a:rPr dirty="0" sz="2800">
                <a:latin typeface="Arial"/>
                <a:cs typeface="Arial"/>
              </a:rPr>
              <a:t>to the essentials and concentrate on  </a:t>
            </a:r>
            <a:r>
              <a:rPr dirty="0" sz="2800" spc="-5">
                <a:latin typeface="Arial"/>
                <a:cs typeface="Arial"/>
              </a:rPr>
              <a:t>organising it in </a:t>
            </a:r>
            <a:r>
              <a:rPr dirty="0" sz="2800">
                <a:latin typeface="Arial"/>
                <a:cs typeface="Arial"/>
              </a:rPr>
              <a:t>a clear and logical </a:t>
            </a:r>
            <a:r>
              <a:rPr dirty="0" sz="2800" spc="-5">
                <a:latin typeface="Arial"/>
                <a:cs typeface="Arial"/>
              </a:rPr>
              <a:t>manner rather  </a:t>
            </a:r>
            <a:r>
              <a:rPr dirty="0" sz="2800">
                <a:latin typeface="Arial"/>
                <a:cs typeface="Arial"/>
              </a:rPr>
              <a:t>than expanding too</a:t>
            </a:r>
            <a:r>
              <a:rPr dirty="0" sz="2800" spc="-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much.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ts val="3025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5" b="1">
                <a:latin typeface="Arial"/>
                <a:cs typeface="Arial"/>
              </a:rPr>
              <a:t>Last</a:t>
            </a:r>
            <a:r>
              <a:rPr dirty="0" sz="2800" spc="5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Paragraph</a:t>
            </a:r>
            <a:endParaRPr sz="2800">
              <a:latin typeface="Arial"/>
              <a:cs typeface="Arial"/>
            </a:endParaRPr>
          </a:p>
          <a:p>
            <a:pPr marL="354965" marR="26034">
              <a:lnSpc>
                <a:spcPct val="79900"/>
              </a:lnSpc>
              <a:spcBef>
                <a:spcPts val="340"/>
              </a:spcBef>
            </a:pP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last paragraph of a </a:t>
            </a:r>
            <a:r>
              <a:rPr dirty="0" sz="2800" spc="-5">
                <a:latin typeface="Arial"/>
                <a:cs typeface="Arial"/>
              </a:rPr>
              <a:t>formal letter </a:t>
            </a:r>
            <a:r>
              <a:rPr dirty="0" sz="2800">
                <a:latin typeface="Arial"/>
                <a:cs typeface="Arial"/>
              </a:rPr>
              <a:t>should state  </a:t>
            </a:r>
            <a:r>
              <a:rPr dirty="0" sz="2800" spc="-5">
                <a:latin typeface="Arial"/>
                <a:cs typeface="Arial"/>
              </a:rPr>
              <a:t>what </a:t>
            </a:r>
            <a:r>
              <a:rPr dirty="0" sz="2800">
                <a:latin typeface="Arial"/>
                <a:cs typeface="Arial"/>
              </a:rPr>
              <a:t>action you expect the recipient to take- to  </a:t>
            </a:r>
            <a:r>
              <a:rPr dirty="0" sz="2800" spc="-5">
                <a:latin typeface="Arial"/>
                <a:cs typeface="Arial"/>
              </a:rPr>
              <a:t>refund, </a:t>
            </a:r>
            <a:r>
              <a:rPr dirty="0" sz="2800">
                <a:latin typeface="Arial"/>
                <a:cs typeface="Arial"/>
              </a:rPr>
              <a:t>send you </a:t>
            </a:r>
            <a:r>
              <a:rPr dirty="0" sz="2800" spc="-5">
                <a:latin typeface="Arial"/>
                <a:cs typeface="Arial"/>
              </a:rPr>
              <a:t>information,</a:t>
            </a:r>
            <a:r>
              <a:rPr dirty="0" sz="2800" spc="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etc.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Ending </a:t>
            </a:r>
            <a:r>
              <a:rPr dirty="0"/>
              <a:t>a</a:t>
            </a:r>
            <a:r>
              <a:rPr dirty="0" spc="-45"/>
              <a:t> </a:t>
            </a:r>
            <a:r>
              <a:rPr dirty="0" spc="-5"/>
              <a:t>letter: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91309"/>
            <a:ext cx="7975600" cy="4467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9259" indent="-416559">
              <a:lnSpc>
                <a:spcPts val="3195"/>
              </a:lnSpc>
              <a:spcBef>
                <a:spcPts val="100"/>
              </a:spcBef>
              <a:buAutoNum type="arabicParenR"/>
              <a:tabLst>
                <a:tab pos="429895" algn="l"/>
              </a:tabLst>
            </a:pPr>
            <a:r>
              <a:rPr dirty="0" sz="2800" spc="-10" b="1">
                <a:latin typeface="Arial"/>
                <a:cs typeface="Arial"/>
              </a:rPr>
              <a:t>Yours</a:t>
            </a:r>
            <a:r>
              <a:rPr dirty="0" sz="2800" spc="10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faithfully</a:t>
            </a:r>
            <a:endParaRPr sz="2800">
              <a:latin typeface="Arial"/>
              <a:cs typeface="Arial"/>
            </a:endParaRPr>
          </a:p>
          <a:p>
            <a:pPr marL="354965" marR="163830">
              <a:lnSpc>
                <a:spcPts val="3020"/>
              </a:lnSpc>
              <a:spcBef>
                <a:spcPts val="219"/>
              </a:spcBef>
            </a:pPr>
            <a:r>
              <a:rPr dirty="0" sz="2800">
                <a:latin typeface="Arial"/>
                <a:cs typeface="Arial"/>
              </a:rPr>
              <a:t>If you do not know the </a:t>
            </a:r>
            <a:r>
              <a:rPr dirty="0" sz="2800" spc="-5">
                <a:latin typeface="Arial"/>
                <a:cs typeface="Arial"/>
              </a:rPr>
              <a:t>name </a:t>
            </a:r>
            <a:r>
              <a:rPr dirty="0" sz="2800">
                <a:latin typeface="Arial"/>
                <a:cs typeface="Arial"/>
              </a:rPr>
              <a:t>of the person, end  the </a:t>
            </a:r>
            <a:r>
              <a:rPr dirty="0" sz="2800" spc="-5">
                <a:latin typeface="Arial"/>
                <a:cs typeface="Arial"/>
              </a:rPr>
              <a:t>letter this</a:t>
            </a:r>
            <a:r>
              <a:rPr dirty="0" sz="2800" spc="2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way.</a:t>
            </a:r>
            <a:endParaRPr sz="2800">
              <a:latin typeface="Arial"/>
              <a:cs typeface="Arial"/>
            </a:endParaRPr>
          </a:p>
          <a:p>
            <a:pPr marL="429259" indent="-416559">
              <a:lnSpc>
                <a:spcPts val="3190"/>
              </a:lnSpc>
              <a:spcBef>
                <a:spcPts val="315"/>
              </a:spcBef>
              <a:buAutoNum type="arabicParenR" startAt="2"/>
              <a:tabLst>
                <a:tab pos="429895" algn="l"/>
              </a:tabLst>
            </a:pPr>
            <a:r>
              <a:rPr dirty="0" sz="2800" spc="-10" b="1">
                <a:latin typeface="Arial"/>
                <a:cs typeface="Arial"/>
              </a:rPr>
              <a:t>Yours</a:t>
            </a:r>
            <a:r>
              <a:rPr dirty="0" sz="2800" spc="10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sincerely</a:t>
            </a:r>
            <a:endParaRPr sz="2800">
              <a:latin typeface="Arial"/>
              <a:cs typeface="Arial"/>
            </a:endParaRPr>
          </a:p>
          <a:p>
            <a:pPr marL="354965" marR="659130">
              <a:lnSpc>
                <a:spcPts val="3020"/>
              </a:lnSpc>
              <a:spcBef>
                <a:spcPts val="215"/>
              </a:spcBef>
            </a:pPr>
            <a:r>
              <a:rPr dirty="0" sz="2800">
                <a:latin typeface="Arial"/>
                <a:cs typeface="Arial"/>
              </a:rPr>
              <a:t>If you know the </a:t>
            </a:r>
            <a:r>
              <a:rPr dirty="0" sz="2800" spc="-5">
                <a:latin typeface="Arial"/>
                <a:cs typeface="Arial"/>
              </a:rPr>
              <a:t>name </a:t>
            </a:r>
            <a:r>
              <a:rPr dirty="0" sz="2800">
                <a:latin typeface="Arial"/>
                <a:cs typeface="Arial"/>
              </a:rPr>
              <a:t>of the person, end the  </a:t>
            </a:r>
            <a:r>
              <a:rPr dirty="0" sz="2800" spc="-5">
                <a:latin typeface="Arial"/>
                <a:cs typeface="Arial"/>
              </a:rPr>
              <a:t>letter this</a:t>
            </a:r>
            <a:r>
              <a:rPr dirty="0" sz="2800" spc="2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way.</a:t>
            </a:r>
            <a:endParaRPr sz="2800">
              <a:latin typeface="Arial"/>
              <a:cs typeface="Arial"/>
            </a:endParaRPr>
          </a:p>
          <a:p>
            <a:pPr marL="429259" indent="-416559">
              <a:lnSpc>
                <a:spcPts val="3190"/>
              </a:lnSpc>
              <a:spcBef>
                <a:spcPts val="315"/>
              </a:spcBef>
              <a:buAutoNum type="arabicParenR" startAt="3"/>
              <a:tabLst>
                <a:tab pos="429895" algn="l"/>
              </a:tabLst>
            </a:pPr>
            <a:r>
              <a:rPr dirty="0" sz="2800" spc="-10" b="1">
                <a:latin typeface="Arial"/>
                <a:cs typeface="Arial"/>
              </a:rPr>
              <a:t>Your</a:t>
            </a:r>
            <a:r>
              <a:rPr dirty="0" sz="2800" spc="5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signature</a:t>
            </a:r>
            <a:endParaRPr sz="2800">
              <a:latin typeface="Arial"/>
              <a:cs typeface="Arial"/>
            </a:endParaRPr>
          </a:p>
          <a:p>
            <a:pPr marL="354965" marR="5080">
              <a:lnSpc>
                <a:spcPct val="90000"/>
              </a:lnSpc>
              <a:spcBef>
                <a:spcPts val="165"/>
              </a:spcBef>
            </a:pPr>
            <a:r>
              <a:rPr dirty="0" sz="2800" spc="-5">
                <a:latin typeface="Arial"/>
                <a:cs typeface="Arial"/>
              </a:rPr>
              <a:t>Sign </a:t>
            </a:r>
            <a:r>
              <a:rPr dirty="0" sz="2800">
                <a:latin typeface="Arial"/>
                <a:cs typeface="Arial"/>
              </a:rPr>
              <a:t>your </a:t>
            </a:r>
            <a:r>
              <a:rPr dirty="0" sz="2800" spc="-5">
                <a:latin typeface="Arial"/>
                <a:cs typeface="Arial"/>
              </a:rPr>
              <a:t>name, </a:t>
            </a:r>
            <a:r>
              <a:rPr dirty="0" sz="2800">
                <a:latin typeface="Arial"/>
                <a:cs typeface="Arial"/>
              </a:rPr>
              <a:t>then print </a:t>
            </a:r>
            <a:r>
              <a:rPr dirty="0" sz="2800" spc="-5">
                <a:latin typeface="Arial"/>
                <a:cs typeface="Arial"/>
              </a:rPr>
              <a:t>it </a:t>
            </a:r>
            <a:r>
              <a:rPr dirty="0" sz="2800">
                <a:latin typeface="Arial"/>
                <a:cs typeface="Arial"/>
              </a:rPr>
              <a:t>underneath the  signature. If you think the person you </a:t>
            </a:r>
            <a:r>
              <a:rPr dirty="0" sz="2800" spc="-5">
                <a:latin typeface="Arial"/>
                <a:cs typeface="Arial"/>
              </a:rPr>
              <a:t>are writing  </a:t>
            </a:r>
            <a:r>
              <a:rPr dirty="0" sz="2800">
                <a:latin typeface="Arial"/>
                <a:cs typeface="Arial"/>
              </a:rPr>
              <a:t>to </a:t>
            </a:r>
            <a:r>
              <a:rPr dirty="0" sz="2800" spc="-5">
                <a:latin typeface="Arial"/>
                <a:cs typeface="Arial"/>
              </a:rPr>
              <a:t>might </a:t>
            </a:r>
            <a:r>
              <a:rPr dirty="0" sz="2800">
                <a:latin typeface="Arial"/>
                <a:cs typeface="Arial"/>
              </a:rPr>
              <a:t>not know </a:t>
            </a:r>
            <a:r>
              <a:rPr dirty="0" sz="2800" spc="-5">
                <a:latin typeface="Arial"/>
                <a:cs typeface="Arial"/>
              </a:rPr>
              <a:t>whether </a:t>
            </a:r>
            <a:r>
              <a:rPr dirty="0" sz="2800">
                <a:latin typeface="Arial"/>
                <a:cs typeface="Arial"/>
              </a:rPr>
              <a:t>you </a:t>
            </a:r>
            <a:r>
              <a:rPr dirty="0" sz="2800" spc="-5">
                <a:latin typeface="Arial"/>
                <a:cs typeface="Arial"/>
              </a:rPr>
              <a:t>are male </a:t>
            </a:r>
            <a:r>
              <a:rPr dirty="0" sz="2800">
                <a:latin typeface="Arial"/>
                <a:cs typeface="Arial"/>
              </a:rPr>
              <a:t>of  </a:t>
            </a:r>
            <a:r>
              <a:rPr dirty="0" sz="2800" spc="-5">
                <a:latin typeface="Arial"/>
                <a:cs typeface="Arial"/>
              </a:rPr>
              <a:t>female, </a:t>
            </a:r>
            <a:r>
              <a:rPr dirty="0" sz="2800">
                <a:latin typeface="Arial"/>
                <a:cs typeface="Arial"/>
              </a:rPr>
              <a:t>put you title </a:t>
            </a:r>
            <a:r>
              <a:rPr dirty="0" sz="2800" spc="-5">
                <a:latin typeface="Arial"/>
                <a:cs typeface="Arial"/>
              </a:rPr>
              <a:t>in </a:t>
            </a:r>
            <a:r>
              <a:rPr dirty="0" sz="2800">
                <a:latin typeface="Arial"/>
                <a:cs typeface="Arial"/>
              </a:rPr>
              <a:t>brackets after your</a:t>
            </a:r>
            <a:r>
              <a:rPr dirty="0" sz="2800" spc="2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name.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89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Bea</dc:creator>
  <dc:title>Writing a formal letter</dc:title>
  <dcterms:created xsi:type="dcterms:W3CDTF">2019-01-03T23:13:44Z</dcterms:created>
  <dcterms:modified xsi:type="dcterms:W3CDTF">2019-01-03T23:13:44Z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2010-09-26T00:00:00Z</vt:filetime>
  </property>
  <property fmtid="{D5CDD505-2E9C-101B-9397-08002B2CF9AE}" pid="3" name="Creator">
    <vt:lpwstr>Impress</vt:lpwstr>
  </property>
  <property fmtid="{D5CDD505-2E9C-101B-9397-08002B2CF9AE}" pid="4" name="LastSaved">
    <vt:filetime>2010-09-26T00:00:00Z</vt:filetime>
  </property>
</Properties>
</file>