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06875" y="1734693"/>
            <a:ext cx="730249" cy="3058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8207" y="4821682"/>
            <a:ext cx="5307584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9704" y="2969209"/>
            <a:ext cx="6244590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090" y="2788157"/>
            <a:ext cx="7340600" cy="3563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8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davidnicholson.it/" TargetMode="External"/><Relationship Id="rId3" Type="http://schemas.openxmlformats.org/officeDocument/2006/relationships/image" Target="../media/image19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9203" y="3013964"/>
            <a:ext cx="5657215" cy="12452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0">
                <a:solidFill>
                  <a:srgbClr val="FFFFFF"/>
                </a:solidFill>
                <a:latin typeface="Georgia"/>
                <a:cs typeface="Georgia"/>
              </a:rPr>
              <a:t>Prepositions</a:t>
            </a:r>
            <a:endParaRPr sz="8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15867" y="129539"/>
            <a:ext cx="5405628" cy="4322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82796" y="338327"/>
            <a:ext cx="4735067" cy="3590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586988" y="874141"/>
            <a:ext cx="375920" cy="3512185"/>
          </a:xfrm>
          <a:custGeom>
            <a:avLst/>
            <a:gdLst/>
            <a:ahLst/>
            <a:cxnLst/>
            <a:rect l="l" t="t" r="r" b="b"/>
            <a:pathLst>
              <a:path w="375920" h="3512185">
                <a:moveTo>
                  <a:pt x="375920" y="0"/>
                </a:moveTo>
                <a:lnTo>
                  <a:pt x="0" y="0"/>
                </a:lnTo>
                <a:lnTo>
                  <a:pt x="2286" y="351205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09871" y="149352"/>
            <a:ext cx="4569460" cy="376936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346710" rIns="0" bIns="0" rtlCol="0" vert="horz">
            <a:spAutoFit/>
          </a:bodyPr>
          <a:lstStyle/>
          <a:p>
            <a:pPr marL="121285" marR="544195">
              <a:lnSpc>
                <a:spcPct val="100000"/>
              </a:lnSpc>
              <a:spcBef>
                <a:spcPts val="2730"/>
              </a:spcBef>
            </a:pPr>
            <a:r>
              <a:rPr dirty="0" sz="4000" spc="-5">
                <a:latin typeface="Arial"/>
                <a:cs typeface="Arial"/>
              </a:rPr>
              <a:t>the preposition  describes the  relationship  between the</a:t>
            </a:r>
            <a:r>
              <a:rPr dirty="0" sz="4000" spc="-4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verb  and </a:t>
            </a:r>
            <a:r>
              <a:rPr dirty="0" sz="4000">
                <a:latin typeface="Arial"/>
                <a:cs typeface="Arial"/>
              </a:rPr>
              <a:t>the</a:t>
            </a:r>
            <a:r>
              <a:rPr dirty="0" sz="4000" spc="-2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place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7942" y="4318508"/>
            <a:ext cx="463042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go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to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cinema.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9132" y="1397000"/>
            <a:ext cx="1866264" cy="4114800"/>
          </a:xfrm>
          <a:custGeom>
            <a:avLst/>
            <a:gdLst/>
            <a:ahLst/>
            <a:cxnLst/>
            <a:rect l="l" t="t" r="r" b="b"/>
            <a:pathLst>
              <a:path w="1866264" h="4114800">
                <a:moveTo>
                  <a:pt x="0" y="4114800"/>
                </a:moveTo>
                <a:lnTo>
                  <a:pt x="1865960" y="4114800"/>
                </a:lnTo>
                <a:lnTo>
                  <a:pt x="1865960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452242" y="1397000"/>
            <a:ext cx="2506345" cy="4114800"/>
          </a:xfrm>
          <a:custGeom>
            <a:avLst/>
            <a:gdLst/>
            <a:ahLst/>
            <a:cxnLst/>
            <a:rect l="l" t="t" r="r" b="b"/>
            <a:pathLst>
              <a:path w="2506345" h="4114800">
                <a:moveTo>
                  <a:pt x="0" y="4114800"/>
                </a:moveTo>
                <a:lnTo>
                  <a:pt x="2506218" y="4114800"/>
                </a:lnTo>
                <a:lnTo>
                  <a:pt x="2506218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15610" y="1397000"/>
            <a:ext cx="3691890" cy="4114800"/>
          </a:xfrm>
          <a:custGeom>
            <a:avLst/>
            <a:gdLst/>
            <a:ahLst/>
            <a:cxnLst/>
            <a:rect l="l" t="t" r="r" b="b"/>
            <a:pathLst>
              <a:path w="3691890" h="4114800">
                <a:moveTo>
                  <a:pt x="0" y="4114800"/>
                </a:moveTo>
                <a:lnTo>
                  <a:pt x="3691890" y="4114800"/>
                </a:lnTo>
                <a:lnTo>
                  <a:pt x="3691890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23667" y="1397000"/>
            <a:ext cx="0" cy="4114800"/>
          </a:xfrm>
          <a:custGeom>
            <a:avLst/>
            <a:gdLst/>
            <a:ahLst/>
            <a:cxnLst/>
            <a:rect l="l" t="t" r="r" b="b"/>
            <a:pathLst>
              <a:path w="0" h="4114800">
                <a:moveTo>
                  <a:pt x="0" y="0"/>
                </a:moveTo>
                <a:lnTo>
                  <a:pt x="0" y="4114800"/>
                </a:lnTo>
              </a:path>
            </a:pathLst>
          </a:custGeom>
          <a:ln w="5715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987035" y="1397000"/>
            <a:ext cx="0" cy="4114800"/>
          </a:xfrm>
          <a:custGeom>
            <a:avLst/>
            <a:gdLst/>
            <a:ahLst/>
            <a:cxnLst/>
            <a:rect l="l" t="t" r="r" b="b"/>
            <a:pathLst>
              <a:path w="0" h="4114800">
                <a:moveTo>
                  <a:pt x="0" y="0"/>
                </a:moveTo>
                <a:lnTo>
                  <a:pt x="0" y="4114800"/>
                </a:lnTo>
              </a:path>
            </a:pathLst>
          </a:custGeom>
          <a:ln w="5715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24178" y="3091942"/>
            <a:ext cx="95948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4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go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2673" y="1415288"/>
            <a:ext cx="1704975" cy="405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52400" marR="144780">
              <a:lnSpc>
                <a:spcPct val="100000"/>
              </a:lnSpc>
              <a:spcBef>
                <a:spcPts val="105"/>
              </a:spcBef>
            </a:pP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to 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into 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out</a:t>
            </a:r>
            <a:r>
              <a:rPr dirty="0" sz="4400" spc="-90">
                <a:solidFill>
                  <a:srgbClr val="FF0080"/>
                </a:solidFill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of 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past</a:t>
            </a:r>
            <a:endParaRPr sz="44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behind 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etc.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7065" y="3088894"/>
            <a:ext cx="292036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cinema.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6482" y="1063878"/>
            <a:ext cx="1430655" cy="3058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900" spc="-5"/>
              <a:t>?</a:t>
            </a:r>
            <a:endParaRPr sz="19900"/>
          </a:p>
        </p:txBody>
      </p:sp>
      <p:sp>
        <p:nvSpPr>
          <p:cNvPr id="3" name="object 3"/>
          <p:cNvSpPr txBox="1"/>
          <p:nvPr/>
        </p:nvSpPr>
        <p:spPr>
          <a:xfrm>
            <a:off x="1496949" y="4150867"/>
            <a:ext cx="6149975" cy="2038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preposition</a:t>
            </a:r>
            <a:r>
              <a:rPr dirty="0" sz="4400" spc="-35">
                <a:solidFill>
                  <a:srgbClr val="FF0080"/>
                </a:solidFill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of</a:t>
            </a:r>
            <a:r>
              <a:rPr dirty="0" sz="4400" spc="-3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movement </a:t>
            </a:r>
            <a:r>
              <a:rPr dirty="0" sz="4400"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B3B3B3"/>
                </a:solidFill>
                <a:latin typeface="Arial"/>
                <a:cs typeface="Arial"/>
              </a:rPr>
              <a:t>or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adverb </a:t>
            </a:r>
            <a:r>
              <a:rPr dirty="0" sz="4400">
                <a:latin typeface="Arial"/>
                <a:cs typeface="Arial"/>
              </a:rPr>
              <a:t>of</a:t>
            </a:r>
            <a:r>
              <a:rPr dirty="0" sz="4400" spc="-2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direction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02689" y="2634233"/>
            <a:ext cx="5736590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He goes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into </a:t>
            </a:r>
            <a:r>
              <a:rPr dirty="0" sz="4400">
                <a:latin typeface="Arial"/>
                <a:cs typeface="Arial"/>
              </a:rPr>
              <a:t>the</a:t>
            </a:r>
            <a:r>
              <a:rPr dirty="0" sz="4400" spc="-40">
                <a:latin typeface="Arial"/>
                <a:cs typeface="Arial"/>
              </a:rPr>
              <a:t> </a:t>
            </a:r>
            <a:r>
              <a:rPr dirty="0" sz="4400" spc="-15">
                <a:latin typeface="Arial"/>
                <a:cs typeface="Arial"/>
              </a:rPr>
              <a:t>office.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4773" y="3975608"/>
            <a:ext cx="285623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Arial"/>
                <a:cs typeface="Arial"/>
              </a:rPr>
              <a:t>He goes</a:t>
            </a:r>
            <a:r>
              <a:rPr dirty="0" sz="4400" spc="-75"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</a:t>
            </a:r>
            <a:r>
              <a:rPr dirty="0" sz="4400"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02689" y="2634233"/>
            <a:ext cx="5736590" cy="2038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He goes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into </a:t>
            </a:r>
            <a:r>
              <a:rPr dirty="0" sz="4400">
                <a:latin typeface="Arial"/>
                <a:cs typeface="Arial"/>
              </a:rPr>
              <a:t>the</a:t>
            </a:r>
            <a:r>
              <a:rPr dirty="0" sz="4400" spc="-40">
                <a:latin typeface="Arial"/>
                <a:cs typeface="Arial"/>
              </a:rPr>
              <a:t> </a:t>
            </a:r>
            <a:r>
              <a:rPr dirty="0" sz="4400" spc="-15">
                <a:latin typeface="Arial"/>
                <a:cs typeface="Arial"/>
              </a:rPr>
              <a:t>office.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algn="ctr" marL="3175">
              <a:lnSpc>
                <a:spcPct val="100000"/>
              </a:lnSpc>
            </a:pPr>
            <a:r>
              <a:rPr dirty="0" sz="4400">
                <a:latin typeface="Arial"/>
                <a:cs typeface="Arial"/>
              </a:rPr>
              <a:t>He goes</a:t>
            </a:r>
            <a:r>
              <a:rPr dirty="0" sz="4400" spc="-10"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</a:t>
            </a:r>
            <a:r>
              <a:rPr dirty="0" sz="4400"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15384" y="1175003"/>
            <a:ext cx="3555491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48200" y="1243583"/>
            <a:ext cx="3177540" cy="1152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87265" y="1409827"/>
            <a:ext cx="243840" cy="1261110"/>
          </a:xfrm>
          <a:custGeom>
            <a:avLst/>
            <a:gdLst/>
            <a:ahLst/>
            <a:cxnLst/>
            <a:rect l="l" t="t" r="r" b="b"/>
            <a:pathLst>
              <a:path w="243839" h="1261110">
                <a:moveTo>
                  <a:pt x="243712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45735" y="1194816"/>
            <a:ext cx="2982595" cy="1050290"/>
          </a:xfrm>
          <a:prstGeom prst="rect"/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249554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solidFill>
                  <a:srgbClr val="FFFFFF"/>
                </a:solidFill>
              </a:rPr>
              <a:t>preposition</a:t>
            </a:r>
            <a:endParaRPr sz="4000"/>
          </a:p>
        </p:txBody>
      </p:sp>
      <p:sp>
        <p:nvSpPr>
          <p:cNvPr id="8" name="object 8"/>
          <p:cNvSpPr/>
          <p:nvPr/>
        </p:nvSpPr>
        <p:spPr>
          <a:xfrm>
            <a:off x="2104644" y="4722876"/>
            <a:ext cx="3553967" cy="1696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14600" y="5350764"/>
            <a:ext cx="2246376" cy="11521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42890" y="4742179"/>
            <a:ext cx="243840" cy="776605"/>
          </a:xfrm>
          <a:custGeom>
            <a:avLst/>
            <a:gdLst/>
            <a:ahLst/>
            <a:cxnLst/>
            <a:rect l="l" t="t" r="r" b="b"/>
            <a:pathLst>
              <a:path w="243839" h="776604">
                <a:moveTo>
                  <a:pt x="0" y="776351"/>
                </a:moveTo>
                <a:lnTo>
                  <a:pt x="243586" y="776351"/>
                </a:lnTo>
                <a:lnTo>
                  <a:pt x="242188" y="0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47316" y="5303520"/>
            <a:ext cx="298132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715010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adverb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54277" y="2634233"/>
            <a:ext cx="623506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He goes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out of </a:t>
            </a:r>
            <a:r>
              <a:rPr dirty="0" sz="4400">
                <a:latin typeface="Arial"/>
                <a:cs typeface="Arial"/>
              </a:rPr>
              <a:t>the</a:t>
            </a:r>
            <a:r>
              <a:rPr dirty="0" sz="4400" spc="-35">
                <a:latin typeface="Arial"/>
                <a:cs typeface="Arial"/>
              </a:rPr>
              <a:t> </a:t>
            </a:r>
            <a:r>
              <a:rPr dirty="0" sz="4400" spc="-15">
                <a:latin typeface="Arial"/>
                <a:cs typeface="Arial"/>
              </a:rPr>
              <a:t>office.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4085" y="3975608"/>
            <a:ext cx="319786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Arial"/>
                <a:cs typeface="Arial"/>
              </a:rPr>
              <a:t>He goes</a:t>
            </a:r>
            <a:r>
              <a:rPr dirty="0" sz="4400" spc="-65"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out</a:t>
            </a:r>
            <a:r>
              <a:rPr dirty="0" sz="4400" spc="-5"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54277" y="2634233"/>
            <a:ext cx="6235065" cy="2038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He goes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out of </a:t>
            </a:r>
            <a:r>
              <a:rPr dirty="0" sz="4400">
                <a:latin typeface="Arial"/>
                <a:cs typeface="Arial"/>
              </a:rPr>
              <a:t>the</a:t>
            </a:r>
            <a:r>
              <a:rPr dirty="0" sz="4400" spc="-35">
                <a:latin typeface="Arial"/>
                <a:cs typeface="Arial"/>
              </a:rPr>
              <a:t> </a:t>
            </a:r>
            <a:r>
              <a:rPr dirty="0" sz="4400" spc="-15">
                <a:latin typeface="Arial"/>
                <a:cs typeface="Arial"/>
              </a:rPr>
              <a:t>office.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</a:pPr>
            <a:r>
              <a:rPr dirty="0" sz="4400">
                <a:latin typeface="Arial"/>
                <a:cs typeface="Arial"/>
              </a:rPr>
              <a:t>He goes</a:t>
            </a:r>
            <a:r>
              <a:rPr dirty="0" sz="4400" spc="-10"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out</a:t>
            </a:r>
            <a:r>
              <a:rPr dirty="0" sz="4400" spc="-5"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11267" y="1175003"/>
            <a:ext cx="3553967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42559" y="1243583"/>
            <a:ext cx="3177540" cy="1152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883403" y="1409827"/>
            <a:ext cx="243840" cy="1261110"/>
          </a:xfrm>
          <a:custGeom>
            <a:avLst/>
            <a:gdLst/>
            <a:ahLst/>
            <a:cxnLst/>
            <a:rect l="l" t="t" r="r" b="b"/>
            <a:pathLst>
              <a:path w="243839" h="1261110">
                <a:moveTo>
                  <a:pt x="243586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41620" y="1194816"/>
            <a:ext cx="298132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249554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preposition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04644" y="4722876"/>
            <a:ext cx="3553967" cy="1696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14600" y="5350764"/>
            <a:ext cx="2246376" cy="11521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42890" y="4742179"/>
            <a:ext cx="243840" cy="776605"/>
          </a:xfrm>
          <a:custGeom>
            <a:avLst/>
            <a:gdLst/>
            <a:ahLst/>
            <a:cxnLst/>
            <a:rect l="l" t="t" r="r" b="b"/>
            <a:pathLst>
              <a:path w="243839" h="776604">
                <a:moveTo>
                  <a:pt x="0" y="776351"/>
                </a:moveTo>
                <a:lnTo>
                  <a:pt x="243586" y="776351"/>
                </a:lnTo>
                <a:lnTo>
                  <a:pt x="242188" y="0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47316" y="5303520"/>
            <a:ext cx="298132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715010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adverb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0183" y="1175003"/>
            <a:ext cx="3553967" cy="15209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20139" y="1243583"/>
            <a:ext cx="2246376" cy="11521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48429" y="1409827"/>
            <a:ext cx="243840" cy="1221105"/>
          </a:xfrm>
          <a:custGeom>
            <a:avLst/>
            <a:gdLst/>
            <a:ahLst/>
            <a:cxnLst/>
            <a:rect l="l" t="t" r="r" b="b"/>
            <a:pathLst>
              <a:path w="243839" h="1221105">
                <a:moveTo>
                  <a:pt x="0" y="0"/>
                </a:moveTo>
                <a:lnTo>
                  <a:pt x="243586" y="0"/>
                </a:lnTo>
                <a:lnTo>
                  <a:pt x="242189" y="1221105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52855" y="1194816"/>
            <a:ext cx="2981325" cy="1050290"/>
          </a:xfrm>
          <a:prstGeom prst="rect"/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714375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solidFill>
                  <a:srgbClr val="FFFFFF"/>
                </a:solidFill>
              </a:rPr>
              <a:t>adverb</a:t>
            </a:r>
            <a:endParaRPr sz="4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2461" y="3304488"/>
            <a:ext cx="63366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how </a:t>
            </a:r>
            <a:r>
              <a:rPr dirty="0"/>
              <a:t>to </a:t>
            </a:r>
            <a:r>
              <a:rPr dirty="0" spc="-5"/>
              <a:t>study</a:t>
            </a:r>
            <a:r>
              <a:rPr dirty="0" spc="-20"/>
              <a:t> </a:t>
            </a:r>
            <a:r>
              <a:rPr dirty="0" spc="-5"/>
              <a:t>prepositions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648970" marR="5080" indent="-44450">
              <a:lnSpc>
                <a:spcPct val="100000"/>
              </a:lnSpc>
              <a:spcBef>
                <a:spcPts val="105"/>
              </a:spcBef>
            </a:pPr>
            <a:r>
              <a:rPr dirty="0"/>
              <a:t>the smaller the</a:t>
            </a:r>
            <a:r>
              <a:rPr dirty="0" spc="-65"/>
              <a:t> </a:t>
            </a:r>
            <a:r>
              <a:rPr dirty="0"/>
              <a:t>word  the less it</a:t>
            </a:r>
            <a:r>
              <a:rPr dirty="0" spc="-60"/>
              <a:t> </a:t>
            </a:r>
            <a:r>
              <a:rPr dirty="0"/>
              <a:t>translates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5738" y="2634233"/>
            <a:ext cx="4191000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with</a:t>
            </a:r>
            <a:r>
              <a:rPr dirty="0" spc="-80"/>
              <a:t> </a:t>
            </a:r>
            <a:r>
              <a:rPr dirty="0"/>
              <a:t>prepositions </a:t>
            </a:r>
            <a:r>
              <a:rPr dirty="0"/>
              <a:t> </a:t>
            </a:r>
            <a:r>
              <a:rPr dirty="0"/>
              <a:t>(and articles)  </a:t>
            </a:r>
            <a:r>
              <a:rPr dirty="0" spc="-5">
                <a:solidFill>
                  <a:srgbClr val="FF0080"/>
                </a:solidFill>
              </a:rPr>
              <a:t>DON’T</a:t>
            </a:r>
            <a:r>
              <a:rPr dirty="0" spc="-135">
                <a:solidFill>
                  <a:srgbClr val="FF0080"/>
                </a:solidFill>
              </a:rPr>
              <a:t> </a:t>
            </a:r>
            <a:r>
              <a:rPr dirty="0" spc="-5">
                <a:solidFill>
                  <a:srgbClr val="FF0080"/>
                </a:solidFill>
              </a:rPr>
              <a:t>translate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3564" y="3304488"/>
            <a:ext cx="543560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a</a:t>
            </a:r>
            <a:r>
              <a:rPr dirty="0" spc="-70"/>
              <a:t> </a:t>
            </a:r>
            <a:r>
              <a:rPr dirty="0"/>
              <a:t>preposition?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84275" y="1963674"/>
            <a:ext cx="6771640" cy="3379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learn the rules</a:t>
            </a:r>
            <a:r>
              <a:rPr dirty="0" sz="4400" spc="-15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for: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>
                <a:latin typeface="Arial"/>
                <a:cs typeface="Arial"/>
              </a:rPr>
              <a:t>prepositions of</a:t>
            </a:r>
            <a:r>
              <a:rPr dirty="0" sz="4400" spc="-3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time</a:t>
            </a:r>
            <a:endParaRPr sz="4400">
              <a:latin typeface="Arial"/>
              <a:cs typeface="Arial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>
                <a:latin typeface="Arial"/>
                <a:cs typeface="Arial"/>
              </a:rPr>
              <a:t>prepositions of</a:t>
            </a:r>
            <a:r>
              <a:rPr dirty="0" sz="4400" spc="-35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place</a:t>
            </a:r>
            <a:endParaRPr sz="4400">
              <a:latin typeface="Arial"/>
              <a:cs typeface="Arial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>
                <a:latin typeface="Arial"/>
                <a:cs typeface="Arial"/>
              </a:rPr>
              <a:t>prepositions of</a:t>
            </a:r>
            <a:r>
              <a:rPr dirty="0" sz="4400" spc="-6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movement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76934" y="1963674"/>
            <a:ext cx="6181090" cy="3379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Arial"/>
                <a:cs typeface="Arial"/>
              </a:rPr>
              <a:t>BUT</a:t>
            </a:r>
            <a:r>
              <a:rPr dirty="0" sz="4400" spc="-9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memorise: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 spc="-5">
                <a:latin typeface="Arial"/>
                <a:cs typeface="Arial"/>
              </a:rPr>
              <a:t>dependant</a:t>
            </a:r>
            <a:r>
              <a:rPr dirty="0" sz="4400" spc="-25">
                <a:latin typeface="Arial"/>
                <a:cs typeface="Arial"/>
              </a:rPr>
              <a:t> </a:t>
            </a:r>
            <a:r>
              <a:rPr dirty="0" sz="4400" spc="-5">
                <a:latin typeface="Arial"/>
                <a:cs typeface="Arial"/>
              </a:rPr>
              <a:t>prepositions</a:t>
            </a:r>
            <a:endParaRPr sz="4400">
              <a:latin typeface="Arial"/>
              <a:cs typeface="Arial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>
                <a:latin typeface="Arial"/>
                <a:cs typeface="Arial"/>
              </a:rPr>
              <a:t>phrasal</a:t>
            </a:r>
            <a:r>
              <a:rPr dirty="0" sz="4400" spc="-5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verbs</a:t>
            </a:r>
            <a:endParaRPr sz="4400">
              <a:latin typeface="Arial"/>
              <a:cs typeface="Arial"/>
            </a:endParaRPr>
          </a:p>
          <a:p>
            <a:pPr marL="353695" indent="-340995">
              <a:lnSpc>
                <a:spcPct val="100000"/>
              </a:lnSpc>
              <a:buChar char="-"/>
              <a:tabLst>
                <a:tab pos="354330" algn="l"/>
              </a:tabLst>
            </a:pPr>
            <a:r>
              <a:rPr dirty="0" sz="4400">
                <a:latin typeface="Arial"/>
                <a:cs typeface="Arial"/>
              </a:rPr>
              <a:t>common</a:t>
            </a:r>
            <a:r>
              <a:rPr dirty="0" sz="4400" spc="-3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errors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3985" y="3304488"/>
            <a:ext cx="633730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basic </a:t>
            </a:r>
            <a:r>
              <a:rPr dirty="0">
                <a:solidFill>
                  <a:srgbClr val="FF0080"/>
                </a:solidFill>
              </a:rPr>
              <a:t>prepositions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time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550" y="1429385"/>
            <a:ext cx="8560435" cy="0"/>
          </a:xfrm>
          <a:custGeom>
            <a:avLst/>
            <a:gdLst/>
            <a:ahLst/>
            <a:cxnLst/>
            <a:rect l="l" t="t" r="r" b="b"/>
            <a:pathLst>
              <a:path w="8560435" h="0">
                <a:moveTo>
                  <a:pt x="0" y="0"/>
                </a:moveTo>
                <a:lnTo>
                  <a:pt x="8560066" y="0"/>
                </a:lnTo>
              </a:path>
            </a:pathLst>
          </a:custGeom>
          <a:ln w="1270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3550" y="3266566"/>
            <a:ext cx="8560435" cy="0"/>
          </a:xfrm>
          <a:custGeom>
            <a:avLst/>
            <a:gdLst/>
            <a:ahLst/>
            <a:cxnLst/>
            <a:rect l="l" t="t" r="r" b="b"/>
            <a:pathLst>
              <a:path w="8560435" h="0">
                <a:moveTo>
                  <a:pt x="0" y="0"/>
                </a:moveTo>
                <a:lnTo>
                  <a:pt x="8560066" y="0"/>
                </a:lnTo>
              </a:path>
            </a:pathLst>
          </a:custGeom>
          <a:ln w="1270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3550" y="5484748"/>
            <a:ext cx="8560435" cy="0"/>
          </a:xfrm>
          <a:custGeom>
            <a:avLst/>
            <a:gdLst/>
            <a:ahLst/>
            <a:cxnLst/>
            <a:rect l="l" t="t" r="r" b="b"/>
            <a:pathLst>
              <a:path w="8560435" h="0">
                <a:moveTo>
                  <a:pt x="0" y="0"/>
                </a:moveTo>
                <a:lnTo>
                  <a:pt x="8560066" y="0"/>
                </a:lnTo>
              </a:path>
            </a:pathLst>
          </a:custGeom>
          <a:ln w="1270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92379" y="539318"/>
            <a:ext cx="14154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exact</a:t>
            </a:r>
            <a:r>
              <a:rPr dirty="0" sz="2400" spc="-7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time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48736" y="539318"/>
            <a:ext cx="2794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1150" y="173863"/>
            <a:ext cx="163512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o’clock 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midnight  the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379" y="1962403"/>
            <a:ext cx="126238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days</a:t>
            </a:r>
            <a:r>
              <a:rPr dirty="0" sz="2400" spc="-7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and  dates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7589" y="2145284"/>
            <a:ext cx="363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1985" y="1596644"/>
            <a:ext cx="1974214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445134" marR="43624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Monday 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baseline="24305" sz="2400" spc="-7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dirty="0" baseline="24305" sz="2400" spc="2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July</a:t>
            </a:r>
            <a:endParaRPr sz="24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my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birthday 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Christmas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day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379" y="4173473"/>
            <a:ext cx="10242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peri</a:t>
            </a:r>
            <a:r>
              <a:rPr dirty="0" sz="2400" spc="-15">
                <a:solidFill>
                  <a:srgbClr val="66666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7880" y="4173473"/>
            <a:ext cx="2616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61257" y="3441268"/>
            <a:ext cx="4497070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96720" marR="1690370" indent="-63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March 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summ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er 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1997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’60s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morning 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/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afternoon 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/</a:t>
            </a:r>
            <a:r>
              <a:rPr dirty="0" sz="2400" spc="-6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evening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379" y="5969609"/>
            <a:ext cx="1479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z="2400" spc="-20">
                <a:solidFill>
                  <a:srgbClr val="666666"/>
                </a:solidFill>
                <a:latin typeface="Arial"/>
                <a:cs typeface="Arial"/>
              </a:rPr>
              <a:t>x</a:t>
            </a:r>
            <a:r>
              <a:rPr dirty="0" sz="2400" spc="-5">
                <a:solidFill>
                  <a:srgbClr val="666666"/>
                </a:solidFill>
                <a:latin typeface="Arial"/>
                <a:cs typeface="Arial"/>
              </a:rPr>
              <a:t>ceptio</a:t>
            </a:r>
            <a:r>
              <a:rPr dirty="0" sz="2400" spc="-15">
                <a:solidFill>
                  <a:srgbClr val="66666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48736" y="5969609"/>
            <a:ext cx="279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19421" y="5603240"/>
            <a:ext cx="337947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weekends 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/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weekend</a:t>
            </a:r>
            <a:endParaRPr sz="2400">
              <a:latin typeface="Arial"/>
              <a:cs typeface="Arial"/>
            </a:endParaRPr>
          </a:p>
          <a:p>
            <a:pPr algn="ctr" marL="436245" marR="428625">
              <a:lnSpc>
                <a:spcPct val="100000"/>
              </a:lnSpc>
              <a:spcBef>
                <a:spcPts val="5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Christmas </a:t>
            </a:r>
            <a:r>
              <a:rPr dirty="0" sz="2400">
                <a:solidFill>
                  <a:srgbClr val="666666"/>
                </a:solidFill>
                <a:latin typeface="Arial"/>
                <a:cs typeface="Arial"/>
              </a:rPr>
              <a:t>/</a:t>
            </a:r>
            <a:r>
              <a:rPr dirty="0" sz="2400" spc="-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Easter  night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25466" y="162314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747974" y="229375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48640" y="296464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38433" y="363525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22639" y="4306020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65920" y="4976631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41381" y="5647394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17563" y="631800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5940" y="957452"/>
            <a:ext cx="7582534" cy="5391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66720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 arrived	8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pm.</a:t>
            </a:r>
            <a:endParaRPr sz="4400">
              <a:latin typeface="Arial"/>
              <a:cs typeface="Arial"/>
            </a:endParaRPr>
          </a:p>
          <a:p>
            <a:pPr marL="789940" marR="5080" indent="-777875">
              <a:lnSpc>
                <a:spcPct val="100000"/>
              </a:lnSpc>
              <a:tabLst>
                <a:tab pos="4991100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What did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do	Easter?  summer they go to the</a:t>
            </a:r>
            <a:r>
              <a:rPr dirty="0" sz="4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sea.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971290" algn="l"/>
              </a:tabLst>
            </a:pPr>
            <a:r>
              <a:rPr dirty="0" sz="4400" spc="-45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saw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him	</a:t>
            </a:r>
            <a:r>
              <a:rPr dirty="0" sz="4400" spc="-35">
                <a:solidFill>
                  <a:srgbClr val="FFFFFF"/>
                </a:solidFill>
                <a:latin typeface="Arial"/>
                <a:cs typeface="Arial"/>
              </a:rPr>
              <a:t>Thursday.</a:t>
            </a:r>
            <a:endParaRPr sz="4400">
              <a:latin typeface="Arial"/>
              <a:cs typeface="Arial"/>
            </a:endParaRPr>
          </a:p>
          <a:p>
            <a:pPr marL="12700" marR="66675">
              <a:lnSpc>
                <a:spcPct val="100000"/>
              </a:lnSpc>
              <a:tabLst>
                <a:tab pos="2407285" algn="l"/>
                <a:tab pos="4863465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Did you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see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 her	last</a:t>
            </a:r>
            <a:r>
              <a:rPr dirty="0" sz="4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week?  It was	the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morning.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682365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study	night.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858895" algn="l"/>
              </a:tabLst>
            </a:pPr>
            <a:r>
              <a:rPr dirty="0" sz="4400" spc="-45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finished	the same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time.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15464" marR="5080" indent="-18034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0080"/>
                </a:solidFill>
              </a:rPr>
              <a:t>prepositions </a:t>
            </a:r>
            <a:r>
              <a:rPr dirty="0"/>
              <a:t>of place</a:t>
            </a:r>
            <a:r>
              <a:rPr dirty="0" spc="-70"/>
              <a:t> </a:t>
            </a:r>
            <a:r>
              <a:rPr dirty="0"/>
              <a:t>and  movement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64400" y="808736"/>
          <a:ext cx="8199755" cy="5306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9780"/>
                <a:gridCol w="2049780"/>
                <a:gridCol w="2049780"/>
                <a:gridCol w="2049779"/>
              </a:tblGrid>
              <a:tr h="106133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70256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verbs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R w="12700">
                      <a:solidFill>
                        <a:srgbClr val="333333"/>
                      </a:solidFill>
                      <a:prstDash val="solid"/>
                    </a:lnR>
                    <a:lnB w="381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preposition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333333"/>
                      </a:solidFill>
                      <a:prstDash val="solid"/>
                    </a:lnL>
                    <a:lnR w="12700">
                      <a:solidFill>
                        <a:srgbClr val="333333"/>
                      </a:solidFill>
                      <a:prstDash val="solid"/>
                    </a:lnR>
                    <a:lnB w="381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15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333333"/>
                      </a:solidFill>
                      <a:prstDash val="solid"/>
                    </a:lnL>
                    <a:lnB w="381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061212">
                <a:tc gridSpan="2">
                  <a:txBody>
                    <a:bodyPr/>
                    <a:lstStyle/>
                    <a:p>
                      <a:pPr marL="2752725" marR="357505" indent="-2661920">
                        <a:lnSpc>
                          <a:spcPct val="100000"/>
                        </a:lnSpc>
                        <a:spcBef>
                          <a:spcPts val="1240"/>
                        </a:spcBef>
                        <a:tabLst>
                          <a:tab pos="2414270" algn="l"/>
                        </a:tabLst>
                      </a:pPr>
                      <a:r>
                        <a:rPr dirty="0" baseline="-33564" sz="3600" spc="-7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place	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stay</a:t>
                      </a:r>
                      <a:r>
                        <a:rPr dirty="0" sz="2400" spc="-1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 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7480">
                    <a:lnR w="12700">
                      <a:solidFill>
                        <a:srgbClr val="333333"/>
                      </a:solidFill>
                      <a:prstDash val="solid"/>
                    </a:lnR>
                    <a:lnT w="381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2400" spc="-35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333333"/>
                      </a:solidFill>
                      <a:prstDash val="solid"/>
                    </a:lnL>
                    <a:lnR w="12700">
                      <a:solidFill>
                        <a:srgbClr val="333333"/>
                      </a:solidFill>
                      <a:prstDash val="solid"/>
                    </a:lnR>
                    <a:lnT w="381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333333"/>
                      </a:solidFill>
                      <a:prstDash val="solid"/>
                    </a:lnL>
                    <a:lnT w="381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0613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91440" marR="358775">
                        <a:lnSpc>
                          <a:spcPct val="100000"/>
                        </a:lnSpc>
                        <a:spcBef>
                          <a:spcPts val="2320"/>
                        </a:spcBef>
                      </a:pPr>
                      <a:r>
                        <a:rPr dirty="0" sz="2400" spc="-5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starting</a:t>
                      </a:r>
                      <a:r>
                        <a:rPr dirty="0" sz="2400" spc="-65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and  stopping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leave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leave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0612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arrive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2400" spc="-6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arrive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T w="12700">
                      <a:solidFill>
                        <a:srgbClr val="333333"/>
                      </a:solidFill>
                      <a:prstDash val="solid"/>
                    </a:lnT>
                    <a:lnB w="12700">
                      <a:solidFill>
                        <a:srgbClr val="333333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061326">
                <a:tc gridSpan="2">
                  <a:txBody>
                    <a:bodyPr/>
                    <a:lstStyle/>
                    <a:p>
                      <a:pPr marL="2771140" marR="305435" indent="-2680335">
                        <a:lnSpc>
                          <a:spcPct val="100000"/>
                        </a:lnSpc>
                        <a:spcBef>
                          <a:spcPts val="1245"/>
                        </a:spcBef>
                        <a:tabLst>
                          <a:tab pos="2362835" algn="l"/>
                        </a:tabLst>
                      </a:pPr>
                      <a:r>
                        <a:rPr dirty="0" baseline="-33564" sz="3600" spc="-7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movement	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drive</a:t>
                      </a:r>
                      <a:r>
                        <a:rPr dirty="0" sz="2400" spc="-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666666"/>
                          </a:solidFill>
                          <a:latin typeface="Arial"/>
                          <a:cs typeface="Arial"/>
                        </a:rPr>
                        <a:t>/ 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walk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115"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R w="12700">
                      <a:solidFill>
                        <a:srgbClr val="333333"/>
                      </a:solidFill>
                      <a:prstDash val="solid"/>
                    </a:lnR>
                    <a:lnT w="12700">
                      <a:solidFill>
                        <a:srgbClr val="333333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333333"/>
                      </a:solidFill>
                      <a:prstDash val="solid"/>
                    </a:lnL>
                    <a:lnT w="12700">
                      <a:solidFill>
                        <a:srgbClr val="333333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57452"/>
            <a:ext cx="219011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45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44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went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70327" y="162314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065" y="957452"/>
            <a:ext cx="1581150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hom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8529" y="229375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27630" y="296464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5940" y="1627708"/>
            <a:ext cx="2948940" cy="2038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She walked  The bus</a:t>
            </a:r>
            <a:r>
              <a:rPr dirty="0" sz="4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left  She</a:t>
            </a:r>
            <a:r>
              <a:rPr dirty="0" sz="4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arrived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65512" y="363525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330674" y="1627708"/>
            <a:ext cx="2827020" cy="2038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05"/>
              </a:spcBef>
            </a:pP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work.</a:t>
            </a:r>
            <a:endParaRPr sz="4400">
              <a:latin typeface="Arial"/>
              <a:cs typeface="Arial"/>
            </a:endParaRPr>
          </a:p>
          <a:p>
            <a:pPr marL="12700" marR="5080" indent="61594">
              <a:lnSpc>
                <a:spcPct val="100000"/>
              </a:lnSpc>
              <a:spcBef>
                <a:spcPts val="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station.  Rome.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36790" y="4306020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10508" y="4976631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2289" y="0"/>
                </a:lnTo>
              </a:path>
            </a:pathLst>
          </a:custGeom>
          <a:ln w="35255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10567" y="5647394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83118" y="6318005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950" y="0"/>
                </a:lnTo>
              </a:path>
            </a:pathLst>
          </a:custGeom>
          <a:ln w="35236">
            <a:solidFill>
              <a:srgbClr val="FEFE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3640327"/>
            <a:ext cx="7304405" cy="2708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78225" algn="l"/>
              </a:tabLst>
            </a:pPr>
            <a:r>
              <a:rPr dirty="0" sz="4400" spc="-45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stayed	a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hotel.</a:t>
            </a:r>
            <a:endParaRPr sz="4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5051425" algn="l"/>
                <a:tab pos="5951855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arrive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		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Ita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y? 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came</a:t>
            </a:r>
            <a:r>
              <a:rPr dirty="0" sz="4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back	home.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023995" algn="l"/>
              </a:tabLst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Did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4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stay	home?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254" y="2634233"/>
            <a:ext cx="431736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pc="-5">
                <a:solidFill>
                  <a:srgbClr val="FF0080"/>
                </a:solidFill>
              </a:rPr>
              <a:t>on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technology  &amp;</a:t>
            </a:r>
          </a:p>
          <a:p>
            <a:pPr algn="ctr" marL="635">
              <a:lnSpc>
                <a:spcPct val="100000"/>
              </a:lnSpc>
            </a:pPr>
            <a:r>
              <a:rPr dirty="0">
                <a:solidFill>
                  <a:srgbClr val="FF0080"/>
                </a:solidFill>
              </a:rPr>
              <a:t>in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paper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1394" y="1963674"/>
            <a:ext cx="3602354" cy="33794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105"/>
              </a:spcBef>
            </a:pPr>
            <a:r>
              <a:rPr dirty="0" spc="-5">
                <a:solidFill>
                  <a:srgbClr val="FF0080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the phone  </a:t>
            </a:r>
            <a:r>
              <a:rPr dirty="0" spc="-5">
                <a:solidFill>
                  <a:srgbClr val="FF0080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a</a:t>
            </a:r>
            <a:r>
              <a:rPr dirty="0" spc="-6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computer  </a:t>
            </a:r>
            <a:r>
              <a:rPr dirty="0">
                <a:solidFill>
                  <a:srgbClr val="FF0080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the radio  </a:t>
            </a:r>
            <a:r>
              <a:rPr dirty="0" spc="-5">
                <a:solidFill>
                  <a:srgbClr val="FF0080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the</a:t>
            </a:r>
            <a:r>
              <a:rPr dirty="0" spc="-10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TV</a:t>
            </a:r>
          </a:p>
          <a:p>
            <a:pPr algn="ctr">
              <a:lnSpc>
                <a:spcPct val="100000"/>
              </a:lnSpc>
            </a:pPr>
            <a:r>
              <a:rPr dirty="0">
                <a:solidFill>
                  <a:srgbClr val="FF0080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an</a:t>
            </a:r>
            <a:r>
              <a:rPr dirty="0" spc="-45">
                <a:solidFill>
                  <a:srgbClr val="FFFFFF"/>
                </a:solidFill>
              </a:rPr>
              <a:t> </a:t>
            </a:r>
            <a:r>
              <a:rPr dirty="0" spc="5">
                <a:solidFill>
                  <a:srgbClr val="FFFFFF"/>
                </a:solidFill>
              </a:rPr>
              <a:t>iPod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8804" y="3304488"/>
            <a:ext cx="540575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think </a:t>
            </a:r>
            <a:r>
              <a:rPr dirty="0" spc="-5"/>
              <a:t>about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name: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4089" y="1627708"/>
            <a:ext cx="4658995" cy="405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91895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4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book</a:t>
            </a:r>
            <a:endParaRPr sz="4400">
              <a:latin typeface="Arial"/>
              <a:cs typeface="Arial"/>
            </a:endParaRPr>
          </a:p>
          <a:p>
            <a:pPr marL="12700" marR="5080" indent="572770">
              <a:lnSpc>
                <a:spcPct val="100000"/>
              </a:lnSpc>
              <a:spcBef>
                <a:spcPts val="5"/>
              </a:spcBef>
            </a:pP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 magazine 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in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(news)paper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>
                <a:solidFill>
                  <a:srgbClr val="666666"/>
                </a:solidFill>
                <a:latin typeface="Arial"/>
                <a:cs typeface="Arial"/>
              </a:rPr>
              <a:t>BUT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on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page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00225" marR="5080" indent="-158877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dependent prepositions  </a:t>
            </a:r>
            <a:r>
              <a:rPr dirty="0">
                <a:solidFill>
                  <a:srgbClr val="FF0080"/>
                </a:solidFill>
              </a:rPr>
              <a:t>after</a:t>
            </a:r>
            <a:r>
              <a:rPr dirty="0" spc="-10">
                <a:solidFill>
                  <a:srgbClr val="FF0080"/>
                </a:solidFill>
              </a:rPr>
              <a:t> </a:t>
            </a:r>
            <a:r>
              <a:rPr dirty="0">
                <a:solidFill>
                  <a:srgbClr val="FF0080"/>
                </a:solidFill>
              </a:rPr>
              <a:t>verbs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5360" y="2298954"/>
            <a:ext cx="5652135" cy="27089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504950" marR="1495425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depend</a:t>
            </a:r>
            <a:r>
              <a:rPr dirty="0" spc="-9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on 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listen to  wait</a:t>
            </a:r>
            <a:r>
              <a:rPr dirty="0" spc="-2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for</a:t>
            </a:r>
          </a:p>
          <a:p>
            <a:pPr algn="ctr">
              <a:lnSpc>
                <a:spcPct val="100000"/>
              </a:lnSpc>
            </a:pPr>
            <a:r>
              <a:rPr dirty="0">
                <a:solidFill>
                  <a:srgbClr val="FFFFFF"/>
                </a:solidFill>
              </a:rPr>
              <a:t>increase / decrease</a:t>
            </a:r>
            <a:r>
              <a:rPr dirty="0" spc="-70">
                <a:solidFill>
                  <a:srgbClr val="FFFFFF"/>
                </a:solidFill>
              </a:rPr>
              <a:t> </a:t>
            </a:r>
            <a:r>
              <a:rPr dirty="0" spc="-5">
                <a:solidFill>
                  <a:srgbClr val="FFFFFF"/>
                </a:solidFill>
              </a:rPr>
              <a:t>by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39520" marR="5080" indent="-1028065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dependent prepositions  </a:t>
            </a:r>
            <a:r>
              <a:rPr dirty="0">
                <a:solidFill>
                  <a:srgbClr val="FF0080"/>
                </a:solidFill>
              </a:rPr>
              <a:t>after</a:t>
            </a:r>
            <a:r>
              <a:rPr dirty="0" spc="-10">
                <a:solidFill>
                  <a:srgbClr val="FF0080"/>
                </a:solidFill>
              </a:rPr>
              <a:t> </a:t>
            </a:r>
            <a:r>
              <a:rPr dirty="0">
                <a:solidFill>
                  <a:srgbClr val="FF0080"/>
                </a:solidFill>
              </a:rPr>
              <a:t>adjectives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25317" y="0"/>
            <a:ext cx="3292475" cy="673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interested in  good / bad</a:t>
            </a:r>
            <a:r>
              <a:rPr dirty="0" sz="4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at  afraid of  angry with  angry about  fed up with  happy with  married to  similar to  same</a:t>
            </a:r>
            <a:r>
              <a:rPr dirty="0" sz="4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8805" y="1292732"/>
            <a:ext cx="8545195" cy="405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11175" marR="502284" indent="947419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nice / kind / rude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of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sb.  (be) nice / kind / horrible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to</a:t>
            </a:r>
            <a:r>
              <a:rPr dirty="0" sz="4400" spc="-60">
                <a:solidFill>
                  <a:srgbClr val="FF0080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sb.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  <a:spcBef>
                <a:spcPts val="5"/>
              </a:spcBef>
            </a:pPr>
            <a:r>
              <a:rPr dirty="0" sz="4400" spc="-5">
                <a:solidFill>
                  <a:srgbClr val="B3B3B3"/>
                </a:solidFill>
                <a:latin typeface="Arial"/>
                <a:cs typeface="Arial"/>
              </a:rPr>
              <a:t>eg.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It was nice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of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him to give you a</a:t>
            </a:r>
            <a:r>
              <a:rPr dirty="0" sz="4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lift.</a:t>
            </a:r>
            <a:endParaRPr sz="44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He was horrible </a:t>
            </a:r>
            <a:r>
              <a:rPr dirty="0" sz="4400">
                <a:solidFill>
                  <a:srgbClr val="FF0080"/>
                </a:solidFill>
                <a:latin typeface="Arial"/>
                <a:cs typeface="Arial"/>
              </a:rPr>
              <a:t>to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4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wife.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86434" y="898017"/>
            <a:ext cx="7171690" cy="49028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480185" marR="1471930" indent="-635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sorry </a:t>
            </a:r>
            <a:r>
              <a:rPr dirty="0" sz="4000" spc="-5">
                <a:solidFill>
                  <a:srgbClr val="FF0080"/>
                </a:solidFill>
                <a:latin typeface="Arial"/>
                <a:cs typeface="Arial"/>
              </a:rPr>
              <a:t>about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sth.  sorry </a:t>
            </a:r>
            <a:r>
              <a:rPr dirty="0" sz="4000" spc="-5">
                <a:solidFill>
                  <a:srgbClr val="FF0080"/>
                </a:solidFill>
                <a:latin typeface="Arial"/>
                <a:cs typeface="Arial"/>
              </a:rPr>
              <a:t>for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doing</a:t>
            </a:r>
            <a:r>
              <a:rPr dirty="0" sz="40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sth.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4000" spc="-10">
                <a:solidFill>
                  <a:srgbClr val="B3B3B3"/>
                </a:solidFill>
                <a:latin typeface="Arial"/>
                <a:cs typeface="Arial"/>
              </a:rPr>
              <a:t>eg.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Sorry </a:t>
            </a:r>
            <a:r>
              <a:rPr dirty="0" sz="4000" spc="-10">
                <a:solidFill>
                  <a:srgbClr val="FF0080"/>
                </a:solidFill>
                <a:latin typeface="Arial"/>
                <a:cs typeface="Arial"/>
              </a:rPr>
              <a:t>about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the noise last</a:t>
            </a:r>
            <a:r>
              <a:rPr dirty="0" sz="40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night.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I’m sorry </a:t>
            </a:r>
            <a:r>
              <a:rPr dirty="0" sz="4000" spc="-5">
                <a:solidFill>
                  <a:srgbClr val="FF0080"/>
                </a:solidFill>
                <a:latin typeface="Arial"/>
                <a:cs typeface="Arial"/>
              </a:rPr>
              <a:t>for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not phoning</a:t>
            </a:r>
            <a:r>
              <a:rPr dirty="0" sz="40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000" spc="-10">
                <a:solidFill>
                  <a:srgbClr val="FFFFFF"/>
                </a:solidFill>
                <a:latin typeface="Arial"/>
                <a:cs typeface="Arial"/>
              </a:rPr>
              <a:t>NB. </a:t>
            </a:r>
            <a:r>
              <a:rPr dirty="0" sz="4000" spc="-5">
                <a:solidFill>
                  <a:srgbClr val="FFFFFF"/>
                </a:solidFill>
                <a:latin typeface="Arial"/>
                <a:cs typeface="Arial"/>
              </a:rPr>
              <a:t>Sorry I’m</a:t>
            </a:r>
            <a:r>
              <a:rPr dirty="0" sz="40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10">
                <a:solidFill>
                  <a:srgbClr val="FFFFFF"/>
                </a:solidFill>
                <a:latin typeface="Arial"/>
                <a:cs typeface="Arial"/>
              </a:rPr>
              <a:t>late.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722120" marR="5080" indent="-1510665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dependent prepositions  </a:t>
            </a:r>
            <a:r>
              <a:rPr dirty="0">
                <a:solidFill>
                  <a:srgbClr val="FF0080"/>
                </a:solidFill>
              </a:rPr>
              <a:t>after</a:t>
            </a:r>
            <a:r>
              <a:rPr dirty="0" spc="-10">
                <a:solidFill>
                  <a:srgbClr val="FF0080"/>
                </a:solidFill>
              </a:rPr>
              <a:t> </a:t>
            </a:r>
            <a:r>
              <a:rPr dirty="0">
                <a:solidFill>
                  <a:srgbClr val="FF0080"/>
                </a:solidFill>
              </a:rPr>
              <a:t>nouns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3085" y="2634233"/>
            <a:ext cx="549846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15240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opinion of  increase / decrease</a:t>
            </a:r>
            <a:r>
              <a:rPr dirty="0" spc="-6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in</a:t>
            </a:r>
          </a:p>
          <a:p>
            <a:pPr marL="1225550">
              <a:lnSpc>
                <a:spcPct val="100000"/>
              </a:lnSpc>
            </a:pPr>
            <a:r>
              <a:rPr dirty="0">
                <a:solidFill>
                  <a:srgbClr val="FFFFFF"/>
                </a:solidFill>
              </a:rPr>
              <a:t>possibility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1122" y="3304488"/>
            <a:ext cx="338264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phrasal</a:t>
            </a:r>
            <a:r>
              <a:rPr dirty="0" spc="-80"/>
              <a:t> </a:t>
            </a:r>
            <a:r>
              <a:rPr dirty="0"/>
              <a:t>verbs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0494" y="3304488"/>
            <a:ext cx="276288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preposition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09950" y="2634233"/>
            <a:ext cx="232600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look at  look </a:t>
            </a:r>
            <a:r>
              <a:rPr dirty="0" spc="-5">
                <a:solidFill>
                  <a:srgbClr val="FFFFFF"/>
                </a:solidFill>
              </a:rPr>
              <a:t>for  </a:t>
            </a:r>
            <a:r>
              <a:rPr dirty="0">
                <a:solidFill>
                  <a:srgbClr val="FFFFFF"/>
                </a:solidFill>
              </a:rPr>
              <a:t>look</a:t>
            </a:r>
            <a:r>
              <a:rPr dirty="0" spc="-9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after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8910" y="2634233"/>
            <a:ext cx="372808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162685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get</a:t>
            </a:r>
            <a:r>
              <a:rPr dirty="0" spc="-1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to</a:t>
            </a:r>
          </a:p>
          <a:p>
            <a:pPr algn="ctr" marL="12700" marR="5080">
              <a:lnSpc>
                <a:spcPct val="100000"/>
              </a:lnSpc>
            </a:pPr>
            <a:r>
              <a:rPr dirty="0">
                <a:solidFill>
                  <a:srgbClr val="FFFFFF"/>
                </a:solidFill>
              </a:rPr>
              <a:t>get into / out</a:t>
            </a:r>
            <a:r>
              <a:rPr dirty="0" spc="-7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  </a:t>
            </a:r>
            <a:r>
              <a:rPr dirty="0" spc="-5">
                <a:solidFill>
                  <a:srgbClr val="FFFFFF"/>
                </a:solidFill>
              </a:rPr>
              <a:t>get onto </a:t>
            </a:r>
            <a:r>
              <a:rPr dirty="0">
                <a:solidFill>
                  <a:srgbClr val="FFFFFF"/>
                </a:solidFill>
              </a:rPr>
              <a:t>/</a:t>
            </a:r>
            <a:r>
              <a:rPr dirty="0" spc="-30">
                <a:solidFill>
                  <a:srgbClr val="FFFFFF"/>
                </a:solidFill>
              </a:rPr>
              <a:t> off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68701" y="1475308"/>
            <a:ext cx="4006850" cy="2709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1905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get on with sb.  get sb. down  get</a:t>
            </a:r>
            <a:r>
              <a:rPr dirty="0" sz="4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dirty="0" sz="4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sth./sb.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dirty="0" sz="4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together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090" y="4709871"/>
            <a:ext cx="734314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365" marR="5080" indent="-2413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check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the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meaning of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these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verbs</a:t>
            </a:r>
            <a:r>
              <a:rPr dirty="0" sz="3600" spc="-8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in 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the OALD or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Grammar</a:t>
            </a:r>
            <a:r>
              <a:rPr dirty="0" sz="3600" spc="-35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Reference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1226" y="958977"/>
            <a:ext cx="3243580" cy="18542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FF"/>
                </a:solidFill>
              </a:rPr>
              <a:t>give sth.</a:t>
            </a:r>
            <a:r>
              <a:rPr dirty="0" sz="4000" spc="-65">
                <a:solidFill>
                  <a:srgbClr val="FFFFFF"/>
                </a:solidFill>
              </a:rPr>
              <a:t> </a:t>
            </a:r>
            <a:r>
              <a:rPr dirty="0" sz="4000" spc="-5">
                <a:solidFill>
                  <a:srgbClr val="FFFFFF"/>
                </a:solidFill>
              </a:rPr>
              <a:t>away  give sth. back  give</a:t>
            </a:r>
            <a:r>
              <a:rPr dirty="0" sz="4000" spc="-10">
                <a:solidFill>
                  <a:srgbClr val="FFFFFF"/>
                </a:solidFill>
              </a:rPr>
              <a:t> </a:t>
            </a:r>
            <a:r>
              <a:rPr dirty="0" sz="4000" spc="-5">
                <a:solidFill>
                  <a:srgbClr val="FFFFFF"/>
                </a:solidFill>
              </a:rPr>
              <a:t>in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2301875" marR="229171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give sth.</a:t>
            </a:r>
            <a:r>
              <a:rPr dirty="0" spc="-55"/>
              <a:t> </a:t>
            </a:r>
            <a:r>
              <a:rPr dirty="0" spc="-5"/>
              <a:t>out  give sth. up  give</a:t>
            </a:r>
            <a:r>
              <a:rPr dirty="0" spc="-25"/>
              <a:t> </a:t>
            </a:r>
            <a:r>
              <a:rPr dirty="0" spc="-5"/>
              <a:t>up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50">
              <a:latin typeface="Times New Roman"/>
              <a:cs typeface="Times New Roman"/>
            </a:endParaRPr>
          </a:p>
          <a:p>
            <a:pPr algn="ctr" marL="12700" marR="5080">
              <a:lnSpc>
                <a:spcPct val="100000"/>
              </a:lnSpc>
              <a:spcBef>
                <a:spcPts val="5"/>
              </a:spcBef>
            </a:pPr>
            <a:r>
              <a:rPr dirty="0" sz="3600" spc="-5">
                <a:solidFill>
                  <a:srgbClr val="FFFF66"/>
                </a:solidFill>
              </a:rPr>
              <a:t>check </a:t>
            </a:r>
            <a:r>
              <a:rPr dirty="0" sz="3600">
                <a:solidFill>
                  <a:srgbClr val="FFFF66"/>
                </a:solidFill>
              </a:rPr>
              <a:t>the meaning of </a:t>
            </a:r>
            <a:r>
              <a:rPr dirty="0" sz="3600" spc="-5">
                <a:solidFill>
                  <a:srgbClr val="FFFF66"/>
                </a:solidFill>
              </a:rPr>
              <a:t>these</a:t>
            </a:r>
            <a:r>
              <a:rPr dirty="0" sz="3600" spc="-50">
                <a:solidFill>
                  <a:srgbClr val="FFFF66"/>
                </a:solidFill>
              </a:rPr>
              <a:t> </a:t>
            </a:r>
            <a:r>
              <a:rPr dirty="0" sz="3600" spc="-5">
                <a:solidFill>
                  <a:srgbClr val="FFFF66"/>
                </a:solidFill>
              </a:rPr>
              <a:t>verbs in </a:t>
            </a:r>
            <a:r>
              <a:rPr dirty="0" sz="3600" spc="-5">
                <a:solidFill>
                  <a:srgbClr val="FFFF66"/>
                </a:solidFill>
              </a:rPr>
              <a:t> </a:t>
            </a:r>
            <a:r>
              <a:rPr dirty="0" sz="3600" spc="-5">
                <a:solidFill>
                  <a:srgbClr val="FFFF66"/>
                </a:solidFill>
              </a:rPr>
              <a:t>the OALD or </a:t>
            </a:r>
            <a:r>
              <a:rPr dirty="0" sz="3600">
                <a:solidFill>
                  <a:srgbClr val="FFFF66"/>
                </a:solidFill>
              </a:rPr>
              <a:t>Grammar</a:t>
            </a:r>
            <a:r>
              <a:rPr dirty="0" sz="3600" spc="-35">
                <a:solidFill>
                  <a:srgbClr val="FFFF66"/>
                </a:solidFill>
              </a:rPr>
              <a:t> </a:t>
            </a:r>
            <a:r>
              <a:rPr dirty="0" sz="3600">
                <a:solidFill>
                  <a:srgbClr val="FFFF66"/>
                </a:solidFill>
              </a:rPr>
              <a:t>Reference</a:t>
            </a:r>
            <a:endParaRPr sz="36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82876" y="4821682"/>
            <a:ext cx="577850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no preposition in</a:t>
            </a:r>
            <a:r>
              <a:rPr dirty="0" sz="44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Italian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1497" y="1627708"/>
            <a:ext cx="4999990" cy="3380104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listen to –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ascoltare  </a:t>
            </a:r>
            <a:r>
              <a:rPr dirty="0">
                <a:solidFill>
                  <a:srgbClr val="FFFFFF"/>
                </a:solidFill>
              </a:rPr>
              <a:t>look at –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guardare  </a:t>
            </a:r>
            <a:r>
              <a:rPr dirty="0">
                <a:solidFill>
                  <a:srgbClr val="FFFFFF"/>
                </a:solidFill>
              </a:rPr>
              <a:t>look for –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cercare  </a:t>
            </a:r>
            <a:r>
              <a:rPr dirty="0">
                <a:solidFill>
                  <a:srgbClr val="FFFFFF"/>
                </a:solidFill>
              </a:rPr>
              <a:t>search for</a:t>
            </a:r>
            <a:r>
              <a:rPr dirty="0" spc="-6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–</a:t>
            </a:r>
            <a:r>
              <a:rPr dirty="0" spc="-10">
                <a:solidFill>
                  <a:srgbClr val="FFFFFF"/>
                </a:solidFill>
              </a:rPr>
              <a:t>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cercare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</a:rPr>
              <a:t>wait for –</a:t>
            </a:r>
            <a:r>
              <a:rPr dirty="0" spc="-55">
                <a:solidFill>
                  <a:srgbClr val="FFFFFF"/>
                </a:solidFill>
              </a:rPr>
              <a:t> </a:t>
            </a:r>
            <a:r>
              <a:rPr dirty="0" i="1">
                <a:solidFill>
                  <a:srgbClr val="FFFFFF"/>
                </a:solidFill>
                <a:latin typeface="Arial"/>
                <a:cs typeface="Arial"/>
              </a:rPr>
              <a:t>aspettare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0664" y="4821682"/>
            <a:ext cx="612076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no preposition in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English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11174" y="2634233"/>
            <a:ext cx="7522209" cy="2038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ask –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chiedere</a:t>
            </a:r>
            <a:r>
              <a:rPr dirty="0" sz="4400" spc="-1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answer –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rispondere</a:t>
            </a:r>
            <a:r>
              <a:rPr dirty="0" sz="4400" spc="-4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call / phone etc. –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telefonare</a:t>
            </a:r>
            <a:r>
              <a:rPr dirty="0" sz="4400" spc="-4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0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!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some common</a:t>
            </a:r>
            <a:r>
              <a:rPr dirty="0" spc="-90"/>
              <a:t> </a:t>
            </a:r>
            <a:r>
              <a:rPr dirty="0"/>
              <a:t>errors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35529" y="957452"/>
            <a:ext cx="4474210" cy="5391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63525" marR="254635" indent="-1905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ask to sb.  married with</a:t>
            </a:r>
            <a:r>
              <a:rPr dirty="0" sz="4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sb.  pay</a:t>
            </a:r>
            <a:r>
              <a:rPr dirty="0" sz="4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sth.</a:t>
            </a:r>
            <a:endParaRPr sz="4400">
              <a:latin typeface="Arial"/>
              <a:cs typeface="Arial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on the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newspaper  listen</a:t>
            </a:r>
            <a:r>
              <a:rPr dirty="0" sz="4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sth.</a:t>
            </a:r>
            <a:endParaRPr sz="4400">
              <a:latin typeface="Arial"/>
              <a:cs typeface="Arial"/>
            </a:endParaRPr>
          </a:p>
          <a:p>
            <a:pPr algn="ctr" marL="355600" marR="348615">
              <a:lnSpc>
                <a:spcPct val="100000"/>
              </a:lnSpc>
              <a:spcBef>
                <a:spcPts val="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good in sth.  sorry for sth.  increase in</a:t>
            </a:r>
            <a:r>
              <a:rPr dirty="0" sz="4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sth.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3877" y="3304488"/>
            <a:ext cx="34772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pre…</a:t>
            </a:r>
            <a:r>
              <a:rPr dirty="0" spc="-60">
                <a:solidFill>
                  <a:srgbClr val="FFFFFF"/>
                </a:solidFill>
              </a:rPr>
              <a:t> </a:t>
            </a:r>
            <a:r>
              <a:rPr dirty="0" spc="-5">
                <a:solidFill>
                  <a:srgbClr val="FFFFFF"/>
                </a:solidFill>
              </a:rPr>
              <a:t>position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3304488"/>
            <a:ext cx="210883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exercise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6741" y="3304488"/>
            <a:ext cx="643001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find and correct the</a:t>
            </a:r>
            <a:r>
              <a:rPr dirty="0" spc="-6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errors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3185"/>
            <a:ext cx="7725409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listens music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3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85">
                <a:solidFill>
                  <a:srgbClr val="FFFFFF"/>
                </a:solidFill>
                <a:latin typeface="Arial"/>
                <a:cs typeface="Arial"/>
              </a:rPr>
              <a:t>MTV.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paid a beer to him into the</a:t>
            </a:r>
            <a:r>
              <a:rPr dirty="0" sz="36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5">
                <a:solidFill>
                  <a:srgbClr val="FFFFFF"/>
                </a:solidFill>
                <a:latin typeface="Arial"/>
                <a:cs typeface="Arial"/>
              </a:rPr>
              <a:t>bar.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She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got married with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Indian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36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’64.  The article on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paper was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leading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journalist.</a:t>
            </a:r>
            <a:endParaRPr sz="3600">
              <a:latin typeface="Arial"/>
              <a:cs typeface="Arial"/>
            </a:endParaRPr>
          </a:p>
          <a:p>
            <a:pPr marL="12700" marR="1038225">
              <a:lnSpc>
                <a:spcPct val="100000"/>
              </a:lnSpc>
              <a:spcBef>
                <a:spcPts val="5"/>
              </a:spcBef>
            </a:pP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went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her home in </a:t>
            </a:r>
            <a:r>
              <a:rPr dirty="0" sz="3600" spc="-40">
                <a:solidFill>
                  <a:srgbClr val="FFFFFF"/>
                </a:solidFill>
                <a:latin typeface="Arial"/>
                <a:cs typeface="Arial"/>
              </a:rPr>
              <a:t>Monday.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Sorry for my late on the</a:t>
            </a:r>
            <a:r>
              <a:rPr dirty="0" sz="36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morning.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answer to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phone on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weekends.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3185"/>
            <a:ext cx="7724140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listens </a:t>
            </a:r>
            <a:r>
              <a:rPr dirty="0" sz="3600" spc="-5">
                <a:solidFill>
                  <a:srgbClr val="FF0000"/>
                </a:solidFill>
                <a:latin typeface="Arial"/>
                <a:cs typeface="Arial"/>
              </a:rPr>
              <a:t>_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music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3600" spc="-2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85" strike="noStrike">
                <a:solidFill>
                  <a:srgbClr val="FFFFFF"/>
                </a:solidFill>
                <a:latin typeface="Arial"/>
                <a:cs typeface="Arial"/>
              </a:rPr>
              <a:t>MTV.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paid </a:t>
            </a: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_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a beer</a:t>
            </a: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him</a:t>
            </a:r>
            <a:r>
              <a:rPr dirty="0" sz="3600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sngStrike">
                <a:solidFill>
                  <a:srgbClr val="FF0000"/>
                </a:solidFill>
                <a:latin typeface="Arial"/>
                <a:cs typeface="Arial"/>
              </a:rPr>
              <a:t>into</a:t>
            </a:r>
            <a:r>
              <a:rPr dirty="0" sz="3600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5" strike="noStrike">
                <a:solidFill>
                  <a:srgbClr val="FFFFFF"/>
                </a:solidFill>
                <a:latin typeface="Arial"/>
                <a:cs typeface="Arial"/>
              </a:rPr>
              <a:t>bar. 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She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got married</a:t>
            </a:r>
            <a:r>
              <a:rPr dirty="0" sz="3600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with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an Indian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’64. 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article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paper was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sngStrike">
                <a:solidFill>
                  <a:srgbClr val="FF0000"/>
                </a:solidFill>
                <a:latin typeface="Arial"/>
                <a:cs typeface="Arial"/>
              </a:rPr>
              <a:t>from</a:t>
            </a:r>
            <a:r>
              <a:rPr dirty="0" sz="3600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leading</a:t>
            </a:r>
            <a:r>
              <a:rPr dirty="0" sz="3600" spc="-35" strike="noStrike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journalist.</a:t>
            </a:r>
            <a:endParaRPr sz="3600">
              <a:latin typeface="Arial"/>
              <a:cs typeface="Arial"/>
            </a:endParaRPr>
          </a:p>
          <a:p>
            <a:pPr marL="12700" marR="1035685">
              <a:lnSpc>
                <a:spcPct val="100000"/>
              </a:lnSpc>
              <a:spcBef>
                <a:spcPts val="5"/>
              </a:spcBef>
            </a:pP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went </a:t>
            </a:r>
            <a:r>
              <a:rPr dirty="0" sz="3600" strike="sngStrike">
                <a:solidFill>
                  <a:srgbClr val="FF0000"/>
                </a:solidFill>
                <a:latin typeface="Arial"/>
                <a:cs typeface="Arial"/>
              </a:rPr>
              <a:t>at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her home in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40" strike="noStrike">
                <a:solidFill>
                  <a:srgbClr val="FFFFFF"/>
                </a:solidFill>
                <a:latin typeface="Arial"/>
                <a:cs typeface="Arial"/>
              </a:rPr>
              <a:t>Monday. 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Sorry </a:t>
            </a:r>
            <a:r>
              <a:rPr dirty="0" sz="3600" strike="sngStrike">
                <a:solidFill>
                  <a:srgbClr val="FF0000"/>
                </a:solidFill>
                <a:latin typeface="Arial"/>
                <a:cs typeface="Arial"/>
              </a:rPr>
              <a:t>for my late on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600" spc="-114" strike="noStrike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morning.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answer</a:t>
            </a: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 strike="noStrike">
                <a:solidFill>
                  <a:srgbClr val="FFFFFF"/>
                </a:solidFill>
                <a:latin typeface="Arial"/>
                <a:cs typeface="Arial"/>
              </a:rPr>
              <a:t>phone</a:t>
            </a:r>
            <a:r>
              <a:rPr dirty="0" sz="3600" spc="-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strike="sngStrike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dirty="0" sz="3600" spc="-65" strike="noStrike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trike="noStrike">
                <a:solidFill>
                  <a:srgbClr val="FFFFFF"/>
                </a:solidFill>
                <a:latin typeface="Arial"/>
                <a:cs typeface="Arial"/>
              </a:rPr>
              <a:t>weekends.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3185"/>
            <a:ext cx="8234045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listens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to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music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in</a:t>
            </a:r>
            <a:r>
              <a:rPr dirty="0" sz="3600" spc="-1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3600" spc="-85">
                <a:solidFill>
                  <a:srgbClr val="FFFFFF"/>
                </a:solidFill>
                <a:latin typeface="Arial"/>
                <a:cs typeface="Arial"/>
              </a:rPr>
              <a:t>MTV.</a:t>
            </a:r>
            <a:endParaRPr sz="3600">
              <a:latin typeface="Arial"/>
              <a:cs typeface="Arial"/>
            </a:endParaRPr>
          </a:p>
          <a:p>
            <a:pPr marL="12700" marR="845819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paid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for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a beer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for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him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at/in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6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5">
                <a:solidFill>
                  <a:srgbClr val="FFFFFF"/>
                </a:solidFill>
                <a:latin typeface="Arial"/>
                <a:cs typeface="Arial"/>
              </a:rPr>
              <a:t>bar. 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She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got married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to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an Indian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in</a:t>
            </a:r>
            <a:r>
              <a:rPr dirty="0" sz="3600" spc="-5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’64.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The article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in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paper was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by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leading  journalist.</a:t>
            </a:r>
            <a:endParaRPr sz="3600">
              <a:latin typeface="Arial"/>
              <a:cs typeface="Arial"/>
            </a:endParaRPr>
          </a:p>
          <a:p>
            <a:pPr marL="12700" marR="1910080">
              <a:lnSpc>
                <a:spcPct val="100000"/>
              </a:lnSpc>
              <a:spcBef>
                <a:spcPts val="5"/>
              </a:spcBef>
            </a:pP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went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to hers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on </a:t>
            </a:r>
            <a:r>
              <a:rPr dirty="0" sz="3600" spc="-40">
                <a:solidFill>
                  <a:srgbClr val="FFFFFF"/>
                </a:solidFill>
                <a:latin typeface="Arial"/>
                <a:cs typeface="Arial"/>
              </a:rPr>
              <a:t>Monday.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Sorry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I was late in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morning.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I answer </a:t>
            </a:r>
            <a:r>
              <a:rPr dirty="0" sz="3600" spc="-5">
                <a:solidFill>
                  <a:srgbClr val="FFFF66"/>
                </a:solidFill>
                <a:latin typeface="Arial"/>
                <a:cs typeface="Arial"/>
              </a:rPr>
              <a:t>_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phone </a:t>
            </a:r>
            <a:r>
              <a:rPr dirty="0" sz="3600">
                <a:solidFill>
                  <a:srgbClr val="FFFF66"/>
                </a:solidFill>
                <a:latin typeface="Arial"/>
                <a:cs typeface="Arial"/>
              </a:rPr>
              <a:t>at</a:t>
            </a:r>
            <a:r>
              <a:rPr dirty="0" sz="3600" spc="-5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weekends.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8217" y="3304488"/>
            <a:ext cx="260731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translating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74770" y="3304488"/>
            <a:ext cx="139509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i="1">
                <a:latin typeface="Arial"/>
                <a:cs typeface="Arial"/>
              </a:rPr>
              <a:t>fino</a:t>
            </a:r>
            <a:r>
              <a:rPr dirty="0" spc="-8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2085" y="2634233"/>
            <a:ext cx="472122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556260" marR="547370" indent="52832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66"/>
                </a:solidFill>
              </a:rPr>
              <a:t>until </a:t>
            </a:r>
            <a:r>
              <a:rPr dirty="0">
                <a:solidFill>
                  <a:srgbClr val="FFFFFF"/>
                </a:solidFill>
              </a:rPr>
              <a:t>[time]  </a:t>
            </a:r>
            <a:r>
              <a:rPr dirty="0">
                <a:solidFill>
                  <a:srgbClr val="FFFF66"/>
                </a:solidFill>
              </a:rPr>
              <a:t>up to</a:t>
            </a:r>
            <a:r>
              <a:rPr dirty="0" spc="-65">
                <a:solidFill>
                  <a:srgbClr val="FFFF66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[number]</a:t>
            </a:r>
          </a:p>
          <a:p>
            <a:pPr marL="12700">
              <a:lnSpc>
                <a:spcPct val="100000"/>
              </a:lnSpc>
            </a:pPr>
            <a:r>
              <a:rPr dirty="0">
                <a:solidFill>
                  <a:srgbClr val="FFFF66"/>
                </a:solidFill>
              </a:rPr>
              <a:t>as far as</a:t>
            </a:r>
            <a:r>
              <a:rPr dirty="0" spc="-70">
                <a:solidFill>
                  <a:srgbClr val="FFFF66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[distance]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48403" y="3304488"/>
            <a:ext cx="64770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 i="1">
                <a:latin typeface="Arial"/>
                <a:cs typeface="Arial"/>
              </a:rPr>
              <a:t>da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90422" y="1963674"/>
            <a:ext cx="7363459" cy="3379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from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[origin; starting</a:t>
            </a:r>
            <a:r>
              <a:rPr dirty="0" sz="4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point]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by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[passive]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for / since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[in Present</a:t>
            </a:r>
            <a:r>
              <a:rPr dirty="0" sz="4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Perfect]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3877" y="3304488"/>
            <a:ext cx="347726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pre…</a:t>
            </a:r>
            <a:r>
              <a:rPr dirty="0" sz="4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position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56047" y="1810511"/>
            <a:ext cx="3278124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0" y="1877567"/>
            <a:ext cx="2331719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27929" y="2045335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223900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46776" y="1830323"/>
            <a:ext cx="274510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5740" rIns="0" bIns="0" rtlCol="0" vert="horz">
            <a:spAutoFit/>
          </a:bodyPr>
          <a:lstStyle/>
          <a:p>
            <a:pPr marL="554990">
              <a:lnSpc>
                <a:spcPct val="100000"/>
              </a:lnSpc>
              <a:spcBef>
                <a:spcPts val="1620"/>
              </a:spcBef>
            </a:pPr>
            <a:r>
              <a:rPr dirty="0" sz="4000" spc="-5">
                <a:latin typeface="Arial"/>
                <a:cs typeface="Arial"/>
              </a:rPr>
              <a:t>a</a:t>
            </a:r>
            <a:r>
              <a:rPr dirty="0" sz="4000" spc="-2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place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020" y="1816607"/>
            <a:ext cx="3276600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491" y="1885188"/>
            <a:ext cx="2133600" cy="1152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40710" y="2051430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0" y="0"/>
                </a:moveTo>
                <a:lnTo>
                  <a:pt x="223774" y="0"/>
                </a:lnTo>
                <a:lnTo>
                  <a:pt x="222503" y="1260729"/>
                </a:lnTo>
              </a:path>
            </a:pathLst>
          </a:custGeom>
          <a:ln w="57911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02692" y="1836420"/>
            <a:ext cx="2743200" cy="1050290"/>
          </a:xfrm>
          <a:prstGeom prst="rect"/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652780">
              <a:lnSpc>
                <a:spcPct val="100000"/>
              </a:lnSpc>
              <a:spcBef>
                <a:spcPts val="1625"/>
              </a:spcBef>
            </a:pPr>
            <a:r>
              <a:rPr dirty="0" sz="4000" spc="-5"/>
              <a:t>before</a:t>
            </a:r>
            <a:endParaRPr sz="400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7874" y="1627708"/>
            <a:ext cx="6988809" cy="405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23545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at / to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mine [= my</a:t>
            </a:r>
            <a:r>
              <a:rPr dirty="0" sz="44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house]</a:t>
            </a:r>
            <a:endParaRPr sz="4400">
              <a:latin typeface="Arial"/>
              <a:cs typeface="Arial"/>
            </a:endParaRPr>
          </a:p>
          <a:p>
            <a:pPr algn="ctr" marL="12065" marR="5080">
              <a:lnSpc>
                <a:spcPct val="200000"/>
              </a:lnSpc>
              <a:spcBef>
                <a:spcPts val="5"/>
              </a:spcBef>
            </a:pP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at / to </a:t>
            </a:r>
            <a:r>
              <a:rPr dirty="0" sz="4400" spc="-15">
                <a:solidFill>
                  <a:srgbClr val="FFFFFF"/>
                </a:solidFill>
                <a:latin typeface="Arial"/>
                <a:cs typeface="Arial"/>
              </a:rPr>
              <a:t>Bob’s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[= </a:t>
            </a:r>
            <a:r>
              <a:rPr dirty="0" sz="4400" spc="-15">
                <a:solidFill>
                  <a:srgbClr val="FFFFFF"/>
                </a:solidFill>
                <a:latin typeface="Arial"/>
                <a:cs typeface="Arial"/>
              </a:rPr>
              <a:t>Bob’s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house]  </a:t>
            </a: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at / to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spc="-10">
                <a:solidFill>
                  <a:srgbClr val="FFFFFF"/>
                </a:solidFill>
                <a:latin typeface="Arial"/>
                <a:cs typeface="Arial"/>
              </a:rPr>
              <a:t>Chemist’s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[=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400" spc="-10">
                <a:solidFill>
                  <a:srgbClr val="FFFFFF"/>
                </a:solidFill>
                <a:latin typeface="Arial"/>
                <a:cs typeface="Arial"/>
              </a:rPr>
              <a:t>Chemist’s</a:t>
            </a:r>
            <a:r>
              <a:rPr dirty="0" sz="4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 spc="-5">
                <a:solidFill>
                  <a:srgbClr val="FFFFFF"/>
                </a:solidFill>
                <a:latin typeface="Arial"/>
                <a:cs typeface="Arial"/>
              </a:rPr>
              <a:t>shop]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9741" y="3304488"/>
            <a:ext cx="260667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homework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3594" y="3304488"/>
            <a:ext cx="68986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Module 6, parts 12, 13 &amp;</a:t>
            </a:r>
            <a:r>
              <a:rPr dirty="0" spc="-55"/>
              <a:t> </a:t>
            </a:r>
            <a:r>
              <a:rPr dirty="0"/>
              <a:t>16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26792" y="428244"/>
            <a:ext cx="3836035" cy="3822700"/>
          </a:xfrm>
          <a:custGeom>
            <a:avLst/>
            <a:gdLst/>
            <a:ahLst/>
            <a:cxnLst/>
            <a:rect l="l" t="t" r="r" b="b"/>
            <a:pathLst>
              <a:path w="3836035" h="3822700">
                <a:moveTo>
                  <a:pt x="0" y="3822191"/>
                </a:moveTo>
                <a:lnTo>
                  <a:pt x="3835907" y="3822191"/>
                </a:lnTo>
                <a:lnTo>
                  <a:pt x="3835907" y="0"/>
                </a:lnTo>
                <a:lnTo>
                  <a:pt x="0" y="0"/>
                </a:lnTo>
                <a:lnTo>
                  <a:pt x="0" y="38221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5940" y="5020157"/>
            <a:ext cx="775906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>
                <a:solidFill>
                  <a:srgbClr val="FFFFFF"/>
                </a:solidFill>
                <a:latin typeface="Georgia"/>
                <a:cs typeface="Georgia"/>
                <a:hlinkClick r:id="rId2"/>
              </a:rPr>
              <a:t>www.davidnicholson.it</a:t>
            </a:r>
            <a:endParaRPr sz="6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54807" y="551687"/>
            <a:ext cx="3604260" cy="36057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877" y="3304488"/>
            <a:ext cx="34772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666666"/>
                </a:solidFill>
              </a:rPr>
              <a:t>pre…</a:t>
            </a:r>
            <a:r>
              <a:rPr dirty="0" spc="-60">
                <a:solidFill>
                  <a:srgbClr val="666666"/>
                </a:solidFill>
              </a:rPr>
              <a:t> </a:t>
            </a:r>
            <a:r>
              <a:rPr dirty="0" spc="-5">
                <a:solidFill>
                  <a:srgbClr val="666666"/>
                </a:solidFill>
              </a:rPr>
              <a:t>position</a:t>
            </a:r>
          </a:p>
        </p:txBody>
      </p:sp>
      <p:sp>
        <p:nvSpPr>
          <p:cNvPr id="3" name="object 3"/>
          <p:cNvSpPr/>
          <p:nvPr/>
        </p:nvSpPr>
        <p:spPr>
          <a:xfrm>
            <a:off x="4956047" y="1810511"/>
            <a:ext cx="3278124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0" y="1877567"/>
            <a:ext cx="2331719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27929" y="2045335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223900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46776" y="1830323"/>
            <a:ext cx="274510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5740" rIns="0" bIns="0" rtlCol="0" vert="horz">
            <a:spAutoFit/>
          </a:bodyPr>
          <a:lstStyle/>
          <a:p>
            <a:pPr marL="554990">
              <a:lnSpc>
                <a:spcPct val="100000"/>
              </a:lnSpc>
              <a:spcBef>
                <a:spcPts val="1620"/>
              </a:spcBef>
            </a:pPr>
            <a:r>
              <a:rPr dirty="0" sz="4000" spc="-5">
                <a:latin typeface="Arial"/>
                <a:cs typeface="Arial"/>
              </a:rPr>
              <a:t>a</a:t>
            </a:r>
            <a:r>
              <a:rPr dirty="0" sz="4000" spc="-2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place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020" y="1816607"/>
            <a:ext cx="3276600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491" y="1885188"/>
            <a:ext cx="2133600" cy="1152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40710" y="2051430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0" y="0"/>
                </a:moveTo>
                <a:lnTo>
                  <a:pt x="223774" y="0"/>
                </a:lnTo>
                <a:lnTo>
                  <a:pt x="222503" y="1260729"/>
                </a:lnTo>
              </a:path>
            </a:pathLst>
          </a:custGeom>
          <a:ln w="57911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2692" y="1836420"/>
            <a:ext cx="2743200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652780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latin typeface="Arial"/>
                <a:cs typeface="Arial"/>
              </a:rPr>
              <a:t>before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7942" y="4318508"/>
            <a:ext cx="462978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 go to the</a:t>
            </a:r>
            <a:r>
              <a:rPr dirty="0" sz="4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cinema.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877" y="3304488"/>
            <a:ext cx="347662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666666"/>
                </a:solidFill>
              </a:rPr>
              <a:t>pre…</a:t>
            </a:r>
            <a:r>
              <a:rPr dirty="0" spc="-80">
                <a:solidFill>
                  <a:srgbClr val="666666"/>
                </a:solidFill>
              </a:rPr>
              <a:t> </a:t>
            </a:r>
            <a:r>
              <a:rPr dirty="0">
                <a:solidFill>
                  <a:srgbClr val="FFFF66"/>
                </a:solidFill>
              </a:rPr>
              <a:t>position</a:t>
            </a:r>
          </a:p>
        </p:txBody>
      </p:sp>
      <p:sp>
        <p:nvSpPr>
          <p:cNvPr id="3" name="object 3"/>
          <p:cNvSpPr/>
          <p:nvPr/>
        </p:nvSpPr>
        <p:spPr>
          <a:xfrm>
            <a:off x="4956047" y="1810511"/>
            <a:ext cx="3278124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0" y="1877567"/>
            <a:ext cx="2331719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27929" y="2045335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223900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46776" y="1830323"/>
            <a:ext cx="274510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5740" rIns="0" bIns="0" rtlCol="0" vert="horz">
            <a:spAutoFit/>
          </a:bodyPr>
          <a:lstStyle/>
          <a:p>
            <a:pPr marL="554990">
              <a:lnSpc>
                <a:spcPct val="100000"/>
              </a:lnSpc>
              <a:spcBef>
                <a:spcPts val="1620"/>
              </a:spcBef>
            </a:pPr>
            <a:r>
              <a:rPr dirty="0" sz="4000" spc="-5">
                <a:latin typeface="Arial"/>
                <a:cs typeface="Arial"/>
              </a:rPr>
              <a:t>a</a:t>
            </a:r>
            <a:r>
              <a:rPr dirty="0" sz="4000" spc="-2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place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020" y="1816607"/>
            <a:ext cx="3276600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491" y="1885188"/>
            <a:ext cx="2133600" cy="1152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40710" y="2051430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0" y="0"/>
                </a:moveTo>
                <a:lnTo>
                  <a:pt x="223774" y="0"/>
                </a:lnTo>
                <a:lnTo>
                  <a:pt x="222503" y="1260729"/>
                </a:lnTo>
              </a:path>
            </a:pathLst>
          </a:custGeom>
          <a:ln w="57911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2692" y="1836420"/>
            <a:ext cx="2743200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652780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latin typeface="Arial"/>
                <a:cs typeface="Arial"/>
              </a:rPr>
              <a:t>before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7942" y="4318508"/>
            <a:ext cx="447484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 go to </a:t>
            </a: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the</a:t>
            </a:r>
            <a:r>
              <a:rPr dirty="0" sz="4400" spc="-6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66"/>
                </a:solidFill>
                <a:latin typeface="Arial"/>
                <a:cs typeface="Arial"/>
              </a:rPr>
              <a:t>cinema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877" y="3304488"/>
            <a:ext cx="347852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0080"/>
                </a:solidFill>
              </a:rPr>
              <a:t>pre</a:t>
            </a:r>
            <a:r>
              <a:rPr dirty="0">
                <a:solidFill>
                  <a:srgbClr val="666666"/>
                </a:solidFill>
              </a:rPr>
              <a:t>…</a:t>
            </a:r>
            <a:r>
              <a:rPr dirty="0" spc="-55">
                <a:solidFill>
                  <a:srgbClr val="666666"/>
                </a:solidFill>
              </a:rPr>
              <a:t> </a:t>
            </a:r>
            <a:r>
              <a:rPr dirty="0" spc="-5">
                <a:solidFill>
                  <a:srgbClr val="666666"/>
                </a:solidFill>
              </a:rPr>
              <a:t>position</a:t>
            </a:r>
          </a:p>
        </p:txBody>
      </p:sp>
      <p:sp>
        <p:nvSpPr>
          <p:cNvPr id="3" name="object 3"/>
          <p:cNvSpPr/>
          <p:nvPr/>
        </p:nvSpPr>
        <p:spPr>
          <a:xfrm>
            <a:off x="4956047" y="1810511"/>
            <a:ext cx="3278124" cy="156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0" y="1877567"/>
            <a:ext cx="2331719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27929" y="2045335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223900" y="0"/>
                </a:moveTo>
                <a:lnTo>
                  <a:pt x="0" y="0"/>
                </a:lnTo>
                <a:lnTo>
                  <a:pt x="1397" y="1260728"/>
                </a:lnTo>
              </a:path>
            </a:pathLst>
          </a:custGeom>
          <a:ln w="57912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46776" y="1830323"/>
            <a:ext cx="2745105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5740" rIns="0" bIns="0" rtlCol="0" vert="horz">
            <a:spAutoFit/>
          </a:bodyPr>
          <a:lstStyle/>
          <a:p>
            <a:pPr marL="554990">
              <a:lnSpc>
                <a:spcPct val="100000"/>
              </a:lnSpc>
              <a:spcBef>
                <a:spcPts val="1620"/>
              </a:spcBef>
            </a:pPr>
            <a:r>
              <a:rPr dirty="0" sz="4000" spc="-5">
                <a:latin typeface="Arial"/>
                <a:cs typeface="Arial"/>
              </a:rPr>
              <a:t>a</a:t>
            </a:r>
            <a:r>
              <a:rPr dirty="0" sz="4000" spc="-25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place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020" y="1816607"/>
            <a:ext cx="3276600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491" y="1885188"/>
            <a:ext cx="2133600" cy="1152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40710" y="2051430"/>
            <a:ext cx="224154" cy="1261110"/>
          </a:xfrm>
          <a:custGeom>
            <a:avLst/>
            <a:gdLst/>
            <a:ahLst/>
            <a:cxnLst/>
            <a:rect l="l" t="t" r="r" b="b"/>
            <a:pathLst>
              <a:path w="224154" h="1261110">
                <a:moveTo>
                  <a:pt x="0" y="0"/>
                </a:moveTo>
                <a:lnTo>
                  <a:pt x="223774" y="0"/>
                </a:lnTo>
                <a:lnTo>
                  <a:pt x="222503" y="1260729"/>
                </a:lnTo>
              </a:path>
            </a:pathLst>
          </a:custGeom>
          <a:ln w="57911">
            <a:solidFill>
              <a:srgbClr val="6666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2692" y="1836420"/>
            <a:ext cx="2743200" cy="1050290"/>
          </a:xfrm>
          <a:prstGeom prst="rect">
            <a:avLst/>
          </a:prstGeom>
          <a:solidFill>
            <a:srgbClr val="666666"/>
          </a:solidFill>
        </p:spPr>
        <p:txBody>
          <a:bodyPr wrap="square" lIns="0" tIns="206375" rIns="0" bIns="0" rtlCol="0" vert="horz">
            <a:spAutoFit/>
          </a:bodyPr>
          <a:lstStyle/>
          <a:p>
            <a:pPr marL="652780">
              <a:lnSpc>
                <a:spcPct val="100000"/>
              </a:lnSpc>
              <a:spcBef>
                <a:spcPts val="1625"/>
              </a:spcBef>
            </a:pPr>
            <a:r>
              <a:rPr dirty="0" sz="4000" spc="-5">
                <a:latin typeface="Arial"/>
                <a:cs typeface="Arial"/>
              </a:rPr>
              <a:t>before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7942" y="4318508"/>
            <a:ext cx="463042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I go </a:t>
            </a:r>
            <a:r>
              <a:rPr dirty="0" sz="4400" spc="-5">
                <a:solidFill>
                  <a:srgbClr val="FF0080"/>
                </a:solidFill>
                <a:latin typeface="Arial"/>
                <a:cs typeface="Arial"/>
              </a:rPr>
              <a:t>to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4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FF"/>
                </a:solidFill>
                <a:latin typeface="Arial"/>
                <a:cs typeface="Arial"/>
              </a:rPr>
              <a:t>cinema.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2019-01-03T23:05:12Z</dcterms:created>
  <dcterms:modified xsi:type="dcterms:W3CDTF">2019-01-03T23:05:12Z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2019-01-03T00:00:00Z</vt:filetime>
  </property>
</Properties>
</file>