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13410" y="621161"/>
            <a:ext cx="7917179" cy="25006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0" i="0">
                <a:solidFill>
                  <a:srgbClr val="252525"/>
                </a:solidFill>
                <a:latin typeface="Corbel"/>
                <a:cs typeface="Corbe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252525"/>
                </a:solidFill>
                <a:latin typeface="Corbel"/>
                <a:cs typeface="Corbel"/>
              </a:defRPr>
            </a:lvl1pPr>
          </a:lstStyle>
          <a:p>
            <a:pPr marL="12700">
              <a:lnSpc>
                <a:spcPts val="1800"/>
              </a:lnSpc>
            </a:pPr>
            <a:r>
              <a:rPr dirty="0" spc="-15"/>
              <a:t>oxford </a:t>
            </a:r>
            <a:r>
              <a:rPr dirty="0" spc="-25"/>
              <a:t>grammar </a:t>
            </a:r>
            <a:r>
              <a:rPr dirty="0" spc="-20"/>
              <a:t>practice</a:t>
            </a:r>
            <a:r>
              <a:rPr dirty="0" spc="-85"/>
              <a:t> </a:t>
            </a:r>
            <a:r>
              <a:rPr dirty="0" spc="-20"/>
              <a:t>#49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0" i="0">
                <a:solidFill>
                  <a:srgbClr val="252525"/>
                </a:solidFill>
                <a:latin typeface="Corbel"/>
                <a:cs typeface="Corbe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252525"/>
                </a:solidFill>
                <a:latin typeface="Corbel"/>
                <a:cs typeface="Corbel"/>
              </a:defRPr>
            </a:lvl1pPr>
          </a:lstStyle>
          <a:p>
            <a:pPr marL="12700">
              <a:lnSpc>
                <a:spcPts val="1800"/>
              </a:lnSpc>
            </a:pPr>
            <a:r>
              <a:rPr dirty="0" spc="-15"/>
              <a:t>oxford </a:t>
            </a:r>
            <a:r>
              <a:rPr dirty="0" spc="-25"/>
              <a:t>grammar </a:t>
            </a:r>
            <a:r>
              <a:rPr dirty="0" spc="-20"/>
              <a:t>practice</a:t>
            </a:r>
            <a:r>
              <a:rPr dirty="0" spc="-85"/>
              <a:t> </a:t>
            </a:r>
            <a:r>
              <a:rPr dirty="0" spc="-20"/>
              <a:t>#49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0" i="0">
                <a:solidFill>
                  <a:srgbClr val="252525"/>
                </a:solidFill>
                <a:latin typeface="Corbel"/>
                <a:cs typeface="Corbe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252525"/>
                </a:solidFill>
                <a:latin typeface="Corbel"/>
                <a:cs typeface="Corbel"/>
              </a:defRPr>
            </a:lvl1pPr>
          </a:lstStyle>
          <a:p>
            <a:pPr marL="12700">
              <a:lnSpc>
                <a:spcPts val="1800"/>
              </a:lnSpc>
            </a:pPr>
            <a:r>
              <a:rPr dirty="0" spc="-15"/>
              <a:t>oxford </a:t>
            </a:r>
            <a:r>
              <a:rPr dirty="0" spc="-25"/>
              <a:t>grammar </a:t>
            </a:r>
            <a:r>
              <a:rPr dirty="0" spc="-20"/>
              <a:t>practice</a:t>
            </a:r>
            <a:r>
              <a:rPr dirty="0" spc="-85"/>
              <a:t> </a:t>
            </a:r>
            <a:r>
              <a:rPr dirty="0" spc="-20"/>
              <a:t>#49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0" i="0">
                <a:solidFill>
                  <a:srgbClr val="252525"/>
                </a:solidFill>
                <a:latin typeface="Corbel"/>
                <a:cs typeface="Corbe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252525"/>
                </a:solidFill>
                <a:latin typeface="Corbel"/>
                <a:cs typeface="Corbel"/>
              </a:defRPr>
            </a:lvl1pPr>
          </a:lstStyle>
          <a:p>
            <a:pPr marL="12700">
              <a:lnSpc>
                <a:spcPts val="1800"/>
              </a:lnSpc>
            </a:pPr>
            <a:r>
              <a:rPr dirty="0" spc="-15"/>
              <a:t>oxford </a:t>
            </a:r>
            <a:r>
              <a:rPr dirty="0" spc="-25"/>
              <a:t>grammar </a:t>
            </a:r>
            <a:r>
              <a:rPr dirty="0" spc="-20"/>
              <a:t>practice</a:t>
            </a:r>
            <a:r>
              <a:rPr dirty="0" spc="-85"/>
              <a:t> </a:t>
            </a:r>
            <a:r>
              <a:rPr dirty="0" spc="-20"/>
              <a:t>#49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252525"/>
                </a:solidFill>
                <a:latin typeface="Corbel"/>
                <a:cs typeface="Corbel"/>
              </a:defRPr>
            </a:lvl1pPr>
          </a:lstStyle>
          <a:p>
            <a:pPr marL="12700">
              <a:lnSpc>
                <a:spcPts val="1800"/>
              </a:lnSpc>
            </a:pPr>
            <a:r>
              <a:rPr dirty="0" spc="-15"/>
              <a:t>oxford </a:t>
            </a:r>
            <a:r>
              <a:rPr dirty="0" spc="-25"/>
              <a:t>grammar </a:t>
            </a:r>
            <a:r>
              <a:rPr dirty="0" spc="-20"/>
              <a:t>practice</a:t>
            </a:r>
            <a:r>
              <a:rPr dirty="0" spc="-85"/>
              <a:t> </a:t>
            </a:r>
            <a:r>
              <a:rPr dirty="0" spc="-20"/>
              <a:t>#49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9760" y="1225681"/>
            <a:ext cx="7904479" cy="3957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0" i="0">
                <a:solidFill>
                  <a:srgbClr val="252525"/>
                </a:solidFill>
                <a:latin typeface="Corbel"/>
                <a:cs typeface="Corbe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324600" y="6566081"/>
            <a:ext cx="2745104" cy="254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252525"/>
                </a:solidFill>
                <a:latin typeface="Corbel"/>
                <a:cs typeface="Corbel"/>
              </a:defRPr>
            </a:lvl1pPr>
          </a:lstStyle>
          <a:p>
            <a:pPr marL="12700">
              <a:lnSpc>
                <a:spcPts val="1800"/>
              </a:lnSpc>
            </a:pPr>
            <a:r>
              <a:rPr dirty="0" spc="-15"/>
              <a:t>oxford </a:t>
            </a:r>
            <a:r>
              <a:rPr dirty="0" spc="-25"/>
              <a:t>grammar </a:t>
            </a:r>
            <a:r>
              <a:rPr dirty="0" spc="-20"/>
              <a:t>practice</a:t>
            </a:r>
            <a:r>
              <a:rPr dirty="0" spc="-85"/>
              <a:t> </a:t>
            </a:r>
            <a:r>
              <a:rPr dirty="0" spc="-20"/>
              <a:t>#49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3740" y="2496820"/>
            <a:ext cx="8016240" cy="17805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0" spc="-50" b="1">
                <a:solidFill>
                  <a:srgbClr val="252525"/>
                </a:solidFill>
                <a:latin typeface="Corbel"/>
                <a:cs typeface="Corbel"/>
              </a:rPr>
              <a:t>oxford practice</a:t>
            </a:r>
            <a:r>
              <a:rPr dirty="0" sz="6000" spc="-210" b="1">
                <a:solidFill>
                  <a:srgbClr val="252525"/>
                </a:solidFill>
                <a:latin typeface="Corbel"/>
                <a:cs typeface="Corbel"/>
              </a:rPr>
              <a:t> </a:t>
            </a:r>
            <a:r>
              <a:rPr dirty="0" sz="6000" spc="-65" b="1">
                <a:solidFill>
                  <a:srgbClr val="252525"/>
                </a:solidFill>
                <a:latin typeface="Corbel"/>
                <a:cs typeface="Corbel"/>
              </a:rPr>
              <a:t>grammar</a:t>
            </a:r>
            <a:endParaRPr sz="6000">
              <a:latin typeface="Corbel"/>
              <a:cs typeface="Corbel"/>
            </a:endParaRPr>
          </a:p>
          <a:p>
            <a:pPr marL="2218690">
              <a:lnSpc>
                <a:spcPct val="100000"/>
              </a:lnSpc>
              <a:spcBef>
                <a:spcPts val="140"/>
              </a:spcBef>
            </a:pPr>
            <a:r>
              <a:rPr dirty="0" sz="4400">
                <a:solidFill>
                  <a:srgbClr val="252525"/>
                </a:solidFill>
                <a:latin typeface="Corbel"/>
                <a:cs typeface="Corbel"/>
              </a:rPr>
              <a:t>articles (1): </a:t>
            </a:r>
            <a:r>
              <a:rPr dirty="0" sz="5400" spc="-25" b="1">
                <a:solidFill>
                  <a:srgbClr val="FF9900"/>
                </a:solidFill>
                <a:latin typeface="Corbel"/>
                <a:cs typeface="Corbel"/>
              </a:rPr>
              <a:t>a</a:t>
            </a:r>
            <a:r>
              <a:rPr dirty="0" sz="4400" spc="-25">
                <a:solidFill>
                  <a:srgbClr val="252525"/>
                </a:solidFill>
                <a:latin typeface="Corbel"/>
                <a:cs typeface="Corbel"/>
              </a:rPr>
              <a:t>, </a:t>
            </a:r>
            <a:r>
              <a:rPr dirty="0" sz="5400" spc="-40" b="1">
                <a:solidFill>
                  <a:srgbClr val="9BC935"/>
                </a:solidFill>
                <a:latin typeface="Corbel"/>
                <a:cs typeface="Corbel"/>
              </a:rPr>
              <a:t>an</a:t>
            </a:r>
            <a:r>
              <a:rPr dirty="0" sz="4400" spc="-40">
                <a:solidFill>
                  <a:srgbClr val="252525"/>
                </a:solidFill>
                <a:latin typeface="Corbel"/>
                <a:cs typeface="Corbel"/>
              </a:rPr>
              <a:t>, </a:t>
            </a:r>
            <a:r>
              <a:rPr dirty="0" sz="4400">
                <a:solidFill>
                  <a:srgbClr val="252525"/>
                </a:solidFill>
                <a:latin typeface="Corbel"/>
                <a:cs typeface="Corbel"/>
              </a:rPr>
              <a:t>or</a:t>
            </a:r>
            <a:r>
              <a:rPr dirty="0" sz="4400" spc="-45">
                <a:solidFill>
                  <a:srgbClr val="252525"/>
                </a:solidFill>
                <a:latin typeface="Corbel"/>
                <a:cs typeface="Corbel"/>
              </a:rPr>
              <a:t> </a:t>
            </a:r>
            <a:r>
              <a:rPr dirty="0" sz="5400" spc="-40" b="1">
                <a:solidFill>
                  <a:srgbClr val="4682B8"/>
                </a:solidFill>
                <a:latin typeface="Corbel"/>
                <a:cs typeface="Corbel"/>
              </a:rPr>
              <a:t>the</a:t>
            </a:r>
            <a:endParaRPr sz="54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793990" y="5795009"/>
            <a:ext cx="1274445" cy="90931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800" spc="-10">
                <a:solidFill>
                  <a:srgbClr val="252525"/>
                </a:solidFill>
                <a:latin typeface="Corbel"/>
                <a:cs typeface="Corbel"/>
              </a:rPr>
              <a:t>#</a:t>
            </a:r>
            <a:r>
              <a:rPr dirty="0" sz="5800">
                <a:solidFill>
                  <a:srgbClr val="252525"/>
                </a:solidFill>
                <a:latin typeface="Corbel"/>
                <a:cs typeface="Corbel"/>
              </a:rPr>
              <a:t>49</a:t>
            </a:r>
            <a:endParaRPr sz="5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00"/>
              </a:lnSpc>
            </a:pPr>
            <a:r>
              <a:rPr dirty="0" spc="-15"/>
              <a:t>oxford </a:t>
            </a:r>
            <a:r>
              <a:rPr dirty="0" spc="-25"/>
              <a:t>grammar </a:t>
            </a:r>
            <a:r>
              <a:rPr dirty="0" spc="-20"/>
              <a:t>practice</a:t>
            </a:r>
            <a:r>
              <a:rPr dirty="0" spc="-85"/>
              <a:t> </a:t>
            </a:r>
            <a:r>
              <a:rPr dirty="0" spc="-20"/>
              <a:t>#49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86995" rIns="0" bIns="0" rtlCol="0" vert="horz">
            <a:spAutoFit/>
          </a:bodyPr>
          <a:lstStyle/>
          <a:p>
            <a:pPr algn="ctr" marL="19050" marR="5080" indent="635">
              <a:lnSpc>
                <a:spcPct val="101099"/>
              </a:lnSpc>
              <a:spcBef>
                <a:spcPts val="685"/>
              </a:spcBef>
            </a:pPr>
            <a:r>
              <a:rPr dirty="0" spc="-45" b="1">
                <a:latin typeface="Corbel"/>
                <a:cs typeface="Corbel"/>
              </a:rPr>
              <a:t>we </a:t>
            </a:r>
            <a:r>
              <a:rPr dirty="0" spc="-35" b="1">
                <a:latin typeface="Corbel"/>
                <a:cs typeface="Corbel"/>
              </a:rPr>
              <a:t>also </a:t>
            </a:r>
            <a:r>
              <a:rPr dirty="0" spc="-40" b="1">
                <a:latin typeface="Corbel"/>
                <a:cs typeface="Corbel"/>
              </a:rPr>
              <a:t>use </a:t>
            </a:r>
            <a:r>
              <a:rPr dirty="0" sz="9600" spc="-5" b="1">
                <a:solidFill>
                  <a:srgbClr val="9BC935"/>
                </a:solidFill>
                <a:latin typeface="Corbel"/>
                <a:cs typeface="Corbel"/>
              </a:rPr>
              <a:t>an</a:t>
            </a:r>
            <a:r>
              <a:rPr dirty="0" sz="9600" spc="-675" b="1">
                <a:solidFill>
                  <a:srgbClr val="9BC935"/>
                </a:solidFill>
                <a:latin typeface="Corbel"/>
                <a:cs typeface="Corbel"/>
              </a:rPr>
              <a:t> </a:t>
            </a:r>
            <a:r>
              <a:rPr dirty="0" spc="-45" b="1">
                <a:latin typeface="Corbel"/>
                <a:cs typeface="Corbel"/>
              </a:rPr>
              <a:t>before  </a:t>
            </a:r>
            <a:r>
              <a:rPr dirty="0" spc="-50" b="1">
                <a:latin typeface="Corbel"/>
                <a:cs typeface="Corbel"/>
              </a:rPr>
              <a:t>words </a:t>
            </a:r>
            <a:r>
              <a:rPr dirty="0" spc="-45" b="1">
                <a:latin typeface="Corbel"/>
                <a:cs typeface="Corbel"/>
              </a:rPr>
              <a:t>that begin </a:t>
            </a:r>
            <a:r>
              <a:rPr dirty="0" spc="-40" b="1">
                <a:latin typeface="Corbel"/>
                <a:cs typeface="Corbel"/>
              </a:rPr>
              <a:t>with</a:t>
            </a:r>
            <a:r>
              <a:rPr dirty="0" spc="-220" b="1">
                <a:latin typeface="Corbel"/>
                <a:cs typeface="Corbel"/>
              </a:rPr>
              <a:t> </a:t>
            </a:r>
            <a:r>
              <a:rPr dirty="0" b="1">
                <a:latin typeface="Corbel"/>
                <a:cs typeface="Corbel"/>
              </a:rPr>
              <a:t>a  </a:t>
            </a:r>
            <a:r>
              <a:rPr dirty="0" spc="-40" b="1">
                <a:latin typeface="Corbel"/>
                <a:cs typeface="Corbel"/>
              </a:rPr>
              <a:t>silent</a:t>
            </a:r>
            <a:r>
              <a:rPr dirty="0" spc="-80" b="1">
                <a:latin typeface="Corbel"/>
                <a:cs typeface="Corbel"/>
              </a:rPr>
              <a:t> </a:t>
            </a:r>
            <a:r>
              <a:rPr dirty="0" sz="9600" b="1">
                <a:solidFill>
                  <a:srgbClr val="30849B"/>
                </a:solidFill>
                <a:latin typeface="Corbel"/>
                <a:cs typeface="Corbel"/>
              </a:rPr>
              <a:t>h</a:t>
            </a:r>
            <a:endParaRPr sz="96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00"/>
              </a:lnSpc>
            </a:pPr>
            <a:r>
              <a:rPr dirty="0" spc="-15"/>
              <a:t>oxford </a:t>
            </a:r>
            <a:r>
              <a:rPr dirty="0" spc="-25"/>
              <a:t>grammar </a:t>
            </a:r>
            <a:r>
              <a:rPr dirty="0" spc="-20"/>
              <a:t>practice</a:t>
            </a:r>
            <a:r>
              <a:rPr dirty="0" spc="-85"/>
              <a:t> </a:t>
            </a:r>
            <a:r>
              <a:rPr dirty="0" spc="-20"/>
              <a:t>#49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893948" rIns="0" bIns="0" rtlCol="0" vert="horz">
            <a:spAutoFit/>
          </a:bodyPr>
          <a:lstStyle/>
          <a:p>
            <a:pPr algn="ctr" marL="10795">
              <a:lnSpc>
                <a:spcPts val="6434"/>
              </a:lnSpc>
              <a:spcBef>
                <a:spcPts val="100"/>
              </a:spcBef>
            </a:pPr>
            <a:r>
              <a:rPr dirty="0" spc="-25"/>
              <a:t>silent </a:t>
            </a:r>
            <a:r>
              <a:rPr dirty="0" spc="-5"/>
              <a:t>‘h’ </a:t>
            </a:r>
            <a:r>
              <a:rPr dirty="0"/>
              <a:t>=</a:t>
            </a:r>
            <a:r>
              <a:rPr dirty="0" spc="-270"/>
              <a:t> </a:t>
            </a:r>
            <a:r>
              <a:rPr dirty="0" spc="-60"/>
              <a:t>hour</a:t>
            </a:r>
          </a:p>
          <a:p>
            <a:pPr algn="ctr" marL="10795">
              <a:lnSpc>
                <a:spcPts val="11475"/>
              </a:lnSpc>
            </a:pPr>
            <a:r>
              <a:rPr dirty="0" sz="9600" spc="-5" b="1">
                <a:solidFill>
                  <a:srgbClr val="9BC935"/>
                </a:solidFill>
                <a:latin typeface="Corbel"/>
                <a:cs typeface="Corbel"/>
              </a:rPr>
              <a:t>an</a:t>
            </a:r>
            <a:r>
              <a:rPr dirty="0" sz="9600" spc="-645" b="1">
                <a:solidFill>
                  <a:srgbClr val="9BC935"/>
                </a:solidFill>
                <a:latin typeface="Corbel"/>
                <a:cs typeface="Corbel"/>
              </a:rPr>
              <a:t> </a:t>
            </a:r>
            <a:r>
              <a:rPr dirty="0" spc="-45" b="1">
                <a:latin typeface="Corbel"/>
                <a:cs typeface="Corbel"/>
              </a:rPr>
              <a:t>hour</a:t>
            </a:r>
            <a:endParaRPr sz="96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00"/>
              </a:lnSpc>
            </a:pPr>
            <a:r>
              <a:rPr dirty="0" spc="-15"/>
              <a:t>oxford </a:t>
            </a:r>
            <a:r>
              <a:rPr dirty="0" spc="-25"/>
              <a:t>grammar </a:t>
            </a:r>
            <a:r>
              <a:rPr dirty="0" spc="-20"/>
              <a:t>practice</a:t>
            </a:r>
            <a:r>
              <a:rPr dirty="0" spc="-85"/>
              <a:t> </a:t>
            </a:r>
            <a:r>
              <a:rPr dirty="0" spc="-20"/>
              <a:t>#49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893948" rIns="0" bIns="0" rtlCol="0" vert="horz">
            <a:spAutoFit/>
          </a:bodyPr>
          <a:lstStyle/>
          <a:p>
            <a:pPr algn="ctr" marL="12700">
              <a:lnSpc>
                <a:spcPts val="6434"/>
              </a:lnSpc>
              <a:spcBef>
                <a:spcPts val="100"/>
              </a:spcBef>
            </a:pPr>
            <a:r>
              <a:rPr dirty="0" spc="-40"/>
              <a:t>hard </a:t>
            </a:r>
            <a:r>
              <a:rPr dirty="0" spc="-5"/>
              <a:t>‘h’ </a:t>
            </a:r>
            <a:r>
              <a:rPr dirty="0"/>
              <a:t>=</a:t>
            </a:r>
            <a:r>
              <a:rPr dirty="0" spc="-175"/>
              <a:t> </a:t>
            </a:r>
            <a:r>
              <a:rPr dirty="0" spc="-60"/>
              <a:t>house</a:t>
            </a:r>
          </a:p>
          <a:p>
            <a:pPr algn="ctr" marL="12700">
              <a:lnSpc>
                <a:spcPts val="11475"/>
              </a:lnSpc>
            </a:pPr>
            <a:r>
              <a:rPr dirty="0" sz="9600" b="1">
                <a:solidFill>
                  <a:srgbClr val="FF9900"/>
                </a:solidFill>
                <a:latin typeface="Corbel"/>
                <a:cs typeface="Corbel"/>
              </a:rPr>
              <a:t>a</a:t>
            </a:r>
            <a:r>
              <a:rPr dirty="0" sz="9600" spc="-635" b="1">
                <a:solidFill>
                  <a:srgbClr val="FF9900"/>
                </a:solidFill>
                <a:latin typeface="Corbel"/>
                <a:cs typeface="Corbel"/>
              </a:rPr>
              <a:t> </a:t>
            </a:r>
            <a:r>
              <a:rPr dirty="0" spc="-50" b="1">
                <a:latin typeface="Corbel"/>
                <a:cs typeface="Corbel"/>
              </a:rPr>
              <a:t>house</a:t>
            </a:r>
            <a:endParaRPr sz="96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00"/>
              </a:lnSpc>
            </a:pPr>
            <a:r>
              <a:rPr dirty="0" spc="-15"/>
              <a:t>oxford </a:t>
            </a:r>
            <a:r>
              <a:rPr dirty="0" spc="-25"/>
              <a:t>grammar </a:t>
            </a:r>
            <a:r>
              <a:rPr dirty="0" spc="-20"/>
              <a:t>practice</a:t>
            </a:r>
            <a:r>
              <a:rPr dirty="0" spc="-85"/>
              <a:t> </a:t>
            </a:r>
            <a:r>
              <a:rPr dirty="0" spc="-20"/>
              <a:t>#49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68450" y="2186940"/>
            <a:ext cx="6014085" cy="236601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6934"/>
              </a:lnSpc>
              <a:spcBef>
                <a:spcPts val="100"/>
              </a:spcBef>
            </a:pPr>
            <a:r>
              <a:rPr dirty="0" sz="5800" spc="-40" b="1">
                <a:latin typeface="Corbel"/>
                <a:cs typeface="Corbel"/>
              </a:rPr>
              <a:t>next, </a:t>
            </a:r>
            <a:r>
              <a:rPr dirty="0" sz="5800" spc="-50" b="1">
                <a:latin typeface="Corbel"/>
                <a:cs typeface="Corbel"/>
              </a:rPr>
              <a:t>let’s</a:t>
            </a:r>
            <a:r>
              <a:rPr dirty="0" sz="5800" spc="-105" b="1">
                <a:latin typeface="Corbel"/>
                <a:cs typeface="Corbel"/>
              </a:rPr>
              <a:t> </a:t>
            </a:r>
            <a:r>
              <a:rPr dirty="0" sz="5800" spc="-60" b="1">
                <a:latin typeface="Corbel"/>
                <a:cs typeface="Corbel"/>
              </a:rPr>
              <a:t>compare</a:t>
            </a:r>
            <a:endParaRPr sz="5800">
              <a:latin typeface="Corbel"/>
              <a:cs typeface="Corbel"/>
            </a:endParaRPr>
          </a:p>
          <a:p>
            <a:pPr marL="309880">
              <a:lnSpc>
                <a:spcPts val="11495"/>
              </a:lnSpc>
            </a:pPr>
            <a:r>
              <a:rPr dirty="0" sz="9600" spc="150" b="1">
                <a:solidFill>
                  <a:srgbClr val="FF9900"/>
                </a:solidFill>
                <a:latin typeface="Corbel"/>
                <a:cs typeface="Corbel"/>
              </a:rPr>
              <a:t>a</a:t>
            </a:r>
            <a:r>
              <a:rPr dirty="0" sz="9600" spc="150" b="1">
                <a:latin typeface="Corbel"/>
                <a:cs typeface="Corbel"/>
              </a:rPr>
              <a:t>/</a:t>
            </a:r>
            <a:r>
              <a:rPr dirty="0" sz="9600" spc="150" b="1">
                <a:solidFill>
                  <a:srgbClr val="9BC935"/>
                </a:solidFill>
                <a:latin typeface="Corbel"/>
                <a:cs typeface="Corbel"/>
              </a:rPr>
              <a:t>an</a:t>
            </a:r>
            <a:r>
              <a:rPr dirty="0" sz="5800" spc="150" b="1">
                <a:latin typeface="Corbel"/>
                <a:cs typeface="Corbel"/>
              </a:rPr>
              <a:t>and</a:t>
            </a:r>
            <a:r>
              <a:rPr dirty="0" sz="5800" spc="-130" b="1">
                <a:latin typeface="Corbel"/>
                <a:cs typeface="Corbel"/>
              </a:rPr>
              <a:t> </a:t>
            </a:r>
            <a:r>
              <a:rPr dirty="0" sz="9600" b="1">
                <a:solidFill>
                  <a:srgbClr val="30849B"/>
                </a:solidFill>
                <a:latin typeface="Corbel"/>
                <a:cs typeface="Corbel"/>
              </a:rPr>
              <a:t>the</a:t>
            </a:r>
            <a:endParaRPr sz="96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00"/>
              </a:lnSpc>
            </a:pPr>
            <a:r>
              <a:rPr dirty="0" spc="-15"/>
              <a:t>oxford </a:t>
            </a:r>
            <a:r>
              <a:rPr dirty="0" spc="-25"/>
              <a:t>grammar </a:t>
            </a:r>
            <a:r>
              <a:rPr dirty="0" spc="-20"/>
              <a:t>practice</a:t>
            </a:r>
            <a:r>
              <a:rPr dirty="0" spc="-85"/>
              <a:t> </a:t>
            </a:r>
            <a:r>
              <a:rPr dirty="0" spc="-20"/>
              <a:t>#49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43815" rIns="0" bIns="0" rtlCol="0" vert="horz">
            <a:spAutoFit/>
          </a:bodyPr>
          <a:lstStyle/>
          <a:p>
            <a:pPr marL="1217295" marR="5080" indent="-1195070">
              <a:lnSpc>
                <a:spcPct val="103299"/>
              </a:lnSpc>
              <a:spcBef>
                <a:spcPts val="345"/>
              </a:spcBef>
              <a:tabLst>
                <a:tab pos="4318635" algn="l"/>
              </a:tabLst>
            </a:pPr>
            <a:r>
              <a:rPr dirty="0" spc="-35"/>
              <a:t>Mary:</a:t>
            </a:r>
            <a:r>
              <a:rPr dirty="0" spc="-125"/>
              <a:t> </a:t>
            </a:r>
            <a:r>
              <a:rPr dirty="0"/>
              <a:t>I</a:t>
            </a:r>
            <a:r>
              <a:rPr dirty="0" spc="-10"/>
              <a:t> </a:t>
            </a:r>
            <a:r>
              <a:rPr dirty="0" spc="-40"/>
              <a:t>bought	</a:t>
            </a:r>
            <a:r>
              <a:rPr dirty="0" sz="9600" b="1">
                <a:solidFill>
                  <a:srgbClr val="FF9900"/>
                </a:solidFill>
                <a:latin typeface="Corbel"/>
                <a:cs typeface="Corbel"/>
              </a:rPr>
              <a:t>a </a:t>
            </a:r>
            <a:r>
              <a:rPr dirty="0" spc="-5"/>
              <a:t>CD</a:t>
            </a:r>
            <a:r>
              <a:rPr dirty="0" spc="-135"/>
              <a:t> </a:t>
            </a:r>
            <a:r>
              <a:rPr dirty="0" spc="-65"/>
              <a:t>player  </a:t>
            </a:r>
            <a:r>
              <a:rPr dirty="0" spc="-35"/>
              <a:t>and </a:t>
            </a:r>
            <a:r>
              <a:rPr dirty="0"/>
              <a:t>a </a:t>
            </a:r>
            <a:r>
              <a:rPr dirty="0" spc="-5"/>
              <a:t>TV</a:t>
            </a:r>
            <a:r>
              <a:rPr dirty="0" spc="-275"/>
              <a:t> </a:t>
            </a:r>
            <a:r>
              <a:rPr dirty="0" spc="-55"/>
              <a:t>yesterday</a:t>
            </a:r>
            <a:r>
              <a:rPr dirty="0" sz="5800" spc="-55"/>
              <a:t>.</a:t>
            </a:r>
            <a:endParaRPr sz="58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8050" y="3373966"/>
            <a:ext cx="7338059" cy="2449195"/>
          </a:xfrm>
          <a:prstGeom prst="rect">
            <a:avLst/>
          </a:prstGeom>
        </p:spPr>
        <p:txBody>
          <a:bodyPr wrap="square" lIns="0" tIns="50800" rIns="0" bIns="0" rtlCol="0" vert="horz">
            <a:spAutoFit/>
          </a:bodyPr>
          <a:lstStyle/>
          <a:p>
            <a:pPr marL="2142490" marR="5080" indent="-2129790">
              <a:lnSpc>
                <a:spcPct val="103400"/>
              </a:lnSpc>
              <a:spcBef>
                <a:spcPts val="400"/>
              </a:spcBef>
            </a:pPr>
            <a:r>
              <a:rPr dirty="0" sz="5400" spc="-30">
                <a:solidFill>
                  <a:srgbClr val="252525"/>
                </a:solidFill>
                <a:latin typeface="Corbel"/>
                <a:cs typeface="Corbel"/>
              </a:rPr>
              <a:t>Joe: </a:t>
            </a:r>
            <a:r>
              <a:rPr dirty="0" sz="5400" spc="-10">
                <a:solidFill>
                  <a:srgbClr val="252525"/>
                </a:solidFill>
                <a:latin typeface="Corbel"/>
                <a:cs typeface="Corbel"/>
              </a:rPr>
              <a:t>Was </a:t>
            </a:r>
            <a:r>
              <a:rPr dirty="0" sz="9600" b="1">
                <a:solidFill>
                  <a:srgbClr val="30849B"/>
                </a:solidFill>
                <a:latin typeface="Corbel"/>
                <a:cs typeface="Corbel"/>
              </a:rPr>
              <a:t>the </a:t>
            </a:r>
            <a:r>
              <a:rPr dirty="0" sz="5400" spc="-5">
                <a:solidFill>
                  <a:srgbClr val="252525"/>
                </a:solidFill>
                <a:latin typeface="Corbel"/>
                <a:cs typeface="Corbel"/>
              </a:rPr>
              <a:t>CD</a:t>
            </a:r>
            <a:r>
              <a:rPr dirty="0" sz="5400" spc="-375">
                <a:solidFill>
                  <a:srgbClr val="252525"/>
                </a:solidFill>
                <a:latin typeface="Corbel"/>
                <a:cs typeface="Corbel"/>
              </a:rPr>
              <a:t> </a:t>
            </a:r>
            <a:r>
              <a:rPr dirty="0" sz="5400" spc="-65">
                <a:solidFill>
                  <a:srgbClr val="252525"/>
                </a:solidFill>
                <a:latin typeface="Corbel"/>
                <a:cs typeface="Corbel"/>
              </a:rPr>
              <a:t>player  </a:t>
            </a:r>
            <a:r>
              <a:rPr dirty="0" sz="5400" spc="-45">
                <a:solidFill>
                  <a:srgbClr val="252525"/>
                </a:solidFill>
                <a:latin typeface="Corbel"/>
                <a:cs typeface="Corbel"/>
              </a:rPr>
              <a:t>expensive?</a:t>
            </a:r>
            <a:endParaRPr sz="54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00"/>
              </a:lnSpc>
            </a:pPr>
            <a:r>
              <a:rPr dirty="0" spc="-15"/>
              <a:t>oxford </a:t>
            </a:r>
            <a:r>
              <a:rPr dirty="0" spc="-25"/>
              <a:t>grammar </a:t>
            </a:r>
            <a:r>
              <a:rPr dirty="0" spc="-20"/>
              <a:t>practice</a:t>
            </a:r>
            <a:r>
              <a:rPr dirty="0" spc="-85"/>
              <a:t> </a:t>
            </a:r>
            <a:r>
              <a:rPr dirty="0" spc="-20"/>
              <a:t>#49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541019" y="1155559"/>
            <a:ext cx="8070215" cy="4126865"/>
          </a:xfrm>
          <a:prstGeom prst="rect">
            <a:avLst/>
          </a:prstGeom>
        </p:spPr>
        <p:txBody>
          <a:bodyPr wrap="square" lIns="0" tIns="69215" rIns="0" bIns="0" rtlCol="0" vert="horz">
            <a:spAutoFit/>
          </a:bodyPr>
          <a:lstStyle/>
          <a:p>
            <a:pPr algn="ctr" marL="12700" marR="5080">
              <a:lnSpc>
                <a:spcPct val="102299"/>
              </a:lnSpc>
              <a:spcBef>
                <a:spcPts val="545"/>
              </a:spcBef>
            </a:pPr>
            <a:r>
              <a:rPr dirty="0" sz="5400" spc="-45" b="1">
                <a:solidFill>
                  <a:srgbClr val="252525"/>
                </a:solidFill>
                <a:latin typeface="Corbel"/>
                <a:cs typeface="Corbel"/>
              </a:rPr>
              <a:t>we usually </a:t>
            </a:r>
            <a:r>
              <a:rPr dirty="0" sz="5400" spc="-40" b="1">
                <a:solidFill>
                  <a:srgbClr val="252525"/>
                </a:solidFill>
                <a:latin typeface="Corbel"/>
                <a:cs typeface="Corbel"/>
              </a:rPr>
              <a:t>use</a:t>
            </a:r>
            <a:r>
              <a:rPr dirty="0" sz="5400" spc="-200" b="1">
                <a:solidFill>
                  <a:srgbClr val="252525"/>
                </a:solidFill>
                <a:latin typeface="Corbel"/>
                <a:cs typeface="Corbel"/>
              </a:rPr>
              <a:t> </a:t>
            </a:r>
            <a:r>
              <a:rPr dirty="0" sz="9600" spc="114" b="1">
                <a:solidFill>
                  <a:srgbClr val="FF9900"/>
                </a:solidFill>
                <a:latin typeface="Corbel"/>
                <a:cs typeface="Corbel"/>
              </a:rPr>
              <a:t>a</a:t>
            </a:r>
            <a:r>
              <a:rPr dirty="0" sz="9600" spc="114" b="1">
                <a:solidFill>
                  <a:srgbClr val="252525"/>
                </a:solidFill>
                <a:latin typeface="Corbel"/>
                <a:cs typeface="Corbel"/>
              </a:rPr>
              <a:t>/</a:t>
            </a:r>
            <a:r>
              <a:rPr dirty="0" sz="9600" spc="114" b="1">
                <a:solidFill>
                  <a:srgbClr val="9BC935"/>
                </a:solidFill>
                <a:latin typeface="Corbel"/>
                <a:cs typeface="Corbel"/>
              </a:rPr>
              <a:t>an</a:t>
            </a:r>
            <a:r>
              <a:rPr dirty="0" sz="5400" spc="114" b="1">
                <a:solidFill>
                  <a:srgbClr val="252525"/>
                </a:solidFill>
                <a:latin typeface="Corbel"/>
                <a:cs typeface="Corbel"/>
              </a:rPr>
              <a:t>with  </a:t>
            </a:r>
            <a:r>
              <a:rPr dirty="0" sz="5400" b="1">
                <a:solidFill>
                  <a:srgbClr val="252525"/>
                </a:solidFill>
                <a:latin typeface="Corbel"/>
                <a:cs typeface="Corbel"/>
              </a:rPr>
              <a:t>a </a:t>
            </a:r>
            <a:r>
              <a:rPr dirty="0" sz="5400" spc="-50" b="1">
                <a:solidFill>
                  <a:srgbClr val="252525"/>
                </a:solidFill>
                <a:latin typeface="Corbel"/>
                <a:cs typeface="Corbel"/>
              </a:rPr>
              <a:t>noun </a:t>
            </a:r>
            <a:r>
              <a:rPr dirty="0" sz="5400" spc="-20" b="1">
                <a:solidFill>
                  <a:srgbClr val="252525"/>
                </a:solidFill>
                <a:latin typeface="Corbel"/>
                <a:cs typeface="Corbel"/>
              </a:rPr>
              <a:t>to </a:t>
            </a:r>
            <a:r>
              <a:rPr dirty="0" sz="5400" spc="-35" b="1">
                <a:solidFill>
                  <a:srgbClr val="252525"/>
                </a:solidFill>
                <a:latin typeface="Corbel"/>
                <a:cs typeface="Corbel"/>
              </a:rPr>
              <a:t>talk </a:t>
            </a:r>
            <a:r>
              <a:rPr dirty="0" sz="5400" spc="-50" b="1">
                <a:solidFill>
                  <a:srgbClr val="252525"/>
                </a:solidFill>
                <a:latin typeface="Corbel"/>
                <a:cs typeface="Corbel"/>
              </a:rPr>
              <a:t>about </a:t>
            </a:r>
            <a:r>
              <a:rPr dirty="0" sz="5400" b="1">
                <a:solidFill>
                  <a:srgbClr val="252525"/>
                </a:solidFill>
                <a:latin typeface="Corbel"/>
                <a:cs typeface="Corbel"/>
              </a:rPr>
              <a:t>a  </a:t>
            </a:r>
            <a:r>
              <a:rPr dirty="0" sz="5400" spc="-45" b="1">
                <a:solidFill>
                  <a:srgbClr val="252525"/>
                </a:solidFill>
                <a:latin typeface="Corbel"/>
                <a:cs typeface="Corbel"/>
              </a:rPr>
              <a:t>person </a:t>
            </a:r>
            <a:r>
              <a:rPr dirty="0" sz="5400" spc="-30" b="1">
                <a:solidFill>
                  <a:srgbClr val="252525"/>
                </a:solidFill>
                <a:latin typeface="Corbel"/>
                <a:cs typeface="Corbel"/>
              </a:rPr>
              <a:t>or </a:t>
            </a:r>
            <a:r>
              <a:rPr dirty="0" sz="5400" spc="-40" b="1">
                <a:solidFill>
                  <a:srgbClr val="252525"/>
                </a:solidFill>
                <a:latin typeface="Corbel"/>
                <a:cs typeface="Corbel"/>
              </a:rPr>
              <a:t>thing </a:t>
            </a:r>
            <a:r>
              <a:rPr dirty="0" sz="5400" spc="-35" b="1">
                <a:solidFill>
                  <a:srgbClr val="252525"/>
                </a:solidFill>
                <a:latin typeface="Corbel"/>
                <a:cs typeface="Corbel"/>
              </a:rPr>
              <a:t>for the </a:t>
            </a:r>
            <a:r>
              <a:rPr dirty="0" sz="5400" spc="-30" b="1">
                <a:solidFill>
                  <a:srgbClr val="252525"/>
                </a:solidFill>
                <a:latin typeface="Corbel"/>
                <a:cs typeface="Corbel"/>
              </a:rPr>
              <a:t>first  </a:t>
            </a:r>
            <a:r>
              <a:rPr dirty="0" sz="5400" spc="-45" b="1">
                <a:solidFill>
                  <a:srgbClr val="252525"/>
                </a:solidFill>
                <a:latin typeface="Corbel"/>
                <a:cs typeface="Corbel"/>
              </a:rPr>
              <a:t>time</a:t>
            </a:r>
            <a:endParaRPr sz="54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00"/>
              </a:lnSpc>
            </a:pPr>
            <a:r>
              <a:rPr dirty="0" spc="-15"/>
              <a:t>oxford </a:t>
            </a:r>
            <a:r>
              <a:rPr dirty="0" spc="-25"/>
              <a:t>grammar </a:t>
            </a:r>
            <a:r>
              <a:rPr dirty="0" spc="-20"/>
              <a:t>practice</a:t>
            </a:r>
            <a:r>
              <a:rPr dirty="0" spc="-85"/>
              <a:t> </a:t>
            </a:r>
            <a:r>
              <a:rPr dirty="0" spc="-20"/>
              <a:t>#49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20010" y="2499360"/>
            <a:ext cx="3909060" cy="14884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600" b="1">
                <a:solidFill>
                  <a:srgbClr val="FF9900"/>
                </a:solidFill>
                <a:latin typeface="Corbel"/>
                <a:cs typeface="Corbel"/>
              </a:rPr>
              <a:t>a </a:t>
            </a:r>
            <a:r>
              <a:rPr dirty="0" sz="6000" spc="-40"/>
              <a:t>CD</a:t>
            </a:r>
            <a:r>
              <a:rPr dirty="0" sz="6000" spc="-229"/>
              <a:t> </a:t>
            </a:r>
            <a:r>
              <a:rPr dirty="0" sz="6000" spc="-50"/>
              <a:t>player</a:t>
            </a:r>
            <a:endParaRPr sz="60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00"/>
              </a:lnSpc>
            </a:pPr>
            <a:r>
              <a:rPr dirty="0" spc="-15"/>
              <a:t>oxford </a:t>
            </a:r>
            <a:r>
              <a:rPr dirty="0" spc="-25"/>
              <a:t>grammar </a:t>
            </a:r>
            <a:r>
              <a:rPr dirty="0" spc="-20"/>
              <a:t>practice</a:t>
            </a:r>
            <a:r>
              <a:rPr dirty="0" spc="-85"/>
              <a:t> </a:t>
            </a:r>
            <a:r>
              <a:rPr dirty="0" spc="-20"/>
              <a:t>#49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4359" y="1573388"/>
            <a:ext cx="7961630" cy="3289935"/>
          </a:xfrm>
          <a:prstGeom prst="rect"/>
        </p:spPr>
        <p:txBody>
          <a:bodyPr wrap="square" lIns="0" tIns="64769" rIns="0" bIns="0" rtlCol="0" vert="horz">
            <a:spAutoFit/>
          </a:bodyPr>
          <a:lstStyle/>
          <a:p>
            <a:pPr algn="ctr" marL="12065" marR="5080" indent="635">
              <a:lnSpc>
                <a:spcPct val="102600"/>
              </a:lnSpc>
              <a:spcBef>
                <a:spcPts val="509"/>
              </a:spcBef>
            </a:pPr>
            <a:r>
              <a:rPr dirty="0" spc="-45" b="1">
                <a:latin typeface="Corbel"/>
                <a:cs typeface="Corbel"/>
              </a:rPr>
              <a:t>we usually </a:t>
            </a:r>
            <a:r>
              <a:rPr dirty="0" spc="-40" b="1">
                <a:latin typeface="Corbel"/>
                <a:cs typeface="Corbel"/>
              </a:rPr>
              <a:t>use </a:t>
            </a:r>
            <a:r>
              <a:rPr dirty="0" sz="9600" spc="125" b="1">
                <a:solidFill>
                  <a:srgbClr val="30849B"/>
                </a:solidFill>
                <a:latin typeface="Corbel"/>
                <a:cs typeface="Corbel"/>
              </a:rPr>
              <a:t>the</a:t>
            </a:r>
            <a:r>
              <a:rPr dirty="0" spc="125" b="1">
                <a:latin typeface="Corbel"/>
                <a:cs typeface="Corbel"/>
              </a:rPr>
              <a:t>when  </a:t>
            </a:r>
            <a:r>
              <a:rPr dirty="0" spc="-45" b="1">
                <a:latin typeface="Corbel"/>
                <a:cs typeface="Corbel"/>
              </a:rPr>
              <a:t>we </a:t>
            </a:r>
            <a:r>
              <a:rPr dirty="0" spc="-35" b="1">
                <a:latin typeface="Corbel"/>
                <a:cs typeface="Corbel"/>
              </a:rPr>
              <a:t>talk </a:t>
            </a:r>
            <a:r>
              <a:rPr dirty="0" spc="-50" b="1">
                <a:latin typeface="Corbel"/>
                <a:cs typeface="Corbel"/>
              </a:rPr>
              <a:t>about </a:t>
            </a:r>
            <a:r>
              <a:rPr dirty="0" spc="-35" b="1">
                <a:latin typeface="Corbel"/>
                <a:cs typeface="Corbel"/>
              </a:rPr>
              <a:t>the </a:t>
            </a:r>
            <a:r>
              <a:rPr dirty="0" spc="-45" b="1">
                <a:latin typeface="Corbel"/>
                <a:cs typeface="Corbel"/>
              </a:rPr>
              <a:t>person</a:t>
            </a:r>
            <a:r>
              <a:rPr dirty="0" spc="-305" b="1">
                <a:latin typeface="Corbel"/>
                <a:cs typeface="Corbel"/>
              </a:rPr>
              <a:t> </a:t>
            </a:r>
            <a:r>
              <a:rPr dirty="0" spc="-30" b="1">
                <a:latin typeface="Corbel"/>
                <a:cs typeface="Corbel"/>
              </a:rPr>
              <a:t>or  </a:t>
            </a:r>
            <a:r>
              <a:rPr dirty="0" spc="-40" b="1">
                <a:latin typeface="Corbel"/>
                <a:cs typeface="Corbel"/>
              </a:rPr>
              <a:t>thing</a:t>
            </a:r>
            <a:r>
              <a:rPr dirty="0" spc="-90" b="1">
                <a:latin typeface="Corbel"/>
                <a:cs typeface="Corbel"/>
              </a:rPr>
              <a:t> </a:t>
            </a:r>
            <a:r>
              <a:rPr dirty="0" spc="-45" b="1">
                <a:latin typeface="Corbel"/>
                <a:cs typeface="Corbel"/>
              </a:rPr>
              <a:t>again</a:t>
            </a:r>
            <a:endParaRPr sz="96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00"/>
              </a:lnSpc>
            </a:pPr>
            <a:r>
              <a:rPr dirty="0" spc="-15"/>
              <a:t>oxford </a:t>
            </a:r>
            <a:r>
              <a:rPr dirty="0" spc="-25"/>
              <a:t>grammar </a:t>
            </a:r>
            <a:r>
              <a:rPr dirty="0" spc="-20"/>
              <a:t>practice</a:t>
            </a:r>
            <a:r>
              <a:rPr dirty="0" spc="-85"/>
              <a:t> </a:t>
            </a:r>
            <a:r>
              <a:rPr dirty="0" spc="-20"/>
              <a:t>#49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772918" rIns="0" bIns="0" rtlCol="0" vert="horz">
            <a:spAutoFit/>
          </a:bodyPr>
          <a:lstStyle/>
          <a:p>
            <a:pPr marL="592455" marR="5080" indent="-11430">
              <a:lnSpc>
                <a:spcPct val="103299"/>
              </a:lnSpc>
              <a:spcBef>
                <a:spcPts val="325"/>
              </a:spcBef>
            </a:pPr>
            <a:r>
              <a:rPr dirty="0" sz="9600" b="1">
                <a:solidFill>
                  <a:srgbClr val="30849B"/>
                </a:solidFill>
                <a:latin typeface="Corbel"/>
                <a:cs typeface="Corbel"/>
              </a:rPr>
              <a:t>the </a:t>
            </a:r>
            <a:r>
              <a:rPr dirty="0" sz="6000" spc="-35"/>
              <a:t>CD </a:t>
            </a:r>
            <a:r>
              <a:rPr dirty="0" sz="6000" spc="-45"/>
              <a:t>player </a:t>
            </a:r>
            <a:r>
              <a:rPr dirty="0" sz="6000" b="1">
                <a:latin typeface="Corbel"/>
                <a:cs typeface="Corbel"/>
              </a:rPr>
              <a:t>=</a:t>
            </a:r>
            <a:r>
              <a:rPr dirty="0" sz="6000" spc="-380" b="1">
                <a:latin typeface="Corbel"/>
                <a:cs typeface="Corbel"/>
              </a:rPr>
              <a:t> </a:t>
            </a:r>
            <a:r>
              <a:rPr dirty="0" sz="6000" spc="-40"/>
              <a:t>the  </a:t>
            </a:r>
            <a:r>
              <a:rPr dirty="0" sz="6000" spc="-45"/>
              <a:t>one that </a:t>
            </a:r>
            <a:r>
              <a:rPr dirty="0" sz="6000" spc="-50"/>
              <a:t>Mary</a:t>
            </a:r>
            <a:r>
              <a:rPr dirty="0" sz="6000" spc="-235"/>
              <a:t> </a:t>
            </a:r>
            <a:r>
              <a:rPr dirty="0" sz="6000" spc="-55"/>
              <a:t>bought</a:t>
            </a:r>
            <a:endParaRPr sz="60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00"/>
              </a:lnSpc>
            </a:pPr>
            <a:r>
              <a:rPr dirty="0" spc="-15"/>
              <a:t>oxford </a:t>
            </a:r>
            <a:r>
              <a:rPr dirty="0" spc="-25"/>
              <a:t>grammar </a:t>
            </a:r>
            <a:r>
              <a:rPr dirty="0" spc="-20"/>
              <a:t>practice</a:t>
            </a:r>
            <a:r>
              <a:rPr dirty="0" spc="-85"/>
              <a:t> </a:t>
            </a:r>
            <a:r>
              <a:rPr dirty="0" spc="-20"/>
              <a:t>#49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8500" y="1737359"/>
            <a:ext cx="7767955" cy="3265170"/>
          </a:xfrm>
          <a:prstGeom prst="rect"/>
        </p:spPr>
        <p:txBody>
          <a:bodyPr wrap="square" lIns="0" tIns="29845" rIns="0" bIns="0" rtlCol="0" vert="horz">
            <a:spAutoFit/>
          </a:bodyPr>
          <a:lstStyle/>
          <a:p>
            <a:pPr marL="1656080" marR="5080" indent="-1643380">
              <a:lnSpc>
                <a:spcPts val="7080"/>
              </a:lnSpc>
              <a:spcBef>
                <a:spcPts val="235"/>
              </a:spcBef>
            </a:pPr>
            <a:r>
              <a:rPr dirty="0" sz="5800" spc="-60" b="1">
                <a:latin typeface="Corbel"/>
                <a:cs typeface="Corbel"/>
              </a:rPr>
              <a:t>however, </a:t>
            </a:r>
            <a:r>
              <a:rPr dirty="0" sz="5800" spc="-50" b="1">
                <a:latin typeface="Corbel"/>
                <a:cs typeface="Corbel"/>
              </a:rPr>
              <a:t>there </a:t>
            </a:r>
            <a:r>
              <a:rPr dirty="0" sz="5800" spc="-40" b="1">
                <a:latin typeface="Corbel"/>
                <a:cs typeface="Corbel"/>
              </a:rPr>
              <a:t>are</a:t>
            </a:r>
            <a:r>
              <a:rPr dirty="0" sz="5800" spc="-125" b="1">
                <a:latin typeface="Corbel"/>
                <a:cs typeface="Corbel"/>
              </a:rPr>
              <a:t> </a:t>
            </a:r>
            <a:r>
              <a:rPr dirty="0" sz="5800" spc="-35" b="1">
                <a:latin typeface="Corbel"/>
                <a:cs typeface="Corbel"/>
              </a:rPr>
              <a:t>some  special </a:t>
            </a:r>
            <a:r>
              <a:rPr dirty="0" sz="5800" spc="-45" b="1">
                <a:latin typeface="Corbel"/>
                <a:cs typeface="Corbel"/>
              </a:rPr>
              <a:t>uses</a:t>
            </a:r>
            <a:r>
              <a:rPr dirty="0" sz="5800" spc="-195" b="1">
                <a:latin typeface="Corbel"/>
                <a:cs typeface="Corbel"/>
              </a:rPr>
              <a:t> </a:t>
            </a:r>
            <a:r>
              <a:rPr dirty="0" sz="5800" spc="-40" b="1">
                <a:latin typeface="Corbel"/>
                <a:cs typeface="Corbel"/>
              </a:rPr>
              <a:t>of</a:t>
            </a:r>
            <a:endParaRPr sz="5800">
              <a:latin typeface="Corbel"/>
              <a:cs typeface="Corbel"/>
            </a:endParaRPr>
          </a:p>
          <a:p>
            <a:pPr marL="1129030">
              <a:lnSpc>
                <a:spcPts val="11215"/>
              </a:lnSpc>
            </a:pPr>
            <a:r>
              <a:rPr dirty="0" sz="9600" b="1">
                <a:solidFill>
                  <a:srgbClr val="FF9900"/>
                </a:solidFill>
                <a:latin typeface="Corbel"/>
                <a:cs typeface="Corbel"/>
              </a:rPr>
              <a:t>a</a:t>
            </a:r>
            <a:r>
              <a:rPr dirty="0" sz="9600" b="1">
                <a:latin typeface="Corbel"/>
                <a:cs typeface="Corbel"/>
              </a:rPr>
              <a:t>/</a:t>
            </a:r>
            <a:r>
              <a:rPr dirty="0" sz="9600" b="1">
                <a:solidFill>
                  <a:srgbClr val="9BC935"/>
                </a:solidFill>
                <a:latin typeface="Corbel"/>
                <a:cs typeface="Corbel"/>
              </a:rPr>
              <a:t>an </a:t>
            </a:r>
            <a:r>
              <a:rPr dirty="0" sz="5800" spc="-45" b="1">
                <a:latin typeface="Corbel"/>
                <a:cs typeface="Corbel"/>
              </a:rPr>
              <a:t>and</a:t>
            </a:r>
            <a:r>
              <a:rPr dirty="0" sz="5800" spc="-110" b="1">
                <a:latin typeface="Corbel"/>
                <a:cs typeface="Corbel"/>
              </a:rPr>
              <a:t> </a:t>
            </a:r>
            <a:r>
              <a:rPr dirty="0" sz="9600" b="1">
                <a:solidFill>
                  <a:srgbClr val="30849B"/>
                </a:solidFill>
                <a:latin typeface="Corbel"/>
                <a:cs typeface="Corbel"/>
              </a:rPr>
              <a:t>the</a:t>
            </a:r>
            <a:endParaRPr sz="96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00"/>
              </a:lnSpc>
            </a:pPr>
            <a:r>
              <a:rPr dirty="0" spc="-15"/>
              <a:t>oxford </a:t>
            </a:r>
            <a:r>
              <a:rPr dirty="0" spc="-25"/>
              <a:t>grammar </a:t>
            </a:r>
            <a:r>
              <a:rPr dirty="0" spc="-20"/>
              <a:t>practice</a:t>
            </a:r>
            <a:r>
              <a:rPr dirty="0" spc="-85"/>
              <a:t> </a:t>
            </a:r>
            <a:r>
              <a:rPr dirty="0" spc="-20"/>
              <a:t>#49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55470" y="2221229"/>
            <a:ext cx="5440680" cy="229997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6434"/>
              </a:lnSpc>
              <a:spcBef>
                <a:spcPts val="100"/>
              </a:spcBef>
            </a:pPr>
            <a:r>
              <a:rPr dirty="0" spc="-35" b="1">
                <a:latin typeface="Corbel"/>
                <a:cs typeface="Corbel"/>
              </a:rPr>
              <a:t>first, </a:t>
            </a:r>
            <a:r>
              <a:rPr dirty="0" spc="-30" b="1">
                <a:latin typeface="Corbel"/>
                <a:cs typeface="Corbel"/>
              </a:rPr>
              <a:t>let’s</a:t>
            </a:r>
            <a:r>
              <a:rPr dirty="0" spc="-145" b="1">
                <a:latin typeface="Corbel"/>
                <a:cs typeface="Corbel"/>
              </a:rPr>
              <a:t> </a:t>
            </a:r>
            <a:r>
              <a:rPr dirty="0" spc="-55" b="1">
                <a:latin typeface="Corbel"/>
                <a:cs typeface="Corbel"/>
              </a:rPr>
              <a:t>compare</a:t>
            </a:r>
          </a:p>
          <a:p>
            <a:pPr marL="1108710">
              <a:lnSpc>
                <a:spcPts val="11475"/>
              </a:lnSpc>
            </a:pPr>
            <a:r>
              <a:rPr dirty="0" sz="9600" b="1">
                <a:solidFill>
                  <a:srgbClr val="FF9900"/>
                </a:solidFill>
                <a:latin typeface="Corbel"/>
                <a:cs typeface="Corbel"/>
              </a:rPr>
              <a:t>a </a:t>
            </a:r>
            <a:r>
              <a:rPr dirty="0" spc="-40" b="1">
                <a:latin typeface="Corbel"/>
                <a:cs typeface="Corbel"/>
              </a:rPr>
              <a:t>and</a:t>
            </a:r>
            <a:r>
              <a:rPr dirty="0" spc="-200" b="1">
                <a:latin typeface="Corbel"/>
                <a:cs typeface="Corbel"/>
              </a:rPr>
              <a:t> </a:t>
            </a:r>
            <a:r>
              <a:rPr dirty="0" sz="9600" spc="-5" b="1">
                <a:solidFill>
                  <a:srgbClr val="9BC935"/>
                </a:solidFill>
                <a:latin typeface="Corbel"/>
                <a:cs typeface="Corbel"/>
              </a:rPr>
              <a:t>an</a:t>
            </a:r>
            <a:endParaRPr sz="96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00"/>
              </a:lnSpc>
            </a:pPr>
            <a:r>
              <a:rPr dirty="0" spc="-15"/>
              <a:t>oxford </a:t>
            </a:r>
            <a:r>
              <a:rPr dirty="0" spc="-25"/>
              <a:t>grammar </a:t>
            </a:r>
            <a:r>
              <a:rPr dirty="0" spc="-20"/>
              <a:t>practice</a:t>
            </a:r>
            <a:r>
              <a:rPr dirty="0" spc="-85"/>
              <a:t> </a:t>
            </a:r>
            <a:r>
              <a:rPr dirty="0" spc="-20"/>
              <a:t>#49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600" y="1994746"/>
            <a:ext cx="7929245" cy="2449195"/>
          </a:xfrm>
          <a:prstGeom prst="rect"/>
        </p:spPr>
        <p:txBody>
          <a:bodyPr wrap="square" lIns="0" tIns="50800" rIns="0" bIns="0" rtlCol="0" vert="horz">
            <a:spAutoFit/>
          </a:bodyPr>
          <a:lstStyle/>
          <a:p>
            <a:pPr marL="828040" marR="5080" indent="-815340">
              <a:lnSpc>
                <a:spcPct val="103400"/>
              </a:lnSpc>
              <a:spcBef>
                <a:spcPts val="400"/>
              </a:spcBef>
            </a:pPr>
            <a:r>
              <a:rPr dirty="0" spc="-45" b="1">
                <a:latin typeface="Corbel"/>
                <a:cs typeface="Corbel"/>
              </a:rPr>
              <a:t>we </a:t>
            </a:r>
            <a:r>
              <a:rPr dirty="0" spc="-40" b="1">
                <a:latin typeface="Corbel"/>
                <a:cs typeface="Corbel"/>
              </a:rPr>
              <a:t>use </a:t>
            </a:r>
            <a:r>
              <a:rPr dirty="0" sz="9600" spc="114" b="1">
                <a:solidFill>
                  <a:srgbClr val="FF9900"/>
                </a:solidFill>
                <a:latin typeface="Corbel"/>
                <a:cs typeface="Corbel"/>
              </a:rPr>
              <a:t>a</a:t>
            </a:r>
            <a:r>
              <a:rPr dirty="0" sz="9600" spc="114" b="1">
                <a:latin typeface="Corbel"/>
                <a:cs typeface="Corbel"/>
              </a:rPr>
              <a:t>/</a:t>
            </a:r>
            <a:r>
              <a:rPr dirty="0" sz="9600" spc="114" b="1">
                <a:solidFill>
                  <a:srgbClr val="9BC935"/>
                </a:solidFill>
                <a:latin typeface="Corbel"/>
                <a:cs typeface="Corbel"/>
              </a:rPr>
              <a:t>an</a:t>
            </a:r>
            <a:r>
              <a:rPr dirty="0" spc="114" b="1">
                <a:latin typeface="Corbel"/>
                <a:cs typeface="Corbel"/>
              </a:rPr>
              <a:t>with</a:t>
            </a:r>
            <a:r>
              <a:rPr dirty="0" spc="-210" b="1">
                <a:latin typeface="Corbel"/>
                <a:cs typeface="Corbel"/>
              </a:rPr>
              <a:t> </a:t>
            </a:r>
            <a:r>
              <a:rPr dirty="0" spc="-45" b="1">
                <a:latin typeface="Corbel"/>
                <a:cs typeface="Corbel"/>
              </a:rPr>
              <a:t>prices,  </a:t>
            </a:r>
            <a:r>
              <a:rPr dirty="0" spc="-50" b="1">
                <a:latin typeface="Corbel"/>
                <a:cs typeface="Corbel"/>
              </a:rPr>
              <a:t>frequency </a:t>
            </a:r>
            <a:r>
              <a:rPr dirty="0" spc="-40" b="1">
                <a:latin typeface="Corbel"/>
                <a:cs typeface="Corbel"/>
              </a:rPr>
              <a:t>and</a:t>
            </a:r>
            <a:r>
              <a:rPr dirty="0" spc="-125" b="1">
                <a:latin typeface="Corbel"/>
                <a:cs typeface="Corbel"/>
              </a:rPr>
              <a:t> </a:t>
            </a:r>
            <a:r>
              <a:rPr dirty="0" spc="-50" b="1">
                <a:latin typeface="Corbel"/>
                <a:cs typeface="Corbel"/>
              </a:rPr>
              <a:t>speeds</a:t>
            </a:r>
            <a:endParaRPr sz="96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00"/>
              </a:lnSpc>
            </a:pPr>
            <a:r>
              <a:rPr dirty="0" spc="-15"/>
              <a:t>oxford </a:t>
            </a:r>
            <a:r>
              <a:rPr dirty="0" spc="-25"/>
              <a:t>grammar </a:t>
            </a:r>
            <a:r>
              <a:rPr dirty="0" spc="-20"/>
              <a:t>practice</a:t>
            </a:r>
            <a:r>
              <a:rPr dirty="0" spc="-85"/>
              <a:t> </a:t>
            </a:r>
            <a:r>
              <a:rPr dirty="0" spc="-20"/>
              <a:t>#49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893948" rIns="0" bIns="0" rtlCol="0" vert="horz">
            <a:spAutoFit/>
          </a:bodyPr>
          <a:lstStyle/>
          <a:p>
            <a:pPr algn="ctr" marL="16510" marR="3175">
              <a:lnSpc>
                <a:spcPts val="6434"/>
              </a:lnSpc>
              <a:spcBef>
                <a:spcPts val="100"/>
              </a:spcBef>
            </a:pPr>
            <a:r>
              <a:rPr dirty="0" spc="-45" b="1">
                <a:latin typeface="Corbel"/>
                <a:cs typeface="Corbel"/>
              </a:rPr>
              <a:t>prices</a:t>
            </a:r>
          </a:p>
          <a:p>
            <a:pPr algn="ctr" marL="16510">
              <a:lnSpc>
                <a:spcPts val="11475"/>
              </a:lnSpc>
            </a:pPr>
            <a:r>
              <a:rPr dirty="0" spc="-5"/>
              <a:t>It </a:t>
            </a:r>
            <a:r>
              <a:rPr dirty="0" spc="-20"/>
              <a:t>costs </a:t>
            </a:r>
            <a:r>
              <a:rPr dirty="0" spc="-5"/>
              <a:t>£2 </a:t>
            </a:r>
            <a:r>
              <a:rPr dirty="0" sz="9600" b="1">
                <a:solidFill>
                  <a:srgbClr val="FF9900"/>
                </a:solidFill>
                <a:latin typeface="Corbel"/>
                <a:cs typeface="Corbel"/>
              </a:rPr>
              <a:t>a</a:t>
            </a:r>
            <a:r>
              <a:rPr dirty="0" sz="9600" spc="-1235" b="1">
                <a:solidFill>
                  <a:srgbClr val="FF9900"/>
                </a:solidFill>
                <a:latin typeface="Corbel"/>
                <a:cs typeface="Corbel"/>
              </a:rPr>
              <a:t> </a:t>
            </a:r>
            <a:r>
              <a:rPr dirty="0" spc="-15"/>
              <a:t>litre</a:t>
            </a:r>
            <a:endParaRPr sz="96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00"/>
              </a:lnSpc>
            </a:pPr>
            <a:r>
              <a:rPr dirty="0" spc="-15"/>
              <a:t>oxford </a:t>
            </a:r>
            <a:r>
              <a:rPr dirty="0" spc="-25"/>
              <a:t>grammar </a:t>
            </a:r>
            <a:r>
              <a:rPr dirty="0" spc="-20"/>
              <a:t>practice</a:t>
            </a:r>
            <a:r>
              <a:rPr dirty="0" spc="-85"/>
              <a:t> </a:t>
            </a:r>
            <a:r>
              <a:rPr dirty="0" spc="-20"/>
              <a:t>#49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769" y="1689100"/>
            <a:ext cx="7248525" cy="31369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171700">
              <a:lnSpc>
                <a:spcPct val="100000"/>
              </a:lnSpc>
              <a:spcBef>
                <a:spcPts val="100"/>
              </a:spcBef>
            </a:pPr>
            <a:r>
              <a:rPr dirty="0" spc="-50" b="1">
                <a:latin typeface="Corbel"/>
                <a:cs typeface="Corbel"/>
              </a:rPr>
              <a:t>frequency</a:t>
            </a:r>
          </a:p>
          <a:p>
            <a:pPr algn="ctr" marL="12700" marR="5080">
              <a:lnSpc>
                <a:spcPct val="99300"/>
              </a:lnSpc>
              <a:spcBef>
                <a:spcPts val="145"/>
              </a:spcBef>
            </a:pPr>
            <a:r>
              <a:rPr dirty="0"/>
              <a:t>I </a:t>
            </a:r>
            <a:r>
              <a:rPr dirty="0" spc="-40"/>
              <a:t>drink </a:t>
            </a:r>
            <a:r>
              <a:rPr dirty="0" spc="-15"/>
              <a:t>about </a:t>
            </a:r>
            <a:r>
              <a:rPr dirty="0" spc="-35"/>
              <a:t>three </a:t>
            </a:r>
            <a:r>
              <a:rPr dirty="0" spc="-40"/>
              <a:t>cups</a:t>
            </a:r>
            <a:r>
              <a:rPr dirty="0" spc="-555"/>
              <a:t> </a:t>
            </a:r>
            <a:r>
              <a:rPr dirty="0" spc="-5"/>
              <a:t>of  </a:t>
            </a:r>
            <a:r>
              <a:rPr dirty="0" spc="-35"/>
              <a:t>coffee </a:t>
            </a:r>
            <a:r>
              <a:rPr dirty="0" sz="9600" b="1">
                <a:solidFill>
                  <a:srgbClr val="FF9900"/>
                </a:solidFill>
                <a:latin typeface="Corbel"/>
                <a:cs typeface="Corbel"/>
              </a:rPr>
              <a:t>a</a:t>
            </a:r>
            <a:r>
              <a:rPr dirty="0" sz="9600" spc="-795" b="1">
                <a:solidFill>
                  <a:srgbClr val="FF9900"/>
                </a:solidFill>
                <a:latin typeface="Corbel"/>
                <a:cs typeface="Corbel"/>
              </a:rPr>
              <a:t> </a:t>
            </a:r>
            <a:r>
              <a:rPr dirty="0" spc="-5"/>
              <a:t>day</a:t>
            </a:r>
            <a:endParaRPr sz="96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00"/>
              </a:lnSpc>
            </a:pPr>
            <a:r>
              <a:rPr dirty="0" spc="-15"/>
              <a:t>oxford </a:t>
            </a:r>
            <a:r>
              <a:rPr dirty="0" spc="-25"/>
              <a:t>grammar </a:t>
            </a:r>
            <a:r>
              <a:rPr dirty="0" spc="-20"/>
              <a:t>practice</a:t>
            </a:r>
            <a:r>
              <a:rPr dirty="0" spc="-85"/>
              <a:t> </a:t>
            </a:r>
            <a:r>
              <a:rPr dirty="0" spc="-20"/>
              <a:t>#49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476118" rIns="0" bIns="0" rtlCol="0" vert="horz">
            <a:spAutoFit/>
          </a:bodyPr>
          <a:lstStyle/>
          <a:p>
            <a:pPr algn="ctr" marL="7620">
              <a:lnSpc>
                <a:spcPct val="100000"/>
              </a:lnSpc>
              <a:spcBef>
                <a:spcPts val="100"/>
              </a:spcBef>
            </a:pPr>
            <a:r>
              <a:rPr dirty="0" spc="-50" b="1">
                <a:latin typeface="Corbel"/>
                <a:cs typeface="Corbel"/>
              </a:rPr>
              <a:t>speeds</a:t>
            </a:r>
          </a:p>
          <a:p>
            <a:pPr algn="ctr" marL="20320" marR="5080">
              <a:lnSpc>
                <a:spcPct val="99300"/>
              </a:lnSpc>
              <a:spcBef>
                <a:spcPts val="145"/>
              </a:spcBef>
            </a:pPr>
            <a:r>
              <a:rPr dirty="0" spc="-40"/>
              <a:t>You’re driving </a:t>
            </a:r>
            <a:r>
              <a:rPr dirty="0" spc="-5"/>
              <a:t>at</a:t>
            </a:r>
            <a:r>
              <a:rPr dirty="0" spc="-290"/>
              <a:t> </a:t>
            </a:r>
            <a:r>
              <a:rPr dirty="0" spc="-40"/>
              <a:t>ninety  </a:t>
            </a:r>
            <a:r>
              <a:rPr dirty="0" spc="-45"/>
              <a:t>miles </a:t>
            </a:r>
            <a:r>
              <a:rPr dirty="0" sz="9600" b="1">
                <a:solidFill>
                  <a:srgbClr val="9BC935"/>
                </a:solidFill>
                <a:latin typeface="Corbel"/>
                <a:cs typeface="Corbel"/>
              </a:rPr>
              <a:t>an</a:t>
            </a:r>
            <a:r>
              <a:rPr dirty="0" sz="9600" spc="-735" b="1">
                <a:solidFill>
                  <a:srgbClr val="9BC935"/>
                </a:solidFill>
                <a:latin typeface="Corbel"/>
                <a:cs typeface="Corbel"/>
              </a:rPr>
              <a:t> </a:t>
            </a:r>
            <a:r>
              <a:rPr dirty="0" spc="-5"/>
              <a:t>hour</a:t>
            </a:r>
            <a:endParaRPr sz="96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00"/>
              </a:lnSpc>
            </a:pPr>
            <a:r>
              <a:rPr dirty="0" spc="-15"/>
              <a:t>oxford </a:t>
            </a:r>
            <a:r>
              <a:rPr dirty="0" spc="-25"/>
              <a:t>grammar </a:t>
            </a:r>
            <a:r>
              <a:rPr dirty="0" spc="-20"/>
              <a:t>practice</a:t>
            </a:r>
            <a:r>
              <a:rPr dirty="0" spc="-85"/>
              <a:t> </a:t>
            </a:r>
            <a:r>
              <a:rPr dirty="0" spc="-20"/>
              <a:t>#49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4260" y="1573388"/>
            <a:ext cx="7023734" cy="3289935"/>
          </a:xfrm>
          <a:prstGeom prst="rect"/>
        </p:spPr>
        <p:txBody>
          <a:bodyPr wrap="square" lIns="0" tIns="64769" rIns="0" bIns="0" rtlCol="0" vert="horz">
            <a:spAutoFit/>
          </a:bodyPr>
          <a:lstStyle/>
          <a:p>
            <a:pPr algn="ctr" marL="12065" marR="5080" indent="-635">
              <a:lnSpc>
                <a:spcPct val="102600"/>
              </a:lnSpc>
              <a:spcBef>
                <a:spcPts val="509"/>
              </a:spcBef>
              <a:tabLst>
                <a:tab pos="2244725" algn="l"/>
              </a:tabLst>
            </a:pPr>
            <a:r>
              <a:rPr dirty="0" spc="-45" b="1">
                <a:latin typeface="Corbel"/>
                <a:cs typeface="Corbel"/>
              </a:rPr>
              <a:t>we</a:t>
            </a:r>
            <a:r>
              <a:rPr dirty="0" spc="-75" b="1">
                <a:latin typeface="Corbel"/>
                <a:cs typeface="Corbel"/>
              </a:rPr>
              <a:t> </a:t>
            </a:r>
            <a:r>
              <a:rPr dirty="0" spc="-40" b="1">
                <a:latin typeface="Corbel"/>
                <a:cs typeface="Corbel"/>
              </a:rPr>
              <a:t>use	</a:t>
            </a:r>
            <a:r>
              <a:rPr dirty="0" sz="9600" b="1">
                <a:solidFill>
                  <a:srgbClr val="FF9900"/>
                </a:solidFill>
                <a:latin typeface="Corbel"/>
                <a:cs typeface="Corbel"/>
              </a:rPr>
              <a:t>a</a:t>
            </a:r>
            <a:r>
              <a:rPr dirty="0" sz="9600" b="1">
                <a:latin typeface="Corbel"/>
                <a:cs typeface="Corbel"/>
              </a:rPr>
              <a:t>/</a:t>
            </a:r>
            <a:r>
              <a:rPr dirty="0" sz="9600" b="1">
                <a:solidFill>
                  <a:srgbClr val="9BC935"/>
                </a:solidFill>
                <a:latin typeface="Corbel"/>
                <a:cs typeface="Corbel"/>
              </a:rPr>
              <a:t>an </a:t>
            </a:r>
            <a:r>
              <a:rPr dirty="0" spc="-45" b="1">
                <a:latin typeface="Corbel"/>
                <a:cs typeface="Corbel"/>
              </a:rPr>
              <a:t>before  </a:t>
            </a:r>
            <a:r>
              <a:rPr dirty="0" spc="-55" b="1">
                <a:latin typeface="Corbel"/>
                <a:cs typeface="Corbel"/>
              </a:rPr>
              <a:t>hundred, thousand,</a:t>
            </a:r>
            <a:r>
              <a:rPr dirty="0" spc="-85" b="1">
                <a:latin typeface="Corbel"/>
                <a:cs typeface="Corbel"/>
              </a:rPr>
              <a:t> </a:t>
            </a:r>
            <a:r>
              <a:rPr dirty="0" spc="-40" b="1">
                <a:latin typeface="Corbel"/>
                <a:cs typeface="Corbel"/>
              </a:rPr>
              <a:t>and  million</a:t>
            </a:r>
            <a:endParaRPr sz="96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00"/>
              </a:lnSpc>
            </a:pPr>
            <a:r>
              <a:rPr dirty="0" spc="-15"/>
              <a:t>oxford </a:t>
            </a:r>
            <a:r>
              <a:rPr dirty="0" spc="-25"/>
              <a:t>grammar </a:t>
            </a:r>
            <a:r>
              <a:rPr dirty="0" spc="-20"/>
              <a:t>practice</a:t>
            </a:r>
            <a:r>
              <a:rPr dirty="0" spc="-85"/>
              <a:t> </a:t>
            </a:r>
            <a:r>
              <a:rPr dirty="0" spc="-20"/>
              <a:t>#49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42158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100"/>
              </a:spcBef>
            </a:pPr>
            <a:r>
              <a:rPr dirty="0" sz="9600" b="1">
                <a:solidFill>
                  <a:srgbClr val="E36B09"/>
                </a:solidFill>
                <a:latin typeface="Corbel"/>
                <a:cs typeface="Corbel"/>
              </a:rPr>
              <a:t>a</a:t>
            </a:r>
            <a:r>
              <a:rPr dirty="0" sz="9600" spc="-875" b="1">
                <a:solidFill>
                  <a:srgbClr val="E36B09"/>
                </a:solidFill>
                <a:latin typeface="Corbel"/>
                <a:cs typeface="Corbel"/>
              </a:rPr>
              <a:t> </a:t>
            </a:r>
            <a:r>
              <a:rPr dirty="0" sz="5800" spc="-5"/>
              <a:t>hundred people</a:t>
            </a:r>
            <a:endParaRPr sz="5800">
              <a:latin typeface="Corbel"/>
              <a:cs typeface="Corbel"/>
            </a:endParaRPr>
          </a:p>
          <a:p>
            <a:pPr algn="ctr" marL="1270">
              <a:lnSpc>
                <a:spcPct val="100000"/>
              </a:lnSpc>
              <a:spcBef>
                <a:spcPts val="209"/>
              </a:spcBef>
            </a:pPr>
            <a:r>
              <a:rPr dirty="0" sz="9600" b="1">
                <a:solidFill>
                  <a:srgbClr val="E36B09"/>
                </a:solidFill>
                <a:latin typeface="Corbel"/>
                <a:cs typeface="Corbel"/>
              </a:rPr>
              <a:t>a</a:t>
            </a:r>
            <a:r>
              <a:rPr dirty="0" sz="9600" spc="-840" b="1">
                <a:solidFill>
                  <a:srgbClr val="E36B09"/>
                </a:solidFill>
                <a:latin typeface="Corbel"/>
                <a:cs typeface="Corbel"/>
              </a:rPr>
              <a:t> </a:t>
            </a:r>
            <a:r>
              <a:rPr dirty="0" sz="5800" spc="-5"/>
              <a:t>thousand </a:t>
            </a:r>
            <a:r>
              <a:rPr dirty="0" sz="5800"/>
              <a:t>days</a:t>
            </a:r>
            <a:endParaRPr sz="5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00"/>
              </a:lnSpc>
            </a:pPr>
            <a:r>
              <a:rPr dirty="0" spc="-15"/>
              <a:t>oxford </a:t>
            </a:r>
            <a:r>
              <a:rPr dirty="0" spc="-25"/>
              <a:t>grammar </a:t>
            </a:r>
            <a:r>
              <a:rPr dirty="0" spc="-20"/>
              <a:t>practice</a:t>
            </a:r>
            <a:r>
              <a:rPr dirty="0" spc="-85"/>
              <a:t> </a:t>
            </a:r>
            <a:r>
              <a:rPr dirty="0" spc="-20"/>
              <a:t>#49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819865" rIns="0" bIns="0" rtlCol="0" vert="horz">
            <a:spAutoFit/>
          </a:bodyPr>
          <a:lstStyle/>
          <a:p>
            <a:pPr marL="2421255" marR="5080" indent="-2241550">
              <a:lnSpc>
                <a:spcPct val="103400"/>
              </a:lnSpc>
              <a:spcBef>
                <a:spcPts val="400"/>
              </a:spcBef>
            </a:pPr>
            <a:r>
              <a:rPr dirty="0" spc="-45" b="1">
                <a:latin typeface="Corbel"/>
                <a:cs typeface="Corbel"/>
              </a:rPr>
              <a:t>we </a:t>
            </a:r>
            <a:r>
              <a:rPr dirty="0" spc="-40" b="1">
                <a:latin typeface="Corbel"/>
                <a:cs typeface="Corbel"/>
              </a:rPr>
              <a:t>use </a:t>
            </a:r>
            <a:r>
              <a:rPr dirty="0" sz="9600" spc="140" b="1">
                <a:solidFill>
                  <a:srgbClr val="FF9900"/>
                </a:solidFill>
                <a:latin typeface="Corbel"/>
                <a:cs typeface="Corbel"/>
              </a:rPr>
              <a:t>a</a:t>
            </a:r>
            <a:r>
              <a:rPr dirty="0" sz="9600" spc="140" b="1">
                <a:latin typeface="Corbel"/>
                <a:cs typeface="Corbel"/>
              </a:rPr>
              <a:t>/</a:t>
            </a:r>
            <a:r>
              <a:rPr dirty="0" sz="9600" spc="140" b="1">
                <a:solidFill>
                  <a:srgbClr val="9BC935"/>
                </a:solidFill>
                <a:latin typeface="Corbel"/>
                <a:cs typeface="Corbel"/>
              </a:rPr>
              <a:t>an</a:t>
            </a:r>
            <a:r>
              <a:rPr dirty="0" spc="140" b="1">
                <a:latin typeface="Corbel"/>
                <a:cs typeface="Corbel"/>
              </a:rPr>
              <a:t>for</a:t>
            </a:r>
            <a:r>
              <a:rPr dirty="0" spc="-200" b="1">
                <a:latin typeface="Corbel"/>
                <a:cs typeface="Corbel"/>
              </a:rPr>
              <a:t> </a:t>
            </a:r>
            <a:r>
              <a:rPr dirty="0" spc="-40" b="1">
                <a:latin typeface="Corbel"/>
                <a:cs typeface="Corbel"/>
              </a:rPr>
              <a:t>talking  </a:t>
            </a:r>
            <a:r>
              <a:rPr dirty="0" spc="-50" b="1">
                <a:latin typeface="Corbel"/>
                <a:cs typeface="Corbel"/>
              </a:rPr>
              <a:t>about</a:t>
            </a:r>
            <a:r>
              <a:rPr dirty="0" spc="-80" b="1">
                <a:latin typeface="Corbel"/>
                <a:cs typeface="Corbel"/>
              </a:rPr>
              <a:t> </a:t>
            </a:r>
            <a:r>
              <a:rPr dirty="0" spc="-35" b="1">
                <a:latin typeface="Corbel"/>
                <a:cs typeface="Corbel"/>
              </a:rPr>
              <a:t>jobs</a:t>
            </a:r>
            <a:endParaRPr sz="96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00"/>
              </a:lnSpc>
            </a:pPr>
            <a:r>
              <a:rPr dirty="0" spc="-15"/>
              <a:t>oxford </a:t>
            </a:r>
            <a:r>
              <a:rPr dirty="0" spc="-25"/>
              <a:t>grammar </a:t>
            </a:r>
            <a:r>
              <a:rPr dirty="0" spc="-20"/>
              <a:t>practice</a:t>
            </a:r>
            <a:r>
              <a:rPr dirty="0" spc="-85"/>
              <a:t> </a:t>
            </a:r>
            <a:r>
              <a:rPr dirty="0" spc="-20"/>
              <a:t>#49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18589" y="2499360"/>
            <a:ext cx="6307455" cy="14884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0" spc="-15"/>
              <a:t>I’m </a:t>
            </a:r>
            <a:r>
              <a:rPr dirty="0" sz="9600" b="1">
                <a:solidFill>
                  <a:srgbClr val="E36B09"/>
                </a:solidFill>
                <a:latin typeface="Corbel"/>
                <a:cs typeface="Corbel"/>
              </a:rPr>
              <a:t>a</a:t>
            </a:r>
            <a:r>
              <a:rPr dirty="0" sz="9600" spc="-880" b="1">
                <a:solidFill>
                  <a:srgbClr val="E36B09"/>
                </a:solidFill>
                <a:latin typeface="Corbel"/>
                <a:cs typeface="Corbel"/>
              </a:rPr>
              <a:t> </a:t>
            </a:r>
            <a:r>
              <a:rPr dirty="0" sz="5800" spc="-5"/>
              <a:t>bank manager</a:t>
            </a:r>
            <a:endParaRPr sz="5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00"/>
              </a:lnSpc>
            </a:pPr>
            <a:r>
              <a:rPr dirty="0" spc="-15"/>
              <a:t>oxford </a:t>
            </a:r>
            <a:r>
              <a:rPr dirty="0" spc="-25"/>
              <a:t>grammar </a:t>
            </a:r>
            <a:r>
              <a:rPr dirty="0" spc="-20"/>
              <a:t>practice</a:t>
            </a:r>
            <a:r>
              <a:rPr dirty="0" spc="-85"/>
              <a:t> </a:t>
            </a:r>
            <a:r>
              <a:rPr dirty="0" spc="-20"/>
              <a:t>#49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5630" y="1994746"/>
            <a:ext cx="7957820" cy="2449195"/>
          </a:xfrm>
          <a:prstGeom prst="rect"/>
        </p:spPr>
        <p:txBody>
          <a:bodyPr wrap="square" lIns="0" tIns="50800" rIns="0" bIns="0" rtlCol="0" vert="horz">
            <a:spAutoFit/>
          </a:bodyPr>
          <a:lstStyle/>
          <a:p>
            <a:pPr marL="738505" marR="5080" indent="-726440">
              <a:lnSpc>
                <a:spcPct val="103400"/>
              </a:lnSpc>
              <a:spcBef>
                <a:spcPts val="400"/>
              </a:spcBef>
            </a:pPr>
            <a:r>
              <a:rPr dirty="0" spc="-45" b="1">
                <a:latin typeface="Corbel"/>
                <a:cs typeface="Corbel"/>
              </a:rPr>
              <a:t>we </a:t>
            </a:r>
            <a:r>
              <a:rPr dirty="0" spc="-40" b="1">
                <a:latin typeface="Corbel"/>
                <a:cs typeface="Corbel"/>
              </a:rPr>
              <a:t>use </a:t>
            </a:r>
            <a:r>
              <a:rPr dirty="0" sz="9600" b="1">
                <a:solidFill>
                  <a:srgbClr val="30849B"/>
                </a:solidFill>
                <a:latin typeface="Corbel"/>
                <a:cs typeface="Corbel"/>
              </a:rPr>
              <a:t>the</a:t>
            </a:r>
            <a:r>
              <a:rPr dirty="0" sz="9600" spc="-969" b="1">
                <a:solidFill>
                  <a:srgbClr val="30849B"/>
                </a:solidFill>
                <a:latin typeface="Corbel"/>
                <a:cs typeface="Corbel"/>
              </a:rPr>
              <a:t> </a:t>
            </a:r>
            <a:r>
              <a:rPr dirty="0" spc="-50" b="1">
                <a:latin typeface="Corbel"/>
                <a:cs typeface="Corbel"/>
              </a:rPr>
              <a:t>when </a:t>
            </a:r>
            <a:r>
              <a:rPr dirty="0" spc="-45" b="1">
                <a:latin typeface="Corbel"/>
                <a:cs typeface="Corbel"/>
              </a:rPr>
              <a:t>there </a:t>
            </a:r>
            <a:r>
              <a:rPr dirty="0" spc="-15" b="1">
                <a:latin typeface="Corbel"/>
                <a:cs typeface="Corbel"/>
              </a:rPr>
              <a:t>is  </a:t>
            </a:r>
            <a:r>
              <a:rPr dirty="0" spc="-40" b="1">
                <a:latin typeface="Corbel"/>
                <a:cs typeface="Corbel"/>
              </a:rPr>
              <a:t>only one </a:t>
            </a:r>
            <a:r>
              <a:rPr dirty="0" spc="-30" b="1">
                <a:latin typeface="Corbel"/>
                <a:cs typeface="Corbel"/>
              </a:rPr>
              <a:t>of</a:t>
            </a:r>
            <a:r>
              <a:rPr dirty="0" spc="-165" b="1">
                <a:latin typeface="Corbel"/>
                <a:cs typeface="Corbel"/>
              </a:rPr>
              <a:t> </a:t>
            </a:r>
            <a:r>
              <a:rPr dirty="0" spc="-50" b="1">
                <a:latin typeface="Corbel"/>
                <a:cs typeface="Corbel"/>
              </a:rPr>
              <a:t>something</a:t>
            </a:r>
            <a:endParaRPr sz="96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00"/>
              </a:lnSpc>
            </a:pPr>
            <a:r>
              <a:rPr dirty="0" spc="-15"/>
              <a:t>oxford </a:t>
            </a:r>
            <a:r>
              <a:rPr dirty="0" spc="-25"/>
              <a:t>grammar </a:t>
            </a:r>
            <a:r>
              <a:rPr dirty="0" spc="-20"/>
              <a:t>practice</a:t>
            </a:r>
            <a:r>
              <a:rPr dirty="0" spc="-85"/>
              <a:t> </a:t>
            </a:r>
            <a:r>
              <a:rPr dirty="0" spc="-20"/>
              <a:t>#49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29030" y="2499360"/>
            <a:ext cx="6906895" cy="14884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0"/>
              <a:t>May </a:t>
            </a:r>
            <a:r>
              <a:rPr dirty="0"/>
              <a:t>I </a:t>
            </a:r>
            <a:r>
              <a:rPr dirty="0" spc="-5"/>
              <a:t>turn on </a:t>
            </a:r>
            <a:r>
              <a:rPr dirty="0" sz="9600" b="1">
                <a:solidFill>
                  <a:srgbClr val="30849B"/>
                </a:solidFill>
                <a:latin typeface="Corbel"/>
                <a:cs typeface="Corbel"/>
              </a:rPr>
              <a:t>the</a:t>
            </a:r>
            <a:r>
              <a:rPr dirty="0" sz="9600" spc="-575" b="1">
                <a:solidFill>
                  <a:srgbClr val="30849B"/>
                </a:solidFill>
                <a:latin typeface="Corbel"/>
                <a:cs typeface="Corbel"/>
              </a:rPr>
              <a:t> </a:t>
            </a:r>
            <a:r>
              <a:rPr dirty="0" spc="-5"/>
              <a:t>TV?</a:t>
            </a:r>
            <a:endParaRPr sz="96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00"/>
              </a:lnSpc>
            </a:pPr>
            <a:r>
              <a:rPr dirty="0" spc="-15"/>
              <a:t>oxford </a:t>
            </a:r>
            <a:r>
              <a:rPr dirty="0" spc="-25"/>
              <a:t>grammar </a:t>
            </a:r>
            <a:r>
              <a:rPr dirty="0" spc="-20"/>
              <a:t>practice</a:t>
            </a:r>
            <a:r>
              <a:rPr dirty="0" spc="-85"/>
              <a:t> </a:t>
            </a:r>
            <a:r>
              <a:rPr dirty="0" spc="-20"/>
              <a:t>#49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210310" y="967598"/>
            <a:ext cx="6728459" cy="2453005"/>
          </a:xfrm>
          <a:prstGeom prst="rect">
            <a:avLst/>
          </a:prstGeom>
        </p:spPr>
        <p:txBody>
          <a:bodyPr wrap="square" lIns="0" tIns="51435" rIns="0" bIns="0" rtlCol="0" vert="horz">
            <a:spAutoFit/>
          </a:bodyPr>
          <a:lstStyle/>
          <a:p>
            <a:pPr marL="897890" marR="5080" indent="-885190">
              <a:lnSpc>
                <a:spcPct val="103499"/>
              </a:lnSpc>
              <a:spcBef>
                <a:spcPts val="405"/>
              </a:spcBef>
            </a:pPr>
            <a:r>
              <a:rPr dirty="0" sz="5400" spc="-45" b="1">
                <a:solidFill>
                  <a:srgbClr val="252525"/>
                </a:solidFill>
                <a:latin typeface="Corbel"/>
                <a:cs typeface="Corbel"/>
              </a:rPr>
              <a:t>we </a:t>
            </a:r>
            <a:r>
              <a:rPr dirty="0" sz="5400" spc="-40" b="1">
                <a:solidFill>
                  <a:srgbClr val="252525"/>
                </a:solidFill>
                <a:latin typeface="Corbel"/>
                <a:cs typeface="Corbel"/>
              </a:rPr>
              <a:t>use </a:t>
            </a:r>
            <a:r>
              <a:rPr dirty="0" sz="9600" spc="130" b="1">
                <a:solidFill>
                  <a:srgbClr val="E36B09"/>
                </a:solidFill>
                <a:latin typeface="Corbel"/>
                <a:cs typeface="Corbel"/>
              </a:rPr>
              <a:t>a</a:t>
            </a:r>
            <a:r>
              <a:rPr dirty="0" sz="5400" spc="130" b="1">
                <a:solidFill>
                  <a:srgbClr val="252525"/>
                </a:solidFill>
                <a:latin typeface="Corbel"/>
                <a:cs typeface="Corbel"/>
              </a:rPr>
              <a:t>before</a:t>
            </a:r>
            <a:r>
              <a:rPr dirty="0" sz="5400" spc="-229" b="1">
                <a:solidFill>
                  <a:srgbClr val="252525"/>
                </a:solidFill>
                <a:latin typeface="Corbel"/>
                <a:cs typeface="Corbel"/>
              </a:rPr>
              <a:t> </a:t>
            </a:r>
            <a:r>
              <a:rPr dirty="0" sz="5400" spc="-50" b="1">
                <a:solidFill>
                  <a:srgbClr val="252525"/>
                </a:solidFill>
                <a:latin typeface="Corbel"/>
                <a:cs typeface="Corbel"/>
              </a:rPr>
              <a:t>words  </a:t>
            </a:r>
            <a:r>
              <a:rPr dirty="0" sz="5400" spc="-45" b="1">
                <a:solidFill>
                  <a:srgbClr val="252525"/>
                </a:solidFill>
                <a:latin typeface="Corbel"/>
                <a:cs typeface="Corbel"/>
              </a:rPr>
              <a:t>which begin</a:t>
            </a:r>
            <a:r>
              <a:rPr dirty="0" sz="5400" spc="-135" b="1">
                <a:solidFill>
                  <a:srgbClr val="252525"/>
                </a:solidFill>
                <a:latin typeface="Corbel"/>
                <a:cs typeface="Corbel"/>
              </a:rPr>
              <a:t> </a:t>
            </a:r>
            <a:r>
              <a:rPr dirty="0" sz="5400" spc="-40" b="1">
                <a:solidFill>
                  <a:srgbClr val="252525"/>
                </a:solidFill>
                <a:latin typeface="Corbel"/>
                <a:cs typeface="Corbel"/>
              </a:rPr>
              <a:t>with</a:t>
            </a:r>
            <a:endParaRPr sz="54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37969" y="3218603"/>
            <a:ext cx="6068060" cy="2265680"/>
          </a:xfrm>
          <a:prstGeom prst="rect">
            <a:avLst/>
          </a:prstGeom>
        </p:spPr>
        <p:txBody>
          <a:bodyPr wrap="square" lIns="0" tIns="1784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405"/>
              </a:spcBef>
            </a:pPr>
            <a:r>
              <a:rPr dirty="0" sz="9600" spc="5" b="1">
                <a:solidFill>
                  <a:srgbClr val="30849B"/>
                </a:solidFill>
                <a:latin typeface="Corbel"/>
                <a:cs typeface="Corbel"/>
              </a:rPr>
              <a:t>c</a:t>
            </a:r>
            <a:r>
              <a:rPr dirty="0" sz="9600" spc="-10" b="1">
                <a:solidFill>
                  <a:srgbClr val="30849B"/>
                </a:solidFill>
                <a:latin typeface="Corbel"/>
                <a:cs typeface="Corbel"/>
              </a:rPr>
              <a:t>o</a:t>
            </a:r>
            <a:r>
              <a:rPr dirty="0" sz="9600" spc="5" b="1">
                <a:solidFill>
                  <a:srgbClr val="30849B"/>
                </a:solidFill>
                <a:latin typeface="Corbel"/>
                <a:cs typeface="Corbel"/>
              </a:rPr>
              <a:t>n</a:t>
            </a:r>
            <a:r>
              <a:rPr dirty="0" sz="9600" b="1">
                <a:solidFill>
                  <a:srgbClr val="30849B"/>
                </a:solidFill>
                <a:latin typeface="Corbel"/>
                <a:cs typeface="Corbel"/>
              </a:rPr>
              <a:t>so</a:t>
            </a:r>
            <a:r>
              <a:rPr dirty="0" sz="9600" spc="-5" b="1">
                <a:solidFill>
                  <a:srgbClr val="30849B"/>
                </a:solidFill>
                <a:latin typeface="Corbel"/>
                <a:cs typeface="Corbel"/>
              </a:rPr>
              <a:t>n</a:t>
            </a:r>
            <a:r>
              <a:rPr dirty="0" sz="9600" spc="5" b="1">
                <a:solidFill>
                  <a:srgbClr val="30849B"/>
                </a:solidFill>
                <a:latin typeface="Corbel"/>
                <a:cs typeface="Corbel"/>
              </a:rPr>
              <a:t>an</a:t>
            </a:r>
            <a:r>
              <a:rPr dirty="0" sz="9600" spc="-5" b="1">
                <a:solidFill>
                  <a:srgbClr val="30849B"/>
                </a:solidFill>
                <a:latin typeface="Corbel"/>
                <a:cs typeface="Corbel"/>
              </a:rPr>
              <a:t>t</a:t>
            </a:r>
            <a:r>
              <a:rPr dirty="0" sz="9600" b="1">
                <a:solidFill>
                  <a:srgbClr val="30849B"/>
                </a:solidFill>
                <a:latin typeface="Corbel"/>
                <a:cs typeface="Corbel"/>
              </a:rPr>
              <a:t>s</a:t>
            </a:r>
            <a:endParaRPr sz="9600">
              <a:latin typeface="Corbel"/>
              <a:cs typeface="Corbel"/>
            </a:endParaRPr>
          </a:p>
          <a:p>
            <a:pPr algn="ctr" marL="1905">
              <a:lnSpc>
                <a:spcPct val="100000"/>
              </a:lnSpc>
              <a:spcBef>
                <a:spcPts val="490"/>
              </a:spcBef>
            </a:pPr>
            <a:r>
              <a:rPr dirty="0" sz="3600" spc="-30" b="1">
                <a:solidFill>
                  <a:srgbClr val="252525"/>
                </a:solidFill>
                <a:latin typeface="Corbel"/>
                <a:cs typeface="Corbel"/>
              </a:rPr>
              <a:t>(b,c,d,f…)</a:t>
            </a:r>
            <a:endParaRPr sz="36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00"/>
              </a:lnSpc>
            </a:pPr>
            <a:r>
              <a:rPr dirty="0" spc="-15"/>
              <a:t>oxford </a:t>
            </a:r>
            <a:r>
              <a:rPr dirty="0" spc="-25"/>
              <a:t>grammar </a:t>
            </a:r>
            <a:r>
              <a:rPr dirty="0" spc="-20"/>
              <a:t>practice</a:t>
            </a:r>
            <a:r>
              <a:rPr dirty="0" spc="-85"/>
              <a:t> </a:t>
            </a:r>
            <a:r>
              <a:rPr dirty="0" spc="-20"/>
              <a:t>#49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893948" rIns="0" bIns="0" rtlCol="0" vert="horz">
            <a:spAutoFit/>
          </a:bodyPr>
          <a:lstStyle/>
          <a:p>
            <a:pPr algn="ctr" marL="28575" marR="15875">
              <a:lnSpc>
                <a:spcPts val="6434"/>
              </a:lnSpc>
              <a:spcBef>
                <a:spcPts val="100"/>
              </a:spcBef>
            </a:pPr>
            <a:r>
              <a:rPr dirty="0" spc="-45"/>
              <a:t>Where’s</a:t>
            </a:r>
            <a:r>
              <a:rPr dirty="0" spc="-65"/>
              <a:t> </a:t>
            </a:r>
            <a:r>
              <a:rPr dirty="0" spc="-55"/>
              <a:t>Mary?</a:t>
            </a:r>
          </a:p>
          <a:p>
            <a:pPr algn="ctr" marL="28575">
              <a:lnSpc>
                <a:spcPts val="11475"/>
              </a:lnSpc>
            </a:pPr>
            <a:r>
              <a:rPr dirty="0" spc="-40"/>
              <a:t>She’s </a:t>
            </a:r>
            <a:r>
              <a:rPr dirty="0" spc="-10"/>
              <a:t>in </a:t>
            </a:r>
            <a:r>
              <a:rPr dirty="0" sz="9600" b="1">
                <a:solidFill>
                  <a:srgbClr val="30849B"/>
                </a:solidFill>
                <a:latin typeface="Corbel"/>
                <a:cs typeface="Corbel"/>
              </a:rPr>
              <a:t>the</a:t>
            </a:r>
            <a:r>
              <a:rPr dirty="0" sz="9600" spc="-240" b="1">
                <a:solidFill>
                  <a:srgbClr val="30849B"/>
                </a:solidFill>
                <a:latin typeface="Corbel"/>
                <a:cs typeface="Corbel"/>
              </a:rPr>
              <a:t> </a:t>
            </a:r>
            <a:r>
              <a:rPr dirty="0" spc="-20"/>
              <a:t>kitchen.</a:t>
            </a:r>
            <a:endParaRPr sz="96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00"/>
              </a:lnSpc>
            </a:pPr>
            <a:r>
              <a:rPr dirty="0" spc="-15"/>
              <a:t>oxford </a:t>
            </a:r>
            <a:r>
              <a:rPr dirty="0" spc="-25"/>
              <a:t>grammar </a:t>
            </a:r>
            <a:r>
              <a:rPr dirty="0" spc="-20"/>
              <a:t>practice</a:t>
            </a:r>
            <a:r>
              <a:rPr dirty="0" spc="-85"/>
              <a:t> </a:t>
            </a:r>
            <a:r>
              <a:rPr dirty="0" spc="-20"/>
              <a:t>#49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819865" rIns="0" bIns="0" rtlCol="0" vert="horz">
            <a:spAutoFit/>
          </a:bodyPr>
          <a:lstStyle/>
          <a:p>
            <a:pPr marL="2196465" marR="5080" indent="-2089150">
              <a:lnSpc>
                <a:spcPct val="103400"/>
              </a:lnSpc>
              <a:spcBef>
                <a:spcPts val="400"/>
              </a:spcBef>
            </a:pPr>
            <a:r>
              <a:rPr dirty="0" spc="-45" b="1">
                <a:latin typeface="Corbel"/>
                <a:cs typeface="Corbel"/>
              </a:rPr>
              <a:t>we </a:t>
            </a:r>
            <a:r>
              <a:rPr dirty="0" spc="-40" b="1">
                <a:latin typeface="Corbel"/>
                <a:cs typeface="Corbel"/>
              </a:rPr>
              <a:t>use </a:t>
            </a:r>
            <a:r>
              <a:rPr dirty="0" sz="9600" b="1">
                <a:solidFill>
                  <a:srgbClr val="30849B"/>
                </a:solidFill>
                <a:latin typeface="Corbel"/>
                <a:cs typeface="Corbel"/>
              </a:rPr>
              <a:t>the</a:t>
            </a:r>
            <a:r>
              <a:rPr dirty="0" sz="9600" spc="-950" b="1">
                <a:solidFill>
                  <a:srgbClr val="30849B"/>
                </a:solidFill>
                <a:latin typeface="Corbel"/>
                <a:cs typeface="Corbel"/>
              </a:rPr>
              <a:t> </a:t>
            </a:r>
            <a:r>
              <a:rPr dirty="0" spc="-40" b="1">
                <a:latin typeface="Corbel"/>
                <a:cs typeface="Corbel"/>
              </a:rPr>
              <a:t>with </a:t>
            </a:r>
            <a:r>
              <a:rPr dirty="0" spc="-50" b="1">
                <a:latin typeface="Corbel"/>
                <a:cs typeface="Corbel"/>
              </a:rPr>
              <a:t>musical  instruments</a:t>
            </a:r>
            <a:endParaRPr sz="96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00"/>
              </a:lnSpc>
            </a:pPr>
            <a:r>
              <a:rPr dirty="0" spc="-15"/>
              <a:t>oxford </a:t>
            </a:r>
            <a:r>
              <a:rPr dirty="0" spc="-25"/>
              <a:t>grammar </a:t>
            </a:r>
            <a:r>
              <a:rPr dirty="0" spc="-20"/>
              <a:t>practice</a:t>
            </a:r>
            <a:r>
              <a:rPr dirty="0" spc="-85"/>
              <a:t> </a:t>
            </a:r>
            <a:r>
              <a:rPr dirty="0" spc="-20"/>
              <a:t>#49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42158" rIns="0" bIns="0" rtlCol="0" vert="horz">
            <a:spAutoFit/>
          </a:bodyPr>
          <a:lstStyle/>
          <a:p>
            <a:pPr algn="ctr" marL="3175">
              <a:lnSpc>
                <a:spcPct val="100000"/>
              </a:lnSpc>
              <a:spcBef>
                <a:spcPts val="100"/>
              </a:spcBef>
            </a:pPr>
            <a:r>
              <a:rPr dirty="0"/>
              <a:t>I </a:t>
            </a:r>
            <a:r>
              <a:rPr dirty="0" spc="-40"/>
              <a:t>play </a:t>
            </a:r>
            <a:r>
              <a:rPr dirty="0" sz="9600" b="1">
                <a:solidFill>
                  <a:srgbClr val="30849B"/>
                </a:solidFill>
                <a:latin typeface="Corbel"/>
                <a:cs typeface="Corbel"/>
              </a:rPr>
              <a:t>the</a:t>
            </a:r>
            <a:r>
              <a:rPr dirty="0" sz="9600" spc="-200" b="1">
                <a:solidFill>
                  <a:srgbClr val="30849B"/>
                </a:solidFill>
                <a:latin typeface="Corbel"/>
                <a:cs typeface="Corbel"/>
              </a:rPr>
              <a:t> </a:t>
            </a:r>
            <a:r>
              <a:rPr dirty="0" spc="-40"/>
              <a:t>guitar.</a:t>
            </a:r>
            <a:endParaRPr sz="9600">
              <a:latin typeface="Corbel"/>
              <a:cs typeface="Corbel"/>
            </a:endParaRPr>
          </a:p>
          <a:p>
            <a:pPr algn="ctr" marL="3175">
              <a:lnSpc>
                <a:spcPct val="100000"/>
              </a:lnSpc>
              <a:spcBef>
                <a:spcPts val="209"/>
              </a:spcBef>
            </a:pPr>
            <a:r>
              <a:rPr dirty="0" spc="-40"/>
              <a:t>Jane </a:t>
            </a:r>
            <a:r>
              <a:rPr dirty="0" spc="-45"/>
              <a:t>plays </a:t>
            </a:r>
            <a:r>
              <a:rPr dirty="0" sz="9600" b="1">
                <a:solidFill>
                  <a:srgbClr val="30849B"/>
                </a:solidFill>
                <a:latin typeface="Corbel"/>
                <a:cs typeface="Corbel"/>
              </a:rPr>
              <a:t>the</a:t>
            </a:r>
            <a:r>
              <a:rPr dirty="0" sz="9600" spc="-175" b="1">
                <a:solidFill>
                  <a:srgbClr val="30849B"/>
                </a:solidFill>
                <a:latin typeface="Corbel"/>
                <a:cs typeface="Corbel"/>
              </a:rPr>
              <a:t> </a:t>
            </a:r>
            <a:r>
              <a:rPr dirty="0" spc="-40"/>
              <a:t>violin.</a:t>
            </a:r>
            <a:endParaRPr sz="96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1640" y="2170747"/>
            <a:ext cx="7689850" cy="2397760"/>
          </a:xfrm>
          <a:prstGeom prst="rect"/>
        </p:spPr>
        <p:txBody>
          <a:bodyPr wrap="square" lIns="0" tIns="742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6000" spc="-55" b="1">
                <a:latin typeface="Corbel"/>
                <a:cs typeface="Corbel"/>
              </a:rPr>
              <a:t>works</a:t>
            </a:r>
            <a:r>
              <a:rPr dirty="0" sz="6000" spc="-85" b="1">
                <a:latin typeface="Corbel"/>
                <a:cs typeface="Corbel"/>
              </a:rPr>
              <a:t> </a:t>
            </a:r>
            <a:r>
              <a:rPr dirty="0" sz="6000" spc="-45" b="1">
                <a:latin typeface="Corbel"/>
                <a:cs typeface="Corbel"/>
              </a:rPr>
              <a:t>cited</a:t>
            </a:r>
            <a:endParaRPr sz="6000">
              <a:latin typeface="Corbel"/>
              <a:cs typeface="Corbel"/>
            </a:endParaRPr>
          </a:p>
          <a:p>
            <a:pPr marL="355600" marR="5080">
              <a:lnSpc>
                <a:spcPct val="102200"/>
              </a:lnSpc>
              <a:spcBef>
                <a:spcPts val="175"/>
              </a:spcBef>
            </a:pPr>
            <a:r>
              <a:rPr dirty="0" sz="2400" spc="-20"/>
              <a:t>Coe, </a:t>
            </a:r>
            <a:r>
              <a:rPr dirty="0" sz="2400" spc="-15"/>
              <a:t>Norman, </a:t>
            </a:r>
            <a:r>
              <a:rPr dirty="0" sz="2400" spc="-5"/>
              <a:t>Mark </a:t>
            </a:r>
            <a:r>
              <a:rPr dirty="0" sz="2400" spc="-20"/>
              <a:t>Harrison, </a:t>
            </a:r>
            <a:r>
              <a:rPr dirty="0" sz="2400" spc="-40"/>
              <a:t>and </a:t>
            </a:r>
            <a:r>
              <a:rPr dirty="0" sz="2400" spc="-25"/>
              <a:t>Ken Paterson</a:t>
            </a:r>
            <a:r>
              <a:rPr dirty="0" sz="2400" spc="-25">
                <a:solidFill>
                  <a:srgbClr val="000000"/>
                </a:solidFill>
              </a:rPr>
              <a:t>. </a:t>
            </a:r>
            <a:r>
              <a:rPr dirty="0" sz="3200" spc="-25">
                <a:solidFill>
                  <a:srgbClr val="D82637"/>
                </a:solidFill>
              </a:rPr>
              <a:t>Oxford  </a:t>
            </a:r>
            <a:r>
              <a:rPr dirty="0" sz="3200" spc="-5">
                <a:solidFill>
                  <a:srgbClr val="D82637"/>
                </a:solidFill>
              </a:rPr>
              <a:t>Practice </a:t>
            </a:r>
            <a:r>
              <a:rPr dirty="0" sz="3200" spc="-35">
                <a:solidFill>
                  <a:srgbClr val="D82637"/>
                </a:solidFill>
              </a:rPr>
              <a:t>Grammar </a:t>
            </a:r>
            <a:r>
              <a:rPr dirty="0" sz="3200" spc="-5">
                <a:solidFill>
                  <a:srgbClr val="D82637"/>
                </a:solidFill>
              </a:rPr>
              <a:t>Basic </a:t>
            </a:r>
            <a:r>
              <a:rPr dirty="0" sz="3200" spc="-20">
                <a:solidFill>
                  <a:srgbClr val="D82637"/>
                </a:solidFill>
              </a:rPr>
              <a:t>with</a:t>
            </a:r>
            <a:r>
              <a:rPr dirty="0" sz="3200" spc="-395">
                <a:solidFill>
                  <a:srgbClr val="D82637"/>
                </a:solidFill>
              </a:rPr>
              <a:t> </a:t>
            </a:r>
            <a:r>
              <a:rPr dirty="0" sz="3200" spc="-30">
                <a:solidFill>
                  <a:srgbClr val="D82637"/>
                </a:solidFill>
              </a:rPr>
              <a:t>Answers</a:t>
            </a:r>
            <a:r>
              <a:rPr dirty="0" sz="2400" spc="-30">
                <a:solidFill>
                  <a:srgbClr val="000000"/>
                </a:solidFill>
              </a:rPr>
              <a:t>. </a:t>
            </a:r>
            <a:r>
              <a:rPr dirty="0" sz="2400" spc="-25">
                <a:solidFill>
                  <a:srgbClr val="000000"/>
                </a:solidFill>
              </a:rPr>
              <a:t>Oxford,  </a:t>
            </a:r>
            <a:r>
              <a:rPr dirty="0" sz="2400" spc="-20">
                <a:solidFill>
                  <a:srgbClr val="000000"/>
                </a:solidFill>
              </a:rPr>
              <a:t>England: </a:t>
            </a:r>
            <a:r>
              <a:rPr dirty="0" sz="2400" spc="-35">
                <a:solidFill>
                  <a:srgbClr val="000000"/>
                </a:solidFill>
              </a:rPr>
              <a:t>Oxford </a:t>
            </a:r>
            <a:r>
              <a:rPr dirty="0" sz="2400" spc="-25">
                <a:solidFill>
                  <a:srgbClr val="000000"/>
                </a:solidFill>
              </a:rPr>
              <a:t>University </a:t>
            </a:r>
            <a:r>
              <a:rPr dirty="0" sz="2400" spc="-20">
                <a:solidFill>
                  <a:srgbClr val="000000"/>
                </a:solidFill>
              </a:rPr>
              <a:t>Press,</a:t>
            </a:r>
            <a:r>
              <a:rPr dirty="0" sz="2400" spc="50">
                <a:solidFill>
                  <a:srgbClr val="000000"/>
                </a:solidFill>
              </a:rPr>
              <a:t> </a:t>
            </a:r>
            <a:r>
              <a:rPr dirty="0" sz="2400" spc="-35">
                <a:solidFill>
                  <a:srgbClr val="000000"/>
                </a:solidFill>
              </a:rPr>
              <a:t>2006.</a:t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00"/>
              </a:lnSpc>
            </a:pPr>
            <a:r>
              <a:rPr dirty="0" spc="-15"/>
              <a:t>oxford </a:t>
            </a:r>
            <a:r>
              <a:rPr dirty="0" spc="-25"/>
              <a:t>grammar </a:t>
            </a:r>
            <a:r>
              <a:rPr dirty="0" spc="-20"/>
              <a:t>practice</a:t>
            </a:r>
            <a:r>
              <a:rPr dirty="0" spc="-85"/>
              <a:t> </a:t>
            </a:r>
            <a:r>
              <a:rPr dirty="0" spc="-20"/>
              <a:t>#49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14780" y="1755140"/>
            <a:ext cx="6334125" cy="297815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69665" algn="l"/>
              </a:tabLst>
            </a:pPr>
            <a:r>
              <a:rPr dirty="0" sz="9600" b="1">
                <a:solidFill>
                  <a:srgbClr val="E36B09"/>
                </a:solidFill>
                <a:latin typeface="Corbel"/>
                <a:cs typeface="Corbel"/>
              </a:rPr>
              <a:t>a</a:t>
            </a:r>
            <a:r>
              <a:rPr dirty="0" sz="9600" spc="-800" b="1">
                <a:solidFill>
                  <a:srgbClr val="E36B09"/>
                </a:solidFill>
                <a:latin typeface="Corbel"/>
                <a:cs typeface="Corbel"/>
              </a:rPr>
              <a:t> </a:t>
            </a:r>
            <a:r>
              <a:rPr dirty="0" spc="-40"/>
              <a:t>doctor	</a:t>
            </a:r>
            <a:r>
              <a:rPr dirty="0" sz="9600" b="1">
                <a:solidFill>
                  <a:srgbClr val="E36B09"/>
                </a:solidFill>
                <a:latin typeface="Corbel"/>
                <a:cs typeface="Corbel"/>
              </a:rPr>
              <a:t>a</a:t>
            </a:r>
            <a:r>
              <a:rPr dirty="0" sz="9600" spc="-1035" b="1">
                <a:solidFill>
                  <a:srgbClr val="E36B09"/>
                </a:solidFill>
                <a:latin typeface="Corbel"/>
                <a:cs typeface="Corbel"/>
              </a:rPr>
              <a:t> </a:t>
            </a:r>
            <a:r>
              <a:rPr dirty="0" spc="-5"/>
              <a:t>big car</a:t>
            </a:r>
            <a:endParaRPr sz="9600">
              <a:latin typeface="Corbel"/>
              <a:cs typeface="Corbel"/>
            </a:endParaRPr>
          </a:p>
          <a:p>
            <a:pPr algn="ctr" marL="142240">
              <a:lnSpc>
                <a:spcPct val="100000"/>
              </a:lnSpc>
              <a:spcBef>
                <a:spcPts val="209"/>
              </a:spcBef>
            </a:pPr>
            <a:r>
              <a:rPr dirty="0" sz="9600" b="1">
                <a:solidFill>
                  <a:srgbClr val="E36B09"/>
                </a:solidFill>
                <a:latin typeface="Corbel"/>
                <a:cs typeface="Corbel"/>
              </a:rPr>
              <a:t>a</a:t>
            </a:r>
            <a:r>
              <a:rPr dirty="0" sz="9600" spc="-810" b="1">
                <a:solidFill>
                  <a:srgbClr val="E36B09"/>
                </a:solidFill>
                <a:latin typeface="Corbel"/>
                <a:cs typeface="Corbel"/>
              </a:rPr>
              <a:t> </a:t>
            </a:r>
            <a:r>
              <a:rPr dirty="0" sz="5800" spc="-5"/>
              <a:t>girl</a:t>
            </a:r>
            <a:endParaRPr sz="5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00"/>
              </a:lnSpc>
            </a:pPr>
            <a:r>
              <a:rPr dirty="0" spc="-15"/>
              <a:t>oxford </a:t>
            </a:r>
            <a:r>
              <a:rPr dirty="0" spc="-25"/>
              <a:t>grammar </a:t>
            </a:r>
            <a:r>
              <a:rPr dirty="0" spc="-20"/>
              <a:t>practice</a:t>
            </a:r>
            <a:r>
              <a:rPr dirty="0" spc="-85"/>
              <a:t> </a:t>
            </a:r>
            <a:r>
              <a:rPr dirty="0" spc="-20"/>
              <a:t>#49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86995" rIns="0" bIns="0" rtlCol="0" vert="horz">
            <a:spAutoFit/>
          </a:bodyPr>
          <a:lstStyle/>
          <a:p>
            <a:pPr algn="ctr" marL="13335" marR="5080">
              <a:lnSpc>
                <a:spcPct val="101099"/>
              </a:lnSpc>
              <a:spcBef>
                <a:spcPts val="685"/>
              </a:spcBef>
            </a:pPr>
            <a:r>
              <a:rPr dirty="0" spc="-45" b="1">
                <a:latin typeface="Corbel"/>
                <a:cs typeface="Corbel"/>
              </a:rPr>
              <a:t>we </a:t>
            </a:r>
            <a:r>
              <a:rPr dirty="0" spc="-35" b="1">
                <a:latin typeface="Corbel"/>
                <a:cs typeface="Corbel"/>
              </a:rPr>
              <a:t>also </a:t>
            </a:r>
            <a:r>
              <a:rPr dirty="0" spc="-40" b="1">
                <a:latin typeface="Corbel"/>
                <a:cs typeface="Corbel"/>
              </a:rPr>
              <a:t>use </a:t>
            </a:r>
            <a:r>
              <a:rPr dirty="0" sz="9600" spc="130" b="1">
                <a:solidFill>
                  <a:srgbClr val="E36B09"/>
                </a:solidFill>
                <a:latin typeface="Corbel"/>
                <a:cs typeface="Corbel"/>
              </a:rPr>
              <a:t>a</a:t>
            </a:r>
            <a:r>
              <a:rPr dirty="0" spc="130" b="1">
                <a:latin typeface="Corbel"/>
                <a:cs typeface="Corbel"/>
              </a:rPr>
              <a:t>before </a:t>
            </a:r>
            <a:r>
              <a:rPr dirty="0" sz="9600" b="1">
                <a:solidFill>
                  <a:srgbClr val="30849B"/>
                </a:solidFill>
                <a:latin typeface="Corbel"/>
                <a:cs typeface="Corbel"/>
              </a:rPr>
              <a:t>u  </a:t>
            </a:r>
            <a:r>
              <a:rPr dirty="0" spc="-50" b="1">
                <a:latin typeface="Corbel"/>
                <a:cs typeface="Corbel"/>
              </a:rPr>
              <a:t>when </a:t>
            </a:r>
            <a:r>
              <a:rPr dirty="0" spc="-15" b="1">
                <a:latin typeface="Corbel"/>
                <a:cs typeface="Corbel"/>
              </a:rPr>
              <a:t>it </a:t>
            </a:r>
            <a:r>
              <a:rPr dirty="0" spc="-50" b="1">
                <a:latin typeface="Corbel"/>
                <a:cs typeface="Corbel"/>
              </a:rPr>
              <a:t>sounds </a:t>
            </a:r>
            <a:r>
              <a:rPr dirty="0" spc="-30" b="1">
                <a:latin typeface="Corbel"/>
                <a:cs typeface="Corbel"/>
              </a:rPr>
              <a:t>like </a:t>
            </a:r>
            <a:r>
              <a:rPr dirty="0" spc="-35" b="1">
                <a:latin typeface="Corbel"/>
                <a:cs typeface="Corbel"/>
              </a:rPr>
              <a:t>the  </a:t>
            </a:r>
            <a:r>
              <a:rPr dirty="0" spc="-50" b="1">
                <a:latin typeface="Corbel"/>
                <a:cs typeface="Corbel"/>
              </a:rPr>
              <a:t>word </a:t>
            </a:r>
            <a:r>
              <a:rPr dirty="0" spc="-40" b="1">
                <a:latin typeface="Corbel"/>
                <a:cs typeface="Corbel"/>
              </a:rPr>
              <a:t>‘you’ and </a:t>
            </a:r>
            <a:r>
              <a:rPr dirty="0" spc="-45" b="1">
                <a:latin typeface="Corbel"/>
                <a:cs typeface="Corbel"/>
              </a:rPr>
              <a:t>before</a:t>
            </a:r>
            <a:r>
              <a:rPr dirty="0" spc="-190" b="1">
                <a:latin typeface="Corbel"/>
                <a:cs typeface="Corbel"/>
              </a:rPr>
              <a:t> </a:t>
            </a:r>
            <a:r>
              <a:rPr dirty="0" sz="9600" spc="-5" b="1">
                <a:solidFill>
                  <a:srgbClr val="9BC935"/>
                </a:solidFill>
                <a:latin typeface="Corbel"/>
                <a:cs typeface="Corbel"/>
              </a:rPr>
              <a:t>eu</a:t>
            </a:r>
            <a:endParaRPr sz="96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00"/>
              </a:lnSpc>
            </a:pPr>
            <a:r>
              <a:rPr dirty="0" spc="-15"/>
              <a:t>oxford </a:t>
            </a:r>
            <a:r>
              <a:rPr dirty="0" spc="-25"/>
              <a:t>grammar </a:t>
            </a:r>
            <a:r>
              <a:rPr dirty="0" spc="-20"/>
              <a:t>practice</a:t>
            </a:r>
            <a:r>
              <a:rPr dirty="0" spc="-85"/>
              <a:t> </a:t>
            </a:r>
            <a:r>
              <a:rPr dirty="0" spc="-20"/>
              <a:t>#49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0280" y="1362709"/>
            <a:ext cx="7076440" cy="2299970"/>
          </a:xfrm>
          <a:prstGeom prst="rect"/>
        </p:spPr>
        <p:txBody>
          <a:bodyPr wrap="square" lIns="0" tIns="19050" rIns="0" bIns="0" rtlCol="0" vert="horz">
            <a:spAutoFit/>
          </a:bodyPr>
          <a:lstStyle/>
          <a:p>
            <a:pPr marL="12700" marR="5080" indent="1294130">
              <a:lnSpc>
                <a:spcPct val="99200"/>
              </a:lnSpc>
              <a:spcBef>
                <a:spcPts val="150"/>
              </a:spcBef>
            </a:pPr>
            <a:r>
              <a:rPr dirty="0" spc="-5"/>
              <a:t>sounds </a:t>
            </a:r>
            <a:r>
              <a:rPr dirty="0" spc="-95"/>
              <a:t>like </a:t>
            </a:r>
            <a:r>
              <a:rPr dirty="0" spc="-40"/>
              <a:t>‘</a:t>
            </a:r>
            <a:r>
              <a:rPr dirty="0" spc="-40" b="1">
                <a:latin typeface="Corbel"/>
                <a:cs typeface="Corbel"/>
              </a:rPr>
              <a:t>you</a:t>
            </a:r>
            <a:r>
              <a:rPr dirty="0" spc="-40"/>
              <a:t>’  </a:t>
            </a:r>
            <a:r>
              <a:rPr dirty="0" spc="-30"/>
              <a:t>starts </a:t>
            </a:r>
            <a:r>
              <a:rPr dirty="0" spc="-35"/>
              <a:t>with </a:t>
            </a:r>
            <a:r>
              <a:rPr dirty="0" sz="9600" b="1">
                <a:solidFill>
                  <a:srgbClr val="4682B8"/>
                </a:solidFill>
                <a:latin typeface="Corbel"/>
                <a:cs typeface="Corbel"/>
              </a:rPr>
              <a:t>u</a:t>
            </a:r>
            <a:r>
              <a:rPr dirty="0" sz="9600" spc="-1165" b="1">
                <a:solidFill>
                  <a:srgbClr val="4682B8"/>
                </a:solidFill>
                <a:latin typeface="Corbel"/>
                <a:cs typeface="Corbel"/>
              </a:rPr>
              <a:t> </a:t>
            </a:r>
            <a:r>
              <a:rPr dirty="0"/>
              <a:t>= </a:t>
            </a:r>
            <a:r>
              <a:rPr dirty="0" spc="-50"/>
              <a:t>university</a:t>
            </a:r>
            <a:endParaRPr sz="96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41929" y="3663950"/>
            <a:ext cx="3667125" cy="14884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600" spc="1085" b="1">
                <a:solidFill>
                  <a:srgbClr val="E36B09"/>
                </a:solidFill>
                <a:latin typeface="Corbel"/>
                <a:cs typeface="Corbel"/>
              </a:rPr>
              <a:t>a</a:t>
            </a:r>
            <a:r>
              <a:rPr dirty="0" sz="5400" spc="-65" b="1">
                <a:solidFill>
                  <a:srgbClr val="252525"/>
                </a:solidFill>
                <a:latin typeface="Corbel"/>
                <a:cs typeface="Corbel"/>
              </a:rPr>
              <a:t>u</a:t>
            </a:r>
            <a:r>
              <a:rPr dirty="0" sz="5400" spc="-60" b="1">
                <a:solidFill>
                  <a:srgbClr val="252525"/>
                </a:solidFill>
                <a:latin typeface="Corbel"/>
                <a:cs typeface="Corbel"/>
              </a:rPr>
              <a:t>n</a:t>
            </a:r>
            <a:r>
              <a:rPr dirty="0" sz="5400" spc="-25" b="1">
                <a:solidFill>
                  <a:srgbClr val="252525"/>
                </a:solidFill>
                <a:latin typeface="Corbel"/>
                <a:cs typeface="Corbel"/>
              </a:rPr>
              <a:t>i</a:t>
            </a:r>
            <a:r>
              <a:rPr dirty="0" sz="5400" spc="-55" b="1">
                <a:solidFill>
                  <a:srgbClr val="252525"/>
                </a:solidFill>
                <a:latin typeface="Corbel"/>
                <a:cs typeface="Corbel"/>
              </a:rPr>
              <a:t>v</a:t>
            </a:r>
            <a:r>
              <a:rPr dirty="0" sz="5400" spc="-50" b="1">
                <a:solidFill>
                  <a:srgbClr val="252525"/>
                </a:solidFill>
                <a:latin typeface="Corbel"/>
                <a:cs typeface="Corbel"/>
              </a:rPr>
              <a:t>er</a:t>
            </a:r>
            <a:r>
              <a:rPr dirty="0" sz="5400" spc="-40" b="1">
                <a:solidFill>
                  <a:srgbClr val="252525"/>
                </a:solidFill>
                <a:latin typeface="Corbel"/>
                <a:cs typeface="Corbel"/>
              </a:rPr>
              <a:t>s</a:t>
            </a:r>
            <a:r>
              <a:rPr dirty="0" sz="5400" spc="-25" b="1">
                <a:solidFill>
                  <a:srgbClr val="252525"/>
                </a:solidFill>
                <a:latin typeface="Corbel"/>
                <a:cs typeface="Corbel"/>
              </a:rPr>
              <a:t>i</a:t>
            </a:r>
            <a:r>
              <a:rPr dirty="0" sz="5400" spc="-50" b="1">
                <a:solidFill>
                  <a:srgbClr val="252525"/>
                </a:solidFill>
                <a:latin typeface="Corbel"/>
                <a:cs typeface="Corbel"/>
              </a:rPr>
              <a:t>t</a:t>
            </a:r>
            <a:r>
              <a:rPr dirty="0" sz="5400" b="1">
                <a:solidFill>
                  <a:srgbClr val="252525"/>
                </a:solidFill>
                <a:latin typeface="Corbel"/>
                <a:cs typeface="Corbel"/>
              </a:rPr>
              <a:t>y</a:t>
            </a:r>
            <a:endParaRPr sz="54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00"/>
              </a:lnSpc>
            </a:pPr>
            <a:r>
              <a:rPr dirty="0" spc="-15"/>
              <a:t>oxford </a:t>
            </a:r>
            <a:r>
              <a:rPr dirty="0" spc="-25"/>
              <a:t>grammar </a:t>
            </a:r>
            <a:r>
              <a:rPr dirty="0" spc="-20"/>
              <a:t>practice</a:t>
            </a:r>
            <a:r>
              <a:rPr dirty="0" spc="-85"/>
              <a:t> </a:t>
            </a:r>
            <a:r>
              <a:rPr dirty="0" spc="-20"/>
              <a:t>#49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95779" y="1216659"/>
            <a:ext cx="5558155" cy="4018279"/>
          </a:xfrm>
          <a:prstGeom prst="rect"/>
        </p:spPr>
        <p:txBody>
          <a:bodyPr wrap="square" lIns="0" tIns="19050" rIns="0" bIns="0" rtlCol="0" vert="horz">
            <a:spAutoFit/>
          </a:bodyPr>
          <a:lstStyle/>
          <a:p>
            <a:pPr marL="294005" marR="430530" indent="119380">
              <a:lnSpc>
                <a:spcPct val="99200"/>
              </a:lnSpc>
              <a:spcBef>
                <a:spcPts val="150"/>
              </a:spcBef>
            </a:pPr>
            <a:r>
              <a:rPr dirty="0" spc="-5"/>
              <a:t>sounds </a:t>
            </a:r>
            <a:r>
              <a:rPr dirty="0" spc="-95"/>
              <a:t>like </a:t>
            </a:r>
            <a:r>
              <a:rPr dirty="0" spc="-40"/>
              <a:t>‘</a:t>
            </a:r>
            <a:r>
              <a:rPr dirty="0" spc="-40" b="1">
                <a:latin typeface="Corbel"/>
                <a:cs typeface="Corbel"/>
              </a:rPr>
              <a:t>you</a:t>
            </a:r>
            <a:r>
              <a:rPr dirty="0" spc="-40"/>
              <a:t>’  </a:t>
            </a:r>
            <a:r>
              <a:rPr dirty="0" spc="-30"/>
              <a:t>starts </a:t>
            </a:r>
            <a:r>
              <a:rPr dirty="0" spc="-35"/>
              <a:t>with </a:t>
            </a:r>
            <a:r>
              <a:rPr dirty="0"/>
              <a:t>=</a:t>
            </a:r>
            <a:r>
              <a:rPr dirty="0" spc="-325"/>
              <a:t> </a:t>
            </a:r>
            <a:r>
              <a:rPr dirty="0" sz="9600" spc="-5" b="1">
                <a:solidFill>
                  <a:srgbClr val="9BC935"/>
                </a:solidFill>
                <a:latin typeface="Corbel"/>
                <a:cs typeface="Corbel"/>
              </a:rPr>
              <a:t>eu</a:t>
            </a:r>
            <a:endParaRPr sz="96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2010"/>
              </a:spcBef>
            </a:pPr>
            <a:r>
              <a:rPr dirty="0" sz="9600" b="1">
                <a:solidFill>
                  <a:srgbClr val="E36B09"/>
                </a:solidFill>
                <a:latin typeface="Corbel"/>
                <a:cs typeface="Corbel"/>
              </a:rPr>
              <a:t>a </a:t>
            </a:r>
            <a:r>
              <a:rPr dirty="0" sz="9600" spc="-40" b="1">
                <a:solidFill>
                  <a:srgbClr val="9BC935"/>
                </a:solidFill>
                <a:latin typeface="Corbel"/>
                <a:cs typeface="Corbel"/>
              </a:rPr>
              <a:t>Eu</a:t>
            </a:r>
            <a:r>
              <a:rPr dirty="0" spc="-40" b="1">
                <a:latin typeface="Corbel"/>
                <a:cs typeface="Corbel"/>
              </a:rPr>
              <a:t>ropean</a:t>
            </a:r>
            <a:r>
              <a:rPr dirty="0" spc="250" b="1">
                <a:latin typeface="Corbel"/>
                <a:cs typeface="Corbel"/>
              </a:rPr>
              <a:t> </a:t>
            </a:r>
            <a:r>
              <a:rPr dirty="0" spc="-35" b="1">
                <a:latin typeface="Corbel"/>
                <a:cs typeface="Corbel"/>
              </a:rPr>
              <a:t>city</a:t>
            </a:r>
            <a:endParaRPr sz="96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00"/>
              </a:lnSpc>
            </a:pPr>
            <a:r>
              <a:rPr dirty="0" spc="-15"/>
              <a:t>oxford </a:t>
            </a:r>
            <a:r>
              <a:rPr dirty="0" spc="-25"/>
              <a:t>grammar </a:t>
            </a:r>
            <a:r>
              <a:rPr dirty="0" spc="-20"/>
              <a:t>practice</a:t>
            </a:r>
            <a:r>
              <a:rPr dirty="0" spc="-85"/>
              <a:t> </a:t>
            </a:r>
            <a:r>
              <a:rPr dirty="0" spc="-20"/>
              <a:t>#49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73660" rIns="0" bIns="0" rtlCol="0" vert="horz">
            <a:spAutoFit/>
          </a:bodyPr>
          <a:lstStyle/>
          <a:p>
            <a:pPr algn="ctr" marL="24130" marR="5080">
              <a:lnSpc>
                <a:spcPct val="101299"/>
              </a:lnSpc>
              <a:spcBef>
                <a:spcPts val="580"/>
              </a:spcBef>
            </a:pPr>
            <a:r>
              <a:rPr dirty="0" sz="5800" spc="-5" b="1">
                <a:latin typeface="Corbel"/>
                <a:cs typeface="Corbel"/>
              </a:rPr>
              <a:t>we </a:t>
            </a:r>
            <a:r>
              <a:rPr dirty="0" sz="5800" spc="-10" b="1">
                <a:latin typeface="Corbel"/>
                <a:cs typeface="Corbel"/>
              </a:rPr>
              <a:t>use </a:t>
            </a:r>
            <a:r>
              <a:rPr dirty="0" sz="9600" b="1">
                <a:solidFill>
                  <a:srgbClr val="9BC935"/>
                </a:solidFill>
                <a:latin typeface="Corbel"/>
                <a:cs typeface="Corbel"/>
              </a:rPr>
              <a:t>an</a:t>
            </a:r>
            <a:r>
              <a:rPr dirty="0" sz="9600" spc="-900" b="1">
                <a:solidFill>
                  <a:srgbClr val="9BC935"/>
                </a:solidFill>
                <a:latin typeface="Corbel"/>
                <a:cs typeface="Corbel"/>
              </a:rPr>
              <a:t> </a:t>
            </a:r>
            <a:r>
              <a:rPr dirty="0" sz="5800" spc="-50" b="1">
                <a:latin typeface="Corbel"/>
                <a:cs typeface="Corbel"/>
              </a:rPr>
              <a:t>before words  </a:t>
            </a:r>
            <a:r>
              <a:rPr dirty="0" sz="5800" spc="-5" b="1">
                <a:latin typeface="Corbel"/>
                <a:cs typeface="Corbel"/>
              </a:rPr>
              <a:t>which </a:t>
            </a:r>
            <a:r>
              <a:rPr dirty="0" sz="5800" spc="-45" b="1">
                <a:latin typeface="Corbel"/>
                <a:cs typeface="Corbel"/>
              </a:rPr>
              <a:t>begin </a:t>
            </a:r>
            <a:r>
              <a:rPr dirty="0" sz="5800" spc="-35" b="1">
                <a:latin typeface="Corbel"/>
                <a:cs typeface="Corbel"/>
              </a:rPr>
              <a:t>with  </a:t>
            </a:r>
            <a:r>
              <a:rPr dirty="0" sz="9600" spc="-5" b="1">
                <a:solidFill>
                  <a:srgbClr val="30849B"/>
                </a:solidFill>
                <a:latin typeface="Corbel"/>
                <a:cs typeface="Corbel"/>
              </a:rPr>
              <a:t>vowels</a:t>
            </a:r>
            <a:r>
              <a:rPr dirty="0" sz="9600" spc="-20" b="1">
                <a:solidFill>
                  <a:srgbClr val="30849B"/>
                </a:solidFill>
                <a:latin typeface="Corbel"/>
                <a:cs typeface="Corbel"/>
              </a:rPr>
              <a:t> </a:t>
            </a:r>
            <a:r>
              <a:rPr dirty="0" sz="3600" spc="-30" b="1">
                <a:latin typeface="Corbel"/>
                <a:cs typeface="Corbel"/>
              </a:rPr>
              <a:t>(a,e,i,o,u)</a:t>
            </a:r>
            <a:endParaRPr sz="36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800"/>
              </a:lnSpc>
            </a:pPr>
            <a:r>
              <a:rPr dirty="0" spc="-15"/>
              <a:t>oxford </a:t>
            </a:r>
            <a:r>
              <a:rPr dirty="0" spc="-25"/>
              <a:t>grammar </a:t>
            </a:r>
            <a:r>
              <a:rPr dirty="0" spc="-20"/>
              <a:t>practice</a:t>
            </a:r>
            <a:r>
              <a:rPr dirty="0" spc="-85"/>
              <a:t> </a:t>
            </a:r>
            <a:r>
              <a:rPr dirty="0" spc="-20"/>
              <a:t>#49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42158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100"/>
              </a:spcBef>
            </a:pPr>
            <a:r>
              <a:rPr dirty="0" sz="9600" spc="-5" b="1">
                <a:solidFill>
                  <a:srgbClr val="9BC935"/>
                </a:solidFill>
                <a:latin typeface="Corbel"/>
                <a:cs typeface="Corbel"/>
              </a:rPr>
              <a:t>an</a:t>
            </a:r>
            <a:r>
              <a:rPr dirty="0" sz="9600" spc="-210" b="1">
                <a:solidFill>
                  <a:srgbClr val="9BC935"/>
                </a:solidFill>
                <a:latin typeface="Corbel"/>
                <a:cs typeface="Corbel"/>
              </a:rPr>
              <a:t> </a:t>
            </a:r>
            <a:r>
              <a:rPr dirty="0" sz="5800" spc="-5"/>
              <a:t>apple</a:t>
            </a:r>
            <a:endParaRPr sz="5800">
              <a:latin typeface="Corbel"/>
              <a:cs typeface="Corbel"/>
            </a:endParaRPr>
          </a:p>
          <a:p>
            <a:pPr algn="ctr" marL="1270">
              <a:lnSpc>
                <a:spcPct val="100000"/>
              </a:lnSpc>
              <a:spcBef>
                <a:spcPts val="209"/>
              </a:spcBef>
            </a:pPr>
            <a:r>
              <a:rPr dirty="0" sz="9600" spc="-5" b="1">
                <a:solidFill>
                  <a:srgbClr val="9BC935"/>
                </a:solidFill>
                <a:latin typeface="Corbel"/>
                <a:cs typeface="Corbel"/>
              </a:rPr>
              <a:t>an </a:t>
            </a:r>
            <a:r>
              <a:rPr dirty="0" sz="5800" spc="-5"/>
              <a:t>interesting</a:t>
            </a:r>
            <a:r>
              <a:rPr dirty="0" sz="5800" spc="-265"/>
              <a:t> </a:t>
            </a:r>
            <a:r>
              <a:rPr dirty="0" sz="5800" spc="-5"/>
              <a:t>film</a:t>
            </a:r>
            <a:endParaRPr sz="5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Brammer Family</dc:creator>
  <dc:title>Slide 1</dc:title>
  <dcterms:created xsi:type="dcterms:W3CDTF">2019-01-03T22:43:40Z</dcterms:created>
  <dcterms:modified xsi:type="dcterms:W3CDTF">2019-01-03T22:43:40Z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2008-10-16T00:00:00Z</vt:filetime>
  </property>
  <property fmtid="{D5CDD505-2E9C-101B-9397-08002B2CF9AE}" pid="3" name="Creator">
    <vt:lpwstr>Impress</vt:lpwstr>
  </property>
  <property fmtid="{D5CDD505-2E9C-101B-9397-08002B2CF9AE}" pid="4" name="LastSaved">
    <vt:filetime>2008-10-16T00:00:00Z</vt:filetime>
  </property>
</Properties>
</file>