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39922" y="192150"/>
            <a:ext cx="3264154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1200" y="1406397"/>
            <a:ext cx="8221599" cy="4783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95"/>
              </a:spcBef>
            </a:pPr>
            <a:r>
              <a:rPr dirty="0" spc="-30"/>
              <a:t>Have/ </a:t>
            </a:r>
            <a:r>
              <a:rPr dirty="0" spc="-35"/>
              <a:t>have</a:t>
            </a:r>
            <a:r>
              <a:rPr dirty="0" spc="-10"/>
              <a:t> got.</a:t>
            </a:r>
          </a:p>
          <a:p>
            <a:pPr algn="ctr" marL="1905">
              <a:lnSpc>
                <a:spcPct val="100000"/>
              </a:lnSpc>
            </a:pPr>
            <a:r>
              <a:rPr dirty="0" spc="-5"/>
              <a:t>Uses.</a:t>
            </a:r>
          </a:p>
        </p:txBody>
      </p:sp>
      <p:sp>
        <p:nvSpPr>
          <p:cNvPr id="3" name="object 3"/>
          <p:cNvSpPr/>
          <p:nvPr/>
        </p:nvSpPr>
        <p:spPr>
          <a:xfrm>
            <a:off x="3299840" y="1604644"/>
            <a:ext cx="2688590" cy="2388870"/>
          </a:xfrm>
          <a:custGeom>
            <a:avLst/>
            <a:gdLst/>
            <a:ahLst/>
            <a:cxnLst/>
            <a:rect l="l" t="t" r="r" b="b"/>
            <a:pathLst>
              <a:path w="2688590" h="2388870">
                <a:moveTo>
                  <a:pt x="0" y="2388361"/>
                </a:moveTo>
                <a:lnTo>
                  <a:pt x="2688336" y="2388361"/>
                </a:lnTo>
                <a:lnTo>
                  <a:pt x="2688336" y="0"/>
                </a:lnTo>
                <a:lnTo>
                  <a:pt x="0" y="0"/>
                </a:lnTo>
                <a:lnTo>
                  <a:pt x="0" y="2388361"/>
                </a:lnTo>
                <a:close/>
              </a:path>
            </a:pathLst>
          </a:custGeom>
          <a:solidFill>
            <a:srgbClr val="E9EC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299840" y="3992969"/>
            <a:ext cx="2688590" cy="2388870"/>
          </a:xfrm>
          <a:custGeom>
            <a:avLst/>
            <a:gdLst/>
            <a:ahLst/>
            <a:cxnLst/>
            <a:rect l="l" t="t" r="r" b="b"/>
            <a:pathLst>
              <a:path w="2688590" h="2388870">
                <a:moveTo>
                  <a:pt x="0" y="2388362"/>
                </a:moveTo>
                <a:lnTo>
                  <a:pt x="2688336" y="2388362"/>
                </a:lnTo>
                <a:lnTo>
                  <a:pt x="2688336" y="0"/>
                </a:lnTo>
                <a:lnTo>
                  <a:pt x="0" y="0"/>
                </a:lnTo>
                <a:lnTo>
                  <a:pt x="0" y="2388362"/>
                </a:lnTo>
                <a:close/>
              </a:path>
            </a:pathLst>
          </a:custGeom>
          <a:solidFill>
            <a:srgbClr val="E9ECF4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05205" y="1598167"/>
          <a:ext cx="8084184" cy="4789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8590"/>
                <a:gridCol w="2688590"/>
                <a:gridCol w="2688589"/>
              </a:tblGrid>
              <a:tr h="2388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  <a:p>
                      <a:pPr marL="91440" marR="213995">
                        <a:lnSpc>
                          <a:spcPct val="100000"/>
                        </a:lnSpc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house in 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spain.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Paul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has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car.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  <a:p>
                      <a:pPr marL="92075" marR="151130">
                        <a:lnSpc>
                          <a:spcPct val="100000"/>
                        </a:lnSpc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house in 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spain.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Paul</a:t>
                      </a:r>
                      <a:r>
                        <a:rPr dirty="0" sz="1800" spc="-25" b="1">
                          <a:latin typeface="Calibri"/>
                          <a:cs typeface="Calibri"/>
                        </a:rPr>
                        <a:t>’s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car.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23883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  <a:p>
                      <a:pPr marL="91440" marR="306070">
                        <a:lnSpc>
                          <a:spcPct val="100000"/>
                        </a:lnSpc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Jane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has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brother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 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sister.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92075" marR="187960">
                        <a:lnSpc>
                          <a:spcPct val="100000"/>
                        </a:lnSpc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Jane</a:t>
                      </a:r>
                      <a:r>
                        <a:rPr dirty="0" sz="1800" spc="-15" b="1">
                          <a:latin typeface="Calibri"/>
                          <a:cs typeface="Calibri"/>
                        </a:rPr>
                        <a:t>’s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brother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 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sister.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495557" y="1839464"/>
            <a:ext cx="2301387" cy="21518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19727" y="4504769"/>
            <a:ext cx="1447942" cy="14449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95"/>
              </a:spcBef>
            </a:pPr>
            <a:r>
              <a:rPr dirty="0" spc="-30"/>
              <a:t>Have/ </a:t>
            </a:r>
            <a:r>
              <a:rPr dirty="0" spc="-35"/>
              <a:t>have</a:t>
            </a:r>
            <a:r>
              <a:rPr dirty="0" spc="-10"/>
              <a:t> got.</a:t>
            </a:r>
          </a:p>
          <a:p>
            <a:pPr algn="ctr" marL="1905">
              <a:lnSpc>
                <a:spcPct val="100000"/>
              </a:lnSpc>
            </a:pPr>
            <a:r>
              <a:rPr dirty="0" spc="-5"/>
              <a:t>Uses.</a:t>
            </a:r>
          </a:p>
        </p:txBody>
      </p:sp>
      <p:sp>
        <p:nvSpPr>
          <p:cNvPr id="3" name="object 3"/>
          <p:cNvSpPr/>
          <p:nvPr/>
        </p:nvSpPr>
        <p:spPr>
          <a:xfrm>
            <a:off x="3251834" y="1547241"/>
            <a:ext cx="3048635" cy="1306195"/>
          </a:xfrm>
          <a:custGeom>
            <a:avLst/>
            <a:gdLst/>
            <a:ahLst/>
            <a:cxnLst/>
            <a:rect l="l" t="t" r="r" b="b"/>
            <a:pathLst>
              <a:path w="3048635" h="1306195">
                <a:moveTo>
                  <a:pt x="0" y="1305687"/>
                </a:moveTo>
                <a:lnTo>
                  <a:pt x="3048381" y="1305687"/>
                </a:lnTo>
                <a:lnTo>
                  <a:pt x="3048381" y="0"/>
                </a:lnTo>
                <a:lnTo>
                  <a:pt x="0" y="0"/>
                </a:lnTo>
                <a:lnTo>
                  <a:pt x="0" y="1305687"/>
                </a:lnTo>
                <a:close/>
              </a:path>
            </a:pathLst>
          </a:custGeom>
          <a:solidFill>
            <a:srgbClr val="E9EC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251834" y="2852927"/>
            <a:ext cx="3048635" cy="1283335"/>
          </a:xfrm>
          <a:custGeom>
            <a:avLst/>
            <a:gdLst/>
            <a:ahLst/>
            <a:cxnLst/>
            <a:rect l="l" t="t" r="r" b="b"/>
            <a:pathLst>
              <a:path w="3048635" h="1283335">
                <a:moveTo>
                  <a:pt x="0" y="1282827"/>
                </a:moveTo>
                <a:lnTo>
                  <a:pt x="3048381" y="1282827"/>
                </a:lnTo>
                <a:lnTo>
                  <a:pt x="3048381" y="0"/>
                </a:lnTo>
                <a:lnTo>
                  <a:pt x="0" y="0"/>
                </a:lnTo>
                <a:lnTo>
                  <a:pt x="0" y="1282827"/>
                </a:lnTo>
                <a:close/>
              </a:path>
            </a:pathLst>
          </a:custGeom>
          <a:solidFill>
            <a:srgbClr val="E9EC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251834" y="4135742"/>
            <a:ext cx="3048635" cy="2304415"/>
          </a:xfrm>
          <a:custGeom>
            <a:avLst/>
            <a:gdLst/>
            <a:ahLst/>
            <a:cxnLst/>
            <a:rect l="l" t="t" r="r" b="b"/>
            <a:pathLst>
              <a:path w="3048635" h="2304415">
                <a:moveTo>
                  <a:pt x="0" y="2304288"/>
                </a:moveTo>
                <a:lnTo>
                  <a:pt x="3048381" y="2304288"/>
                </a:lnTo>
                <a:lnTo>
                  <a:pt x="3048381" y="0"/>
                </a:lnTo>
                <a:lnTo>
                  <a:pt x="0" y="0"/>
                </a:lnTo>
                <a:lnTo>
                  <a:pt x="0" y="2304288"/>
                </a:lnTo>
                <a:close/>
              </a:path>
            </a:pathLst>
          </a:custGeom>
          <a:solidFill>
            <a:srgbClr val="E9ECF4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33209" y="1540891"/>
          <a:ext cx="8156575" cy="4906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2085"/>
                <a:gridCol w="3048000"/>
                <a:gridCol w="2376169"/>
              </a:tblGrid>
              <a:tr h="130568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He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has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blue</a:t>
                      </a:r>
                      <a:r>
                        <a:rPr dirty="0" sz="1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eyes.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Does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your brother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long hair or short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hair?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89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dirty="0" sz="1800" spc="-30">
                          <a:latin typeface="Calibri"/>
                          <a:cs typeface="Calibri"/>
                        </a:rPr>
                        <a:t>He</a:t>
                      </a:r>
                      <a:r>
                        <a:rPr dirty="0" sz="1800" spc="-30" b="1">
                          <a:latin typeface="Calibri"/>
                          <a:cs typeface="Calibri"/>
                        </a:rPr>
                        <a:t>’s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blue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eyes.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Has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your brother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long hair or short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hair?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89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12828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headache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I’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ve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headache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2304275">
                <a:tc>
                  <a:txBody>
                    <a:bodyPr/>
                    <a:lstStyle/>
                    <a:p>
                      <a:pPr marL="91440" marR="412115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 normally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big</a:t>
                      </a:r>
                      <a:r>
                        <a:rPr dirty="0" sz="1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breakfast?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good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holiday!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 marR="302260">
                        <a:lnSpc>
                          <a:spcPct val="100000"/>
                        </a:lnSpc>
                      </a:pPr>
                      <a:r>
                        <a:rPr dirty="0" sz="1800" spc="-30">
                          <a:latin typeface="Calibri"/>
                          <a:cs typeface="Calibri"/>
                        </a:rPr>
                        <a:t>He</a:t>
                      </a:r>
                      <a:r>
                        <a:rPr dirty="0" sz="1800" spc="-30" b="1">
                          <a:latin typeface="Calibri"/>
                          <a:cs typeface="Calibri"/>
                        </a:rPr>
                        <a:t>’s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having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bath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at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the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moment.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778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4265676" y="2924555"/>
            <a:ext cx="1120139" cy="1120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613880" y="4225544"/>
            <a:ext cx="919971" cy="8661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884420" y="4757928"/>
            <a:ext cx="1146048" cy="8625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611879" y="5486400"/>
            <a:ext cx="1147572" cy="8900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073652" y="1571244"/>
            <a:ext cx="1146048" cy="12999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8261" y="461899"/>
            <a:ext cx="342709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55"/>
              <a:t>Verb </a:t>
            </a:r>
            <a:r>
              <a:rPr dirty="0" sz="4400" spc="-65"/>
              <a:t>“To</a:t>
            </a:r>
            <a:r>
              <a:rPr dirty="0" sz="4400" spc="-10"/>
              <a:t> </a:t>
            </a:r>
            <a:r>
              <a:rPr dirty="0" sz="4400" spc="-25"/>
              <a:t>have”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61187" y="1406397"/>
          <a:ext cx="7148195" cy="5057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4460"/>
                <a:gridCol w="122555"/>
                <a:gridCol w="1917700"/>
                <a:gridCol w="2424429"/>
              </a:tblGrid>
              <a:tr h="370839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SIMPLE</a:t>
                      </a:r>
                      <a:r>
                        <a:rPr dirty="0" sz="18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PRESENT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70839">
                <a:tc>
                  <a:txBody>
                    <a:bodyPr/>
                    <a:lstStyle/>
                    <a:p>
                      <a:pPr marL="7937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 b="1">
                          <a:latin typeface="Calibri"/>
                          <a:cs typeface="Calibri"/>
                        </a:rPr>
                        <a:t>Affirmative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Negative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50">
                          <a:latin typeface="Calibri"/>
                          <a:cs typeface="Calibri"/>
                        </a:rPr>
                        <a:t>You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He/ she/ it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has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</a:t>
                      </a:r>
                      <a:r>
                        <a:rPr dirty="0" sz="18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1800" spc="-5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</a:t>
                      </a:r>
                      <a:r>
                        <a:rPr dirty="0" sz="1800" spc="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He, she, it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doesn’t</a:t>
                      </a:r>
                      <a:r>
                        <a:rPr dirty="0" sz="1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14400">
                <a:tc>
                  <a:txBody>
                    <a:bodyPr/>
                    <a:lstStyle/>
                    <a:p>
                      <a:pPr algn="just" marL="91440" marR="160972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 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 spc="-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marL="92075" marR="28517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 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</a:t>
                      </a:r>
                      <a:r>
                        <a:rPr dirty="0" sz="1800" spc="-1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70840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5" b="1">
                          <a:latin typeface="Calibri"/>
                          <a:cs typeface="Calibri"/>
                        </a:rPr>
                        <a:t>Interrrogative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188720"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5" b="1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Does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he,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she,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5" b="1">
                          <a:latin typeface="Calibri"/>
                          <a:cs typeface="Calibri"/>
                        </a:rPr>
                        <a:t>do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441325">
                        <a:lnSpc>
                          <a:spcPct val="100000"/>
                        </a:lnSpc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  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he/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she/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it 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he/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she/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doesn’t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914425">
                <a:tc gridSpan="2">
                  <a:txBody>
                    <a:bodyPr/>
                    <a:lstStyle/>
                    <a:p>
                      <a:pPr algn="just" marL="91440" marR="134048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? 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? 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Do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91440" marR="69723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5" b="1">
                          <a:latin typeface="Calibri"/>
                          <a:cs typeface="Calibri"/>
                        </a:rPr>
                        <a:t>do  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5" b="1">
                          <a:latin typeface="Calibri"/>
                          <a:cs typeface="Calibri"/>
                        </a:rPr>
                        <a:t>do  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92075" marR="97663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 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 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don’t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777" y="461899"/>
            <a:ext cx="431546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55"/>
              <a:t>Verb </a:t>
            </a:r>
            <a:r>
              <a:rPr dirty="0" sz="4400" spc="-70"/>
              <a:t>“To </a:t>
            </a:r>
            <a:r>
              <a:rPr dirty="0" sz="4400" spc="-30"/>
              <a:t>have</a:t>
            </a:r>
            <a:r>
              <a:rPr dirty="0" sz="4400" spc="75"/>
              <a:t> </a:t>
            </a:r>
            <a:r>
              <a:rPr dirty="0" sz="4400" spc="30"/>
              <a:t>got”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61200" y="1406397"/>
          <a:ext cx="7436484" cy="4783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9450"/>
                <a:gridCol w="930910"/>
                <a:gridCol w="2064385"/>
                <a:gridCol w="2472689"/>
              </a:tblGrid>
              <a:tr h="370839">
                <a:tc gridSpan="4"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SIMPLE</a:t>
                      </a:r>
                      <a:r>
                        <a:rPr dirty="0" sz="18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PRESENT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70839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 b="1">
                          <a:latin typeface="Calibri"/>
                          <a:cs typeface="Calibri"/>
                        </a:rPr>
                        <a:t>Affirmative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5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Negative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5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He/ she/ it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has</a:t>
                      </a:r>
                      <a:r>
                        <a:rPr dirty="0" sz="18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I’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ve</a:t>
                      </a:r>
                      <a:r>
                        <a:rPr dirty="0" sz="18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30">
                          <a:latin typeface="Calibri"/>
                          <a:cs typeface="Calibri"/>
                        </a:rPr>
                        <a:t>You’</a:t>
                      </a:r>
                      <a:r>
                        <a:rPr dirty="0" sz="1800" spc="-30" b="1">
                          <a:latin typeface="Calibri"/>
                          <a:cs typeface="Calibri"/>
                        </a:rPr>
                        <a:t>ve</a:t>
                      </a:r>
                      <a:r>
                        <a:rPr dirty="0" sz="18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He’s/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she’s/ 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-25" b="1">
                          <a:latin typeface="Calibri"/>
                          <a:cs typeface="Calibri"/>
                        </a:rPr>
                        <a:t>’s*</a:t>
                      </a:r>
                      <a:r>
                        <a:rPr dirty="0" sz="1800" spc="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haven’t</a:t>
                      </a:r>
                      <a:r>
                        <a:rPr dirty="0" sz="1800" spc="-4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1800" spc="-5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</a:t>
                      </a:r>
                      <a:r>
                        <a:rPr dirty="0" sz="1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He, she, it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hasn’t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just" marL="91440" marR="5365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 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1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marL="91440" marR="180911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20">
                          <a:latin typeface="Calibri"/>
                          <a:cs typeface="Calibri"/>
                        </a:rPr>
                        <a:t>We’</a:t>
                      </a:r>
                      <a:r>
                        <a:rPr dirty="0" sz="1800" spc="-20" b="1">
                          <a:latin typeface="Calibri"/>
                          <a:cs typeface="Calibri"/>
                        </a:rPr>
                        <a:t>ve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 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You</a:t>
                      </a:r>
                      <a:r>
                        <a:rPr dirty="0" sz="1800" spc="-30" b="1">
                          <a:latin typeface="Calibri"/>
                          <a:cs typeface="Calibri"/>
                        </a:rPr>
                        <a:t>’ve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’ve</a:t>
                      </a:r>
                      <a:r>
                        <a:rPr dirty="0" sz="1800" spc="-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92075" marR="79756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 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</a:t>
                      </a:r>
                      <a:r>
                        <a:rPr dirty="0" sz="1800" spc="-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got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5" b="1">
                          <a:latin typeface="Calibri"/>
                          <a:cs typeface="Calibri"/>
                        </a:rPr>
                        <a:t>Interrrogative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14400"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got?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got?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Has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he,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she,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got?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he/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she/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has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he/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she/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hasn’t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914425">
                <a:tc gridSpan="2">
                  <a:txBody>
                    <a:bodyPr/>
                    <a:lstStyle/>
                    <a:p>
                      <a:pPr algn="just" marL="91440" marR="137922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got? 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got? 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 spc="-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got?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92075" marR="6362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 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  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Yes,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92075" marR="8166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we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 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you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 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No,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haven’t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2019-01-03T22:12:45Z</dcterms:created>
  <dcterms:modified xsi:type="dcterms:W3CDTF">2019-01-03T22:12:45Z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2019-01-03T00:00:00Z</vt:filetime>
  </property>
</Properties>
</file>