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7F00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CC66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CC66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bk object 46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k object 47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k object 48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k object 49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bk object 50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bk object 51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bk object 52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k object 53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bk object 54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9900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7F00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0320" y="12700"/>
            <a:ext cx="8896350" cy="6780530"/>
          </a:xfrm>
          <a:custGeom>
            <a:avLst/>
            <a:gdLst/>
            <a:ahLst/>
            <a:cxnLst/>
            <a:rect l="l" t="t" r="r" b="b"/>
            <a:pathLst>
              <a:path w="8896350" h="6780530">
                <a:moveTo>
                  <a:pt x="6300470" y="0"/>
                </a:moveTo>
                <a:lnTo>
                  <a:pt x="0" y="1826260"/>
                </a:lnTo>
                <a:lnTo>
                  <a:pt x="4842509" y="6780530"/>
                </a:lnTo>
                <a:lnTo>
                  <a:pt x="8896350" y="2108200"/>
                </a:lnTo>
                <a:lnTo>
                  <a:pt x="6300470" y="0"/>
                </a:lnTo>
                <a:close/>
              </a:path>
            </a:pathLst>
          </a:custGeom>
          <a:solidFill>
            <a:srgbClr val="CC66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80670" y="280670"/>
            <a:ext cx="3572510" cy="1615440"/>
          </a:xfrm>
          <a:custGeom>
            <a:avLst/>
            <a:gdLst/>
            <a:ahLst/>
            <a:cxnLst/>
            <a:rect l="l" t="t" r="r" b="b"/>
            <a:pathLst>
              <a:path w="3572510" h="1615439">
                <a:moveTo>
                  <a:pt x="3562888" y="1532889"/>
                </a:moveTo>
                <a:lnTo>
                  <a:pt x="3098800" y="1532889"/>
                </a:lnTo>
                <a:lnTo>
                  <a:pt x="3531869" y="1615439"/>
                </a:lnTo>
                <a:lnTo>
                  <a:pt x="3572509" y="1540509"/>
                </a:lnTo>
                <a:lnTo>
                  <a:pt x="3562888" y="1532889"/>
                </a:lnTo>
                <a:close/>
              </a:path>
              <a:path w="3572510" h="1615439">
                <a:moveTo>
                  <a:pt x="320040" y="0"/>
                </a:moveTo>
                <a:lnTo>
                  <a:pt x="102869" y="78739"/>
                </a:lnTo>
                <a:lnTo>
                  <a:pt x="0" y="323850"/>
                </a:lnTo>
                <a:lnTo>
                  <a:pt x="125729" y="604519"/>
                </a:lnTo>
                <a:lnTo>
                  <a:pt x="2564130" y="1595119"/>
                </a:lnTo>
                <a:lnTo>
                  <a:pt x="3098800" y="1532889"/>
                </a:lnTo>
                <a:lnTo>
                  <a:pt x="3562888" y="1532889"/>
                </a:lnTo>
                <a:lnTo>
                  <a:pt x="3194050" y="1240789"/>
                </a:lnTo>
                <a:lnTo>
                  <a:pt x="2500630" y="819150"/>
                </a:lnTo>
                <a:lnTo>
                  <a:pt x="3200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262890" y="414019"/>
            <a:ext cx="3562350" cy="1598930"/>
          </a:xfrm>
          <a:custGeom>
            <a:avLst/>
            <a:gdLst/>
            <a:ahLst/>
            <a:cxnLst/>
            <a:rect l="l" t="t" r="r" b="b"/>
            <a:pathLst>
              <a:path w="3562350" h="1598930">
                <a:moveTo>
                  <a:pt x="3550389" y="1532889"/>
                </a:moveTo>
                <a:lnTo>
                  <a:pt x="3032760" y="1532889"/>
                </a:lnTo>
                <a:lnTo>
                  <a:pt x="3515360" y="1598929"/>
                </a:lnTo>
                <a:lnTo>
                  <a:pt x="3562350" y="1543050"/>
                </a:lnTo>
                <a:lnTo>
                  <a:pt x="3550389" y="1532889"/>
                </a:lnTo>
                <a:close/>
              </a:path>
              <a:path w="3562350" h="1598930">
                <a:moveTo>
                  <a:pt x="307340" y="0"/>
                </a:moveTo>
                <a:lnTo>
                  <a:pt x="104139" y="62229"/>
                </a:lnTo>
                <a:lnTo>
                  <a:pt x="0" y="292100"/>
                </a:lnTo>
                <a:lnTo>
                  <a:pt x="93979" y="580389"/>
                </a:lnTo>
                <a:lnTo>
                  <a:pt x="2571750" y="1579879"/>
                </a:lnTo>
                <a:lnTo>
                  <a:pt x="3032760" y="1532889"/>
                </a:lnTo>
                <a:lnTo>
                  <a:pt x="3550389" y="1532889"/>
                </a:lnTo>
                <a:lnTo>
                  <a:pt x="3208020" y="1242059"/>
                </a:lnTo>
                <a:lnTo>
                  <a:pt x="2989580" y="1010919"/>
                </a:lnTo>
                <a:lnTo>
                  <a:pt x="3073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51840" y="546100"/>
            <a:ext cx="2363470" cy="1459230"/>
          </a:xfrm>
          <a:custGeom>
            <a:avLst/>
            <a:gdLst/>
            <a:ahLst/>
            <a:cxnLst/>
            <a:rect l="l" t="t" r="r" b="b"/>
            <a:pathLst>
              <a:path w="2363470" h="1459230">
                <a:moveTo>
                  <a:pt x="176529" y="0"/>
                </a:moveTo>
                <a:lnTo>
                  <a:pt x="0" y="247650"/>
                </a:lnTo>
                <a:lnTo>
                  <a:pt x="0" y="635000"/>
                </a:lnTo>
                <a:lnTo>
                  <a:pt x="2076450" y="1459229"/>
                </a:lnTo>
                <a:lnTo>
                  <a:pt x="2115820" y="1042670"/>
                </a:lnTo>
                <a:lnTo>
                  <a:pt x="2363470" y="824229"/>
                </a:lnTo>
                <a:lnTo>
                  <a:pt x="1765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182620" y="1482089"/>
            <a:ext cx="336550" cy="340360"/>
          </a:xfrm>
          <a:custGeom>
            <a:avLst/>
            <a:gdLst/>
            <a:ahLst/>
            <a:cxnLst/>
            <a:rect l="l" t="t" r="r" b="b"/>
            <a:pathLst>
              <a:path w="336550" h="340360">
                <a:moveTo>
                  <a:pt x="246380" y="0"/>
                </a:moveTo>
                <a:lnTo>
                  <a:pt x="88900" y="129539"/>
                </a:lnTo>
                <a:lnTo>
                  <a:pt x="0" y="340360"/>
                </a:lnTo>
                <a:lnTo>
                  <a:pt x="179069" y="314960"/>
                </a:lnTo>
                <a:lnTo>
                  <a:pt x="231140" y="165100"/>
                </a:lnTo>
                <a:lnTo>
                  <a:pt x="336550" y="53339"/>
                </a:lnTo>
                <a:lnTo>
                  <a:pt x="24638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195579" y="234950"/>
            <a:ext cx="3788410" cy="1715770"/>
          </a:xfrm>
          <a:custGeom>
            <a:avLst/>
            <a:gdLst/>
            <a:ahLst/>
            <a:cxnLst/>
            <a:rect l="l" t="t" r="r" b="b"/>
            <a:pathLst>
              <a:path w="3788410" h="1715770">
                <a:moveTo>
                  <a:pt x="3731133" y="1628139"/>
                </a:moveTo>
                <a:lnTo>
                  <a:pt x="3197860" y="1628139"/>
                </a:lnTo>
                <a:lnTo>
                  <a:pt x="3634740" y="1715770"/>
                </a:lnTo>
                <a:lnTo>
                  <a:pt x="3731133" y="1628139"/>
                </a:lnTo>
                <a:close/>
              </a:path>
              <a:path w="3788410" h="1715770">
                <a:moveTo>
                  <a:pt x="487680" y="0"/>
                </a:moveTo>
                <a:lnTo>
                  <a:pt x="350520" y="0"/>
                </a:lnTo>
                <a:lnTo>
                  <a:pt x="140970" y="100329"/>
                </a:lnTo>
                <a:lnTo>
                  <a:pt x="0" y="405129"/>
                </a:lnTo>
                <a:lnTo>
                  <a:pt x="149860" y="697229"/>
                </a:lnTo>
                <a:lnTo>
                  <a:pt x="2658110" y="1690370"/>
                </a:lnTo>
                <a:lnTo>
                  <a:pt x="3197860" y="1628139"/>
                </a:lnTo>
                <a:lnTo>
                  <a:pt x="3731133" y="1628139"/>
                </a:lnTo>
                <a:lnTo>
                  <a:pt x="3775837" y="1587500"/>
                </a:lnTo>
                <a:lnTo>
                  <a:pt x="2741930" y="1587500"/>
                </a:lnTo>
                <a:lnTo>
                  <a:pt x="2753541" y="1541779"/>
                </a:lnTo>
                <a:lnTo>
                  <a:pt x="2561590" y="1541779"/>
                </a:lnTo>
                <a:lnTo>
                  <a:pt x="240029" y="604520"/>
                </a:lnTo>
                <a:lnTo>
                  <a:pt x="179070" y="419100"/>
                </a:lnTo>
                <a:lnTo>
                  <a:pt x="231140" y="185420"/>
                </a:lnTo>
                <a:lnTo>
                  <a:pt x="487680" y="0"/>
                </a:lnTo>
                <a:close/>
              </a:path>
              <a:path w="3788410" h="1715770">
                <a:moveTo>
                  <a:pt x="3177540" y="1535429"/>
                </a:moveTo>
                <a:lnTo>
                  <a:pt x="2741930" y="1587500"/>
                </a:lnTo>
                <a:lnTo>
                  <a:pt x="3775837" y="1587500"/>
                </a:lnTo>
                <a:lnTo>
                  <a:pt x="3784219" y="1579879"/>
                </a:lnTo>
                <a:lnTo>
                  <a:pt x="3549650" y="1579879"/>
                </a:lnTo>
                <a:lnTo>
                  <a:pt x="3177540" y="1535429"/>
                </a:lnTo>
                <a:close/>
              </a:path>
              <a:path w="3788410" h="1715770">
                <a:moveTo>
                  <a:pt x="3211830" y="998220"/>
                </a:moveTo>
                <a:lnTo>
                  <a:pt x="3078480" y="1027429"/>
                </a:lnTo>
                <a:lnTo>
                  <a:pt x="3237230" y="1294129"/>
                </a:lnTo>
                <a:lnTo>
                  <a:pt x="3549650" y="1579879"/>
                </a:lnTo>
                <a:lnTo>
                  <a:pt x="3784219" y="1579879"/>
                </a:lnTo>
                <a:lnTo>
                  <a:pt x="3788410" y="1576070"/>
                </a:lnTo>
                <a:lnTo>
                  <a:pt x="3378200" y="1294129"/>
                </a:lnTo>
                <a:lnTo>
                  <a:pt x="3211830" y="998220"/>
                </a:lnTo>
                <a:close/>
              </a:path>
              <a:path w="3788410" h="1715770">
                <a:moveTo>
                  <a:pt x="3008630" y="1049020"/>
                </a:moveTo>
                <a:lnTo>
                  <a:pt x="2791460" y="1075689"/>
                </a:lnTo>
                <a:lnTo>
                  <a:pt x="2620010" y="1282700"/>
                </a:lnTo>
                <a:lnTo>
                  <a:pt x="2561590" y="1541779"/>
                </a:lnTo>
                <a:lnTo>
                  <a:pt x="2753541" y="1541779"/>
                </a:lnTo>
                <a:lnTo>
                  <a:pt x="2823210" y="1267460"/>
                </a:lnTo>
                <a:lnTo>
                  <a:pt x="3008630" y="104902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514350" y="250190"/>
            <a:ext cx="2677160" cy="975360"/>
          </a:xfrm>
          <a:custGeom>
            <a:avLst/>
            <a:gdLst/>
            <a:ahLst/>
            <a:cxnLst/>
            <a:rect l="l" t="t" r="r" b="b"/>
            <a:pathLst>
              <a:path w="2677160" h="975360">
                <a:moveTo>
                  <a:pt x="224790" y="0"/>
                </a:moveTo>
                <a:lnTo>
                  <a:pt x="0" y="53339"/>
                </a:lnTo>
                <a:lnTo>
                  <a:pt x="2420620" y="975359"/>
                </a:lnTo>
                <a:lnTo>
                  <a:pt x="2677160" y="955039"/>
                </a:lnTo>
                <a:lnTo>
                  <a:pt x="22479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648969" y="398779"/>
            <a:ext cx="360680" cy="651510"/>
          </a:xfrm>
          <a:custGeom>
            <a:avLst/>
            <a:gdLst/>
            <a:ahLst/>
            <a:cxnLst/>
            <a:rect l="l" t="t" r="r" b="b"/>
            <a:pathLst>
              <a:path w="360680" h="651510">
                <a:moveTo>
                  <a:pt x="261620" y="0"/>
                </a:moveTo>
                <a:lnTo>
                  <a:pt x="43179" y="205740"/>
                </a:lnTo>
                <a:lnTo>
                  <a:pt x="0" y="447040"/>
                </a:lnTo>
                <a:lnTo>
                  <a:pt x="73659" y="609600"/>
                </a:lnTo>
                <a:lnTo>
                  <a:pt x="212089" y="651510"/>
                </a:lnTo>
                <a:lnTo>
                  <a:pt x="171449" y="298450"/>
                </a:lnTo>
                <a:lnTo>
                  <a:pt x="360680" y="33020"/>
                </a:lnTo>
                <a:lnTo>
                  <a:pt x="26162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1342389" y="850900"/>
            <a:ext cx="1097280" cy="577850"/>
          </a:xfrm>
          <a:custGeom>
            <a:avLst/>
            <a:gdLst/>
            <a:ahLst/>
            <a:cxnLst/>
            <a:rect l="l" t="t" r="r" b="b"/>
            <a:pathLst>
              <a:path w="1097280" h="577850">
                <a:moveTo>
                  <a:pt x="111759" y="156210"/>
                </a:moveTo>
                <a:lnTo>
                  <a:pt x="240029" y="317500"/>
                </a:lnTo>
                <a:lnTo>
                  <a:pt x="610870" y="527050"/>
                </a:lnTo>
                <a:lnTo>
                  <a:pt x="1046479" y="577850"/>
                </a:lnTo>
                <a:lnTo>
                  <a:pt x="1084007" y="473710"/>
                </a:lnTo>
                <a:lnTo>
                  <a:pt x="988060" y="473710"/>
                </a:lnTo>
                <a:lnTo>
                  <a:pt x="731520" y="448310"/>
                </a:lnTo>
                <a:lnTo>
                  <a:pt x="312420" y="284479"/>
                </a:lnTo>
                <a:lnTo>
                  <a:pt x="111759" y="156210"/>
                </a:lnTo>
                <a:close/>
              </a:path>
              <a:path w="1097280" h="577850">
                <a:moveTo>
                  <a:pt x="0" y="0"/>
                </a:moveTo>
                <a:lnTo>
                  <a:pt x="31750" y="66039"/>
                </a:lnTo>
                <a:lnTo>
                  <a:pt x="359409" y="128270"/>
                </a:lnTo>
                <a:lnTo>
                  <a:pt x="727710" y="266700"/>
                </a:lnTo>
                <a:lnTo>
                  <a:pt x="988060" y="473710"/>
                </a:lnTo>
                <a:lnTo>
                  <a:pt x="1084007" y="473710"/>
                </a:lnTo>
                <a:lnTo>
                  <a:pt x="1097280" y="436879"/>
                </a:lnTo>
                <a:lnTo>
                  <a:pt x="883920" y="233679"/>
                </a:lnTo>
                <a:lnTo>
                  <a:pt x="382270" y="33020"/>
                </a:lnTo>
                <a:lnTo>
                  <a:pt x="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835900" y="4530090"/>
            <a:ext cx="883919" cy="674370"/>
          </a:xfrm>
          <a:custGeom>
            <a:avLst/>
            <a:gdLst/>
            <a:ahLst/>
            <a:cxnLst/>
            <a:rect l="l" t="t" r="r" b="b"/>
            <a:pathLst>
              <a:path w="883920" h="674370">
                <a:moveTo>
                  <a:pt x="751840" y="0"/>
                </a:moveTo>
                <a:lnTo>
                  <a:pt x="148590" y="427990"/>
                </a:lnTo>
                <a:lnTo>
                  <a:pt x="83820" y="563880"/>
                </a:lnTo>
                <a:lnTo>
                  <a:pt x="0" y="654050"/>
                </a:lnTo>
                <a:lnTo>
                  <a:pt x="142240" y="631190"/>
                </a:lnTo>
                <a:lnTo>
                  <a:pt x="347979" y="530860"/>
                </a:lnTo>
                <a:lnTo>
                  <a:pt x="871220" y="138430"/>
                </a:lnTo>
                <a:lnTo>
                  <a:pt x="883920" y="74930"/>
                </a:lnTo>
                <a:lnTo>
                  <a:pt x="839470" y="13970"/>
                </a:lnTo>
                <a:lnTo>
                  <a:pt x="7518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7813040" y="4503420"/>
            <a:ext cx="881380" cy="674370"/>
          </a:xfrm>
          <a:custGeom>
            <a:avLst/>
            <a:gdLst/>
            <a:ahLst/>
            <a:cxnLst/>
            <a:rect l="l" t="t" r="r" b="b"/>
            <a:pathLst>
              <a:path w="881379" h="674370">
                <a:moveTo>
                  <a:pt x="755650" y="0"/>
                </a:moveTo>
                <a:lnTo>
                  <a:pt x="144779" y="434339"/>
                </a:lnTo>
                <a:lnTo>
                  <a:pt x="87629" y="551179"/>
                </a:lnTo>
                <a:lnTo>
                  <a:pt x="0" y="654049"/>
                </a:lnTo>
                <a:lnTo>
                  <a:pt x="7619" y="674369"/>
                </a:lnTo>
                <a:lnTo>
                  <a:pt x="133350" y="636269"/>
                </a:lnTo>
                <a:lnTo>
                  <a:pt x="222250" y="619759"/>
                </a:lnTo>
                <a:lnTo>
                  <a:pt x="866139" y="138429"/>
                </a:lnTo>
                <a:lnTo>
                  <a:pt x="881379" y="81279"/>
                </a:lnTo>
                <a:lnTo>
                  <a:pt x="840739" y="21589"/>
                </a:lnTo>
                <a:lnTo>
                  <a:pt x="755650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955280" y="4568190"/>
            <a:ext cx="638810" cy="532130"/>
          </a:xfrm>
          <a:custGeom>
            <a:avLst/>
            <a:gdLst/>
            <a:ahLst/>
            <a:cxnLst/>
            <a:rect l="l" t="t" r="r" b="b"/>
            <a:pathLst>
              <a:path w="638809" h="532129">
                <a:moveTo>
                  <a:pt x="509270" y="0"/>
                </a:moveTo>
                <a:lnTo>
                  <a:pt x="0" y="365760"/>
                </a:lnTo>
                <a:lnTo>
                  <a:pt x="96520" y="439420"/>
                </a:lnTo>
                <a:lnTo>
                  <a:pt x="113029" y="532130"/>
                </a:lnTo>
                <a:lnTo>
                  <a:pt x="638810" y="138430"/>
                </a:lnTo>
                <a:lnTo>
                  <a:pt x="604520" y="59690"/>
                </a:lnTo>
                <a:lnTo>
                  <a:pt x="5092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7927340" y="5046979"/>
            <a:ext cx="66039" cy="123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7819390" y="4509770"/>
            <a:ext cx="911860" cy="727710"/>
          </a:xfrm>
          <a:custGeom>
            <a:avLst/>
            <a:gdLst/>
            <a:ahLst/>
            <a:cxnLst/>
            <a:rect l="l" t="t" r="r" b="b"/>
            <a:pathLst>
              <a:path w="911859" h="727710">
                <a:moveTo>
                  <a:pt x="765809" y="0"/>
                </a:moveTo>
                <a:lnTo>
                  <a:pt x="151129" y="441959"/>
                </a:lnTo>
                <a:lnTo>
                  <a:pt x="86359" y="580389"/>
                </a:lnTo>
                <a:lnTo>
                  <a:pt x="0" y="670559"/>
                </a:lnTo>
                <a:lnTo>
                  <a:pt x="12700" y="727709"/>
                </a:lnTo>
                <a:lnTo>
                  <a:pt x="142239" y="674369"/>
                </a:lnTo>
                <a:lnTo>
                  <a:pt x="240574" y="674369"/>
                </a:lnTo>
                <a:lnTo>
                  <a:pt x="241934" y="670559"/>
                </a:lnTo>
                <a:lnTo>
                  <a:pt x="46989" y="670559"/>
                </a:lnTo>
                <a:lnTo>
                  <a:pt x="113029" y="589279"/>
                </a:lnTo>
                <a:lnTo>
                  <a:pt x="163829" y="477519"/>
                </a:lnTo>
                <a:lnTo>
                  <a:pt x="238336" y="477519"/>
                </a:lnTo>
                <a:lnTo>
                  <a:pt x="201929" y="441959"/>
                </a:lnTo>
                <a:lnTo>
                  <a:pt x="774700" y="34289"/>
                </a:lnTo>
                <a:lnTo>
                  <a:pt x="877146" y="34289"/>
                </a:lnTo>
                <a:lnTo>
                  <a:pt x="859789" y="7619"/>
                </a:lnTo>
                <a:lnTo>
                  <a:pt x="765809" y="0"/>
                </a:lnTo>
                <a:close/>
              </a:path>
              <a:path w="911859" h="727710">
                <a:moveTo>
                  <a:pt x="240574" y="674369"/>
                </a:moveTo>
                <a:lnTo>
                  <a:pt x="142239" y="674369"/>
                </a:lnTo>
                <a:lnTo>
                  <a:pt x="238759" y="679449"/>
                </a:lnTo>
                <a:lnTo>
                  <a:pt x="240574" y="674369"/>
                </a:lnTo>
                <a:close/>
              </a:path>
              <a:path w="911859" h="727710">
                <a:moveTo>
                  <a:pt x="162559" y="640079"/>
                </a:moveTo>
                <a:lnTo>
                  <a:pt x="46989" y="670559"/>
                </a:lnTo>
                <a:lnTo>
                  <a:pt x="241934" y="670559"/>
                </a:lnTo>
                <a:lnTo>
                  <a:pt x="251459" y="643889"/>
                </a:lnTo>
                <a:lnTo>
                  <a:pt x="162559" y="640079"/>
                </a:lnTo>
                <a:close/>
              </a:path>
              <a:path w="911859" h="727710">
                <a:moveTo>
                  <a:pt x="238336" y="477519"/>
                </a:moveTo>
                <a:lnTo>
                  <a:pt x="163829" y="477519"/>
                </a:lnTo>
                <a:lnTo>
                  <a:pt x="231139" y="546099"/>
                </a:lnTo>
                <a:lnTo>
                  <a:pt x="256539" y="623569"/>
                </a:lnTo>
                <a:lnTo>
                  <a:pt x="281939" y="567689"/>
                </a:lnTo>
                <a:lnTo>
                  <a:pt x="256539" y="495299"/>
                </a:lnTo>
                <a:lnTo>
                  <a:pt x="238336" y="477519"/>
                </a:lnTo>
                <a:close/>
              </a:path>
              <a:path w="911859" h="727710">
                <a:moveTo>
                  <a:pt x="877146" y="34289"/>
                </a:moveTo>
                <a:lnTo>
                  <a:pt x="774700" y="34289"/>
                </a:lnTo>
                <a:lnTo>
                  <a:pt x="829309" y="48259"/>
                </a:lnTo>
                <a:lnTo>
                  <a:pt x="878839" y="96519"/>
                </a:lnTo>
                <a:lnTo>
                  <a:pt x="885189" y="185419"/>
                </a:lnTo>
                <a:lnTo>
                  <a:pt x="906779" y="153669"/>
                </a:lnTo>
                <a:lnTo>
                  <a:pt x="911859" y="87629"/>
                </a:lnTo>
                <a:lnTo>
                  <a:pt x="877146" y="34289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098790" y="4645659"/>
            <a:ext cx="615950" cy="499109"/>
          </a:xfrm>
          <a:custGeom>
            <a:avLst/>
            <a:gdLst/>
            <a:ahLst/>
            <a:cxnLst/>
            <a:rect l="l" t="t" r="r" b="b"/>
            <a:pathLst>
              <a:path w="615950" h="499110">
                <a:moveTo>
                  <a:pt x="615950" y="0"/>
                </a:moveTo>
                <a:lnTo>
                  <a:pt x="33019" y="434339"/>
                </a:lnTo>
                <a:lnTo>
                  <a:pt x="0" y="499109"/>
                </a:lnTo>
                <a:lnTo>
                  <a:pt x="595629" y="60959"/>
                </a:lnTo>
                <a:lnTo>
                  <a:pt x="61595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479790" y="4587240"/>
            <a:ext cx="152400" cy="1549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8163559" y="4754879"/>
            <a:ext cx="294640" cy="196850"/>
          </a:xfrm>
          <a:custGeom>
            <a:avLst/>
            <a:gdLst/>
            <a:ahLst/>
            <a:cxnLst/>
            <a:rect l="l" t="t" r="r" b="b"/>
            <a:pathLst>
              <a:path w="294640" h="196850">
                <a:moveTo>
                  <a:pt x="240030" y="6350"/>
                </a:moveTo>
                <a:lnTo>
                  <a:pt x="182880" y="11430"/>
                </a:lnTo>
                <a:lnTo>
                  <a:pt x="77470" y="67310"/>
                </a:lnTo>
                <a:lnTo>
                  <a:pt x="0" y="162560"/>
                </a:lnTo>
                <a:lnTo>
                  <a:pt x="26670" y="196850"/>
                </a:lnTo>
                <a:lnTo>
                  <a:pt x="106680" y="176530"/>
                </a:lnTo>
                <a:lnTo>
                  <a:pt x="122518" y="165100"/>
                </a:lnTo>
                <a:lnTo>
                  <a:pt x="33020" y="165100"/>
                </a:lnTo>
                <a:lnTo>
                  <a:pt x="77470" y="107950"/>
                </a:lnTo>
                <a:lnTo>
                  <a:pt x="179070" y="34290"/>
                </a:lnTo>
                <a:lnTo>
                  <a:pt x="240030" y="6350"/>
                </a:lnTo>
                <a:close/>
              </a:path>
              <a:path w="294640" h="196850">
                <a:moveTo>
                  <a:pt x="274320" y="0"/>
                </a:moveTo>
                <a:lnTo>
                  <a:pt x="210820" y="68580"/>
                </a:lnTo>
                <a:lnTo>
                  <a:pt x="121920" y="134620"/>
                </a:lnTo>
                <a:lnTo>
                  <a:pt x="33020" y="165100"/>
                </a:lnTo>
                <a:lnTo>
                  <a:pt x="122518" y="165100"/>
                </a:lnTo>
                <a:lnTo>
                  <a:pt x="229870" y="87630"/>
                </a:lnTo>
                <a:lnTo>
                  <a:pt x="294640" y="2540"/>
                </a:lnTo>
                <a:lnTo>
                  <a:pt x="274320" y="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901700" y="5054600"/>
            <a:ext cx="6807200" cy="723900"/>
          </a:xfrm>
          <a:custGeom>
            <a:avLst/>
            <a:gdLst/>
            <a:ahLst/>
            <a:cxnLst/>
            <a:rect l="l" t="t" r="r" b="b"/>
            <a:pathLst>
              <a:path w="6807200" h="723900">
                <a:moveTo>
                  <a:pt x="0" y="0"/>
                </a:moveTo>
                <a:lnTo>
                  <a:pt x="55112" y="18844"/>
                </a:lnTo>
                <a:lnTo>
                  <a:pt x="123349" y="44096"/>
                </a:lnTo>
                <a:lnTo>
                  <a:pt x="161851" y="58750"/>
                </a:lnTo>
                <a:lnTo>
                  <a:pt x="202990" y="74555"/>
                </a:lnTo>
                <a:lnTo>
                  <a:pt x="246551" y="91361"/>
                </a:lnTo>
                <a:lnTo>
                  <a:pt x="292318" y="109018"/>
                </a:lnTo>
                <a:lnTo>
                  <a:pt x="340077" y="127376"/>
                </a:lnTo>
                <a:lnTo>
                  <a:pt x="389613" y="146284"/>
                </a:lnTo>
                <a:lnTo>
                  <a:pt x="440711" y="165593"/>
                </a:lnTo>
                <a:lnTo>
                  <a:pt x="493157" y="185151"/>
                </a:lnTo>
                <a:lnTo>
                  <a:pt x="546734" y="204810"/>
                </a:lnTo>
                <a:lnTo>
                  <a:pt x="601230" y="224418"/>
                </a:lnTo>
                <a:lnTo>
                  <a:pt x="656427" y="243826"/>
                </a:lnTo>
                <a:lnTo>
                  <a:pt x="712113" y="262882"/>
                </a:lnTo>
                <a:lnTo>
                  <a:pt x="768072" y="281438"/>
                </a:lnTo>
                <a:lnTo>
                  <a:pt x="824088" y="299343"/>
                </a:lnTo>
                <a:lnTo>
                  <a:pt x="879948" y="316447"/>
                </a:lnTo>
                <a:lnTo>
                  <a:pt x="935436" y="332598"/>
                </a:lnTo>
                <a:lnTo>
                  <a:pt x="990338" y="347648"/>
                </a:lnTo>
                <a:lnTo>
                  <a:pt x="1044439" y="361447"/>
                </a:lnTo>
                <a:lnTo>
                  <a:pt x="1097523" y="373842"/>
                </a:lnTo>
                <a:lnTo>
                  <a:pt x="1149376" y="384686"/>
                </a:lnTo>
                <a:lnTo>
                  <a:pt x="1199783" y="393827"/>
                </a:lnTo>
                <a:lnTo>
                  <a:pt x="1248529" y="401115"/>
                </a:lnTo>
                <a:lnTo>
                  <a:pt x="1295400" y="406400"/>
                </a:lnTo>
                <a:lnTo>
                  <a:pt x="1347388" y="409715"/>
                </a:lnTo>
                <a:lnTo>
                  <a:pt x="1400082" y="410298"/>
                </a:lnTo>
                <a:lnTo>
                  <a:pt x="1453351" y="408396"/>
                </a:lnTo>
                <a:lnTo>
                  <a:pt x="1507066" y="404253"/>
                </a:lnTo>
                <a:lnTo>
                  <a:pt x="1561099" y="398115"/>
                </a:lnTo>
                <a:lnTo>
                  <a:pt x="1615320" y="390227"/>
                </a:lnTo>
                <a:lnTo>
                  <a:pt x="1669601" y="380834"/>
                </a:lnTo>
                <a:lnTo>
                  <a:pt x="1723813" y="370181"/>
                </a:lnTo>
                <a:lnTo>
                  <a:pt x="1777826" y="358514"/>
                </a:lnTo>
                <a:lnTo>
                  <a:pt x="1831511" y="346078"/>
                </a:lnTo>
                <a:lnTo>
                  <a:pt x="1884741" y="333119"/>
                </a:lnTo>
                <a:lnTo>
                  <a:pt x="1937385" y="319881"/>
                </a:lnTo>
                <a:lnTo>
                  <a:pt x="1989314" y="306610"/>
                </a:lnTo>
                <a:lnTo>
                  <a:pt x="2040400" y="293551"/>
                </a:lnTo>
                <a:lnTo>
                  <a:pt x="2090514" y="280950"/>
                </a:lnTo>
                <a:lnTo>
                  <a:pt x="2139526" y="269051"/>
                </a:lnTo>
                <a:lnTo>
                  <a:pt x="2187308" y="258101"/>
                </a:lnTo>
                <a:lnTo>
                  <a:pt x="2233731" y="248344"/>
                </a:lnTo>
                <a:lnTo>
                  <a:pt x="2278666" y="240026"/>
                </a:lnTo>
                <a:lnTo>
                  <a:pt x="2321983" y="233391"/>
                </a:lnTo>
                <a:lnTo>
                  <a:pt x="2363554" y="228686"/>
                </a:lnTo>
                <a:lnTo>
                  <a:pt x="2403250" y="226156"/>
                </a:lnTo>
                <a:lnTo>
                  <a:pt x="2440941" y="226045"/>
                </a:lnTo>
                <a:lnTo>
                  <a:pt x="2476500" y="228600"/>
                </a:lnTo>
                <a:lnTo>
                  <a:pt x="2524695" y="237954"/>
                </a:lnTo>
                <a:lnTo>
                  <a:pt x="2566908" y="253489"/>
                </a:lnTo>
                <a:lnTo>
                  <a:pt x="2603881" y="274269"/>
                </a:lnTo>
                <a:lnTo>
                  <a:pt x="2636361" y="299362"/>
                </a:lnTo>
                <a:lnTo>
                  <a:pt x="2665090" y="327834"/>
                </a:lnTo>
                <a:lnTo>
                  <a:pt x="2690812" y="358750"/>
                </a:lnTo>
                <a:lnTo>
                  <a:pt x="2714272" y="391176"/>
                </a:lnTo>
                <a:lnTo>
                  <a:pt x="2736215" y="424180"/>
                </a:lnTo>
                <a:lnTo>
                  <a:pt x="2757383" y="456826"/>
                </a:lnTo>
                <a:lnTo>
                  <a:pt x="2778521" y="488181"/>
                </a:lnTo>
                <a:lnTo>
                  <a:pt x="2823686" y="543282"/>
                </a:lnTo>
                <a:lnTo>
                  <a:pt x="2877661" y="582012"/>
                </a:lnTo>
                <a:lnTo>
                  <a:pt x="2946400" y="596900"/>
                </a:lnTo>
                <a:lnTo>
                  <a:pt x="2975610" y="594755"/>
                </a:lnTo>
                <a:lnTo>
                  <a:pt x="3031567" y="576935"/>
                </a:lnTo>
                <a:lnTo>
                  <a:pt x="3086004" y="544443"/>
                </a:lnTo>
                <a:lnTo>
                  <a:pt x="3141039" y="501320"/>
                </a:lnTo>
                <a:lnTo>
                  <a:pt x="3198793" y="451609"/>
                </a:lnTo>
                <a:lnTo>
                  <a:pt x="3229351" y="425545"/>
                </a:lnTo>
                <a:lnTo>
                  <a:pt x="3261384" y="399349"/>
                </a:lnTo>
                <a:lnTo>
                  <a:pt x="3295157" y="373528"/>
                </a:lnTo>
                <a:lnTo>
                  <a:pt x="3330934" y="348585"/>
                </a:lnTo>
                <a:lnTo>
                  <a:pt x="3368980" y="325025"/>
                </a:lnTo>
                <a:lnTo>
                  <a:pt x="3409561" y="303355"/>
                </a:lnTo>
                <a:lnTo>
                  <a:pt x="3452940" y="284080"/>
                </a:lnTo>
                <a:lnTo>
                  <a:pt x="3499384" y="267704"/>
                </a:lnTo>
                <a:lnTo>
                  <a:pt x="3549157" y="254733"/>
                </a:lnTo>
                <a:lnTo>
                  <a:pt x="3602524" y="245671"/>
                </a:lnTo>
                <a:lnTo>
                  <a:pt x="3659750" y="241025"/>
                </a:lnTo>
                <a:lnTo>
                  <a:pt x="3721100" y="241300"/>
                </a:lnTo>
                <a:lnTo>
                  <a:pt x="3793219" y="247829"/>
                </a:lnTo>
                <a:lnTo>
                  <a:pt x="3831943" y="253506"/>
                </a:lnTo>
                <a:lnTo>
                  <a:pt x="3872319" y="260668"/>
                </a:lnTo>
                <a:lnTo>
                  <a:pt x="3914258" y="269221"/>
                </a:lnTo>
                <a:lnTo>
                  <a:pt x="3957665" y="279072"/>
                </a:lnTo>
                <a:lnTo>
                  <a:pt x="4002451" y="290129"/>
                </a:lnTo>
                <a:lnTo>
                  <a:pt x="4048522" y="302299"/>
                </a:lnTo>
                <a:lnTo>
                  <a:pt x="4095787" y="315488"/>
                </a:lnTo>
                <a:lnTo>
                  <a:pt x="4144155" y="329603"/>
                </a:lnTo>
                <a:lnTo>
                  <a:pt x="4193532" y="344552"/>
                </a:lnTo>
                <a:lnTo>
                  <a:pt x="4243828" y="360241"/>
                </a:lnTo>
                <a:lnTo>
                  <a:pt x="4294951" y="376578"/>
                </a:lnTo>
                <a:lnTo>
                  <a:pt x="4346809" y="393469"/>
                </a:lnTo>
                <a:lnTo>
                  <a:pt x="4399310" y="410822"/>
                </a:lnTo>
                <a:lnTo>
                  <a:pt x="4452361" y="428543"/>
                </a:lnTo>
                <a:lnTo>
                  <a:pt x="4505872" y="446539"/>
                </a:lnTo>
                <a:lnTo>
                  <a:pt x="4559750" y="464718"/>
                </a:lnTo>
                <a:lnTo>
                  <a:pt x="4613904" y="482986"/>
                </a:lnTo>
                <a:lnTo>
                  <a:pt x="4668242" y="501251"/>
                </a:lnTo>
                <a:lnTo>
                  <a:pt x="4722671" y="519419"/>
                </a:lnTo>
                <a:lnTo>
                  <a:pt x="4777100" y="537397"/>
                </a:lnTo>
                <a:lnTo>
                  <a:pt x="4831438" y="555093"/>
                </a:lnTo>
                <a:lnTo>
                  <a:pt x="4885592" y="572413"/>
                </a:lnTo>
                <a:lnTo>
                  <a:pt x="4939470" y="589264"/>
                </a:lnTo>
                <a:lnTo>
                  <a:pt x="4992981" y="605554"/>
                </a:lnTo>
                <a:lnTo>
                  <a:pt x="5046033" y="621190"/>
                </a:lnTo>
                <a:lnTo>
                  <a:pt x="5098533" y="636077"/>
                </a:lnTo>
                <a:lnTo>
                  <a:pt x="5150391" y="650124"/>
                </a:lnTo>
                <a:lnTo>
                  <a:pt x="5201514" y="663238"/>
                </a:lnTo>
                <a:lnTo>
                  <a:pt x="5251810" y="675325"/>
                </a:lnTo>
                <a:lnTo>
                  <a:pt x="5301188" y="686292"/>
                </a:lnTo>
                <a:lnTo>
                  <a:pt x="5349555" y="696046"/>
                </a:lnTo>
                <a:lnTo>
                  <a:pt x="5396820" y="704495"/>
                </a:lnTo>
                <a:lnTo>
                  <a:pt x="5442892" y="711545"/>
                </a:lnTo>
                <a:lnTo>
                  <a:pt x="5487677" y="717104"/>
                </a:lnTo>
                <a:lnTo>
                  <a:pt x="5531085" y="721078"/>
                </a:lnTo>
                <a:lnTo>
                  <a:pt x="5573023" y="723374"/>
                </a:lnTo>
                <a:lnTo>
                  <a:pt x="5613400" y="723900"/>
                </a:lnTo>
                <a:lnTo>
                  <a:pt x="5670411" y="721664"/>
                </a:lnTo>
                <a:lnTo>
                  <a:pt x="5727093" y="716241"/>
                </a:lnTo>
                <a:lnTo>
                  <a:pt x="5783367" y="707858"/>
                </a:lnTo>
                <a:lnTo>
                  <a:pt x="5839154" y="696746"/>
                </a:lnTo>
                <a:lnTo>
                  <a:pt x="5894376" y="683135"/>
                </a:lnTo>
                <a:lnTo>
                  <a:pt x="5948955" y="667253"/>
                </a:lnTo>
                <a:lnTo>
                  <a:pt x="6002811" y="649331"/>
                </a:lnTo>
                <a:lnTo>
                  <a:pt x="6055866" y="629597"/>
                </a:lnTo>
                <a:lnTo>
                  <a:pt x="6108041" y="608282"/>
                </a:lnTo>
                <a:lnTo>
                  <a:pt x="6159258" y="585616"/>
                </a:lnTo>
                <a:lnTo>
                  <a:pt x="6209439" y="561827"/>
                </a:lnTo>
                <a:lnTo>
                  <a:pt x="6258504" y="537145"/>
                </a:lnTo>
                <a:lnTo>
                  <a:pt x="6306375" y="511800"/>
                </a:lnTo>
                <a:lnTo>
                  <a:pt x="6352974" y="486022"/>
                </a:lnTo>
                <a:lnTo>
                  <a:pt x="6398221" y="460039"/>
                </a:lnTo>
                <a:lnTo>
                  <a:pt x="6442039" y="434082"/>
                </a:lnTo>
                <a:lnTo>
                  <a:pt x="6484349" y="408380"/>
                </a:lnTo>
                <a:lnTo>
                  <a:pt x="6525071" y="383163"/>
                </a:lnTo>
                <a:lnTo>
                  <a:pt x="6564129" y="358660"/>
                </a:lnTo>
                <a:lnTo>
                  <a:pt x="6601442" y="335101"/>
                </a:lnTo>
                <a:lnTo>
                  <a:pt x="6636932" y="312716"/>
                </a:lnTo>
                <a:lnTo>
                  <a:pt x="6670522" y="291733"/>
                </a:lnTo>
                <a:lnTo>
                  <a:pt x="6731682" y="254895"/>
                </a:lnTo>
                <a:lnTo>
                  <a:pt x="6784295" y="226424"/>
                </a:lnTo>
                <a:lnTo>
                  <a:pt x="6807200" y="215900"/>
                </a:lnTo>
              </a:path>
            </a:pathLst>
          </a:custGeom>
          <a:ln w="76194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076700" y="1954529"/>
            <a:ext cx="889000" cy="356870"/>
          </a:xfrm>
          <a:custGeom>
            <a:avLst/>
            <a:gdLst/>
            <a:ahLst/>
            <a:cxnLst/>
            <a:rect l="l" t="t" r="r" b="b"/>
            <a:pathLst>
              <a:path w="889000" h="356869">
                <a:moveTo>
                  <a:pt x="0" y="26670"/>
                </a:moveTo>
                <a:lnTo>
                  <a:pt x="48724" y="53696"/>
                </a:lnTo>
                <a:lnTo>
                  <a:pt x="97190" y="80274"/>
                </a:lnTo>
                <a:lnTo>
                  <a:pt x="145138" y="105799"/>
                </a:lnTo>
                <a:lnTo>
                  <a:pt x="192308" y="129672"/>
                </a:lnTo>
                <a:lnTo>
                  <a:pt x="238442" y="151288"/>
                </a:lnTo>
                <a:lnTo>
                  <a:pt x="283281" y="170047"/>
                </a:lnTo>
                <a:lnTo>
                  <a:pt x="326565" y="185347"/>
                </a:lnTo>
                <a:lnTo>
                  <a:pt x="368035" y="196585"/>
                </a:lnTo>
                <a:lnTo>
                  <a:pt x="407433" y="203160"/>
                </a:lnTo>
                <a:lnTo>
                  <a:pt x="444500" y="204470"/>
                </a:lnTo>
                <a:lnTo>
                  <a:pt x="482620" y="195325"/>
                </a:lnTo>
                <a:lnTo>
                  <a:pt x="517668" y="173836"/>
                </a:lnTo>
                <a:lnTo>
                  <a:pt x="550051" y="143839"/>
                </a:lnTo>
                <a:lnTo>
                  <a:pt x="580175" y="109169"/>
                </a:lnTo>
                <a:lnTo>
                  <a:pt x="608450" y="73663"/>
                </a:lnTo>
                <a:lnTo>
                  <a:pt x="635282" y="41157"/>
                </a:lnTo>
                <a:lnTo>
                  <a:pt x="661079" y="15487"/>
                </a:lnTo>
                <a:lnTo>
                  <a:pt x="686249" y="489"/>
                </a:lnTo>
                <a:lnTo>
                  <a:pt x="711200" y="0"/>
                </a:lnTo>
                <a:lnTo>
                  <a:pt x="739154" y="20439"/>
                </a:lnTo>
                <a:lnTo>
                  <a:pt x="766484" y="58261"/>
                </a:lnTo>
                <a:lnTo>
                  <a:pt x="792683" y="108227"/>
                </a:lnTo>
                <a:lnTo>
                  <a:pt x="817245" y="165100"/>
                </a:lnTo>
                <a:lnTo>
                  <a:pt x="839663" y="223639"/>
                </a:lnTo>
                <a:lnTo>
                  <a:pt x="859432" y="278606"/>
                </a:lnTo>
                <a:lnTo>
                  <a:pt x="876046" y="324762"/>
                </a:lnTo>
                <a:lnTo>
                  <a:pt x="889000" y="356870"/>
                </a:lnTo>
              </a:path>
            </a:pathLst>
          </a:custGeom>
          <a:ln w="11429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7F00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24989" y="2726690"/>
            <a:ext cx="5494020" cy="2035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20469" y="3022600"/>
            <a:ext cx="6921500" cy="2315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20320" marR="5080">
              <a:lnSpc>
                <a:spcPct val="99900"/>
              </a:lnSpc>
              <a:spcBef>
                <a:spcPts val="105"/>
              </a:spcBef>
            </a:pPr>
            <a:r>
              <a:rPr dirty="0" spc="-50"/>
              <a:t>COMPARATIVE</a:t>
            </a:r>
            <a:r>
              <a:rPr dirty="0" spc="-210"/>
              <a:t> </a:t>
            </a:r>
            <a:r>
              <a:rPr dirty="0" spc="-45"/>
              <a:t>AND </a:t>
            </a:r>
            <a:r>
              <a:rPr dirty="0" spc="-45"/>
              <a:t> </a:t>
            </a:r>
            <a:r>
              <a:rPr dirty="0" spc="-55"/>
              <a:t>SUPERLATIVE </a:t>
            </a:r>
            <a:r>
              <a:rPr dirty="0" spc="-55"/>
              <a:t> </a:t>
            </a:r>
            <a:r>
              <a:rPr dirty="0" spc="-50"/>
              <a:t>ADJECTIVES</a:t>
            </a:r>
          </a:p>
        </p:txBody>
      </p:sp>
    </p:spTree>
  </p:cSld>
  <p:clrMapOvr>
    <a:masterClrMapping/>
  </p:clrMapOvr>
  <p:transition spd="fast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0379" y="650240"/>
            <a:ext cx="470789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30"/>
              <a:t>USE </a:t>
            </a:r>
            <a:r>
              <a:rPr dirty="0" sz="3200" spc="-25"/>
              <a:t>OF</a:t>
            </a:r>
            <a:r>
              <a:rPr dirty="0" sz="3200" spc="-165"/>
              <a:t> </a:t>
            </a:r>
            <a:r>
              <a:rPr dirty="0" sz="3200" spc="-40"/>
              <a:t>SUPERLATIVES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63269" y="1393190"/>
            <a:ext cx="7397750" cy="396494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355600" marR="58419" indent="-342900">
              <a:lnSpc>
                <a:spcPct val="792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Like comparatives, superlatives can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be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placed before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nouns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the 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attributive position,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or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occur after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be and other link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verbs,</a:t>
            </a:r>
            <a:r>
              <a:rPr dirty="0" sz="1800" spc="4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1800">
              <a:latin typeface="Comic Sans MS"/>
              <a:cs typeface="Comic Sans MS"/>
            </a:endParaRPr>
          </a:p>
          <a:p>
            <a:pPr lvl="1" marL="755650" indent="-285750">
              <a:lnSpc>
                <a:spcPct val="100000"/>
              </a:lnSpc>
              <a:spcBef>
                <a:spcPts val="219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most </a:t>
            </a:r>
            <a:r>
              <a:rPr dirty="0" sz="1600" spc="-10">
                <a:solidFill>
                  <a:srgbClr val="FFFFFF"/>
                </a:solidFill>
                <a:latin typeface="Comic Sans MS"/>
                <a:cs typeface="Comic Sans MS"/>
              </a:rPr>
              <a:t>delicious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chocolate cake I’ve ever</a:t>
            </a:r>
            <a:r>
              <a:rPr dirty="0" sz="1600" spc="3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eaten</a:t>
            </a:r>
            <a:endParaRPr sz="1600">
              <a:latin typeface="Comic Sans MS"/>
              <a:cs typeface="Comic Sans MS"/>
            </a:endParaRPr>
          </a:p>
          <a:p>
            <a:pPr lvl="1" marL="7556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Annabel was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youngest</a:t>
            </a:r>
            <a:endParaRPr sz="1600">
              <a:latin typeface="Comic Sans MS"/>
              <a:cs typeface="Comic Sans MS"/>
            </a:endParaRPr>
          </a:p>
          <a:p>
            <a:pPr lvl="1" marL="7556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This restaurant is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the</a:t>
            </a:r>
            <a:r>
              <a:rPr dirty="0" sz="1600" spc="1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best</a:t>
            </a:r>
            <a:endParaRPr sz="16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Comic Sans MS"/>
              <a:buChar char="–"/>
            </a:pP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ts val="1939"/>
              </a:lnSpc>
              <a:spcBef>
                <a:spcPts val="135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As shown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second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two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examples, superlatives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are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often</a:t>
            </a:r>
            <a:r>
              <a:rPr dirty="0" sz="1800" spc="4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used</a:t>
            </a:r>
            <a:endParaRPr sz="1800">
              <a:latin typeface="Comic Sans MS"/>
              <a:cs typeface="Comic Sans MS"/>
            </a:endParaRPr>
          </a:p>
          <a:p>
            <a:pPr marL="354965">
              <a:lnSpc>
                <a:spcPts val="1720"/>
              </a:lnSpc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on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their own if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it is clear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what or who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is being compared. If</a:t>
            </a:r>
            <a:r>
              <a:rPr dirty="0" sz="1800" spc="4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you</a:t>
            </a:r>
            <a:endParaRPr sz="1800">
              <a:latin typeface="Comic Sans MS"/>
              <a:cs typeface="Comic Sans MS"/>
            </a:endParaRPr>
          </a:p>
          <a:p>
            <a:pPr marL="354965" marR="38100">
              <a:lnSpc>
                <a:spcPts val="1730"/>
              </a:lnSpc>
              <a:spcBef>
                <a:spcPts val="195"/>
              </a:spcBef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want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to be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specific about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what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you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are comparing, you can do this  with a noun, or a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phrase beginning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with </a:t>
            </a:r>
            <a:r>
              <a:rPr dirty="0" sz="1800" spc="-5" b="1">
                <a:solidFill>
                  <a:srgbClr val="FF9900"/>
                </a:solidFill>
                <a:latin typeface="Comic Sans MS"/>
                <a:cs typeface="Comic Sans MS"/>
              </a:rPr>
              <a:t>in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or </a:t>
            </a:r>
            <a:r>
              <a:rPr dirty="0" sz="1800" spc="-5" b="1">
                <a:solidFill>
                  <a:srgbClr val="FF9900"/>
                </a:solidFill>
                <a:latin typeface="Comic Sans MS"/>
                <a:cs typeface="Comic Sans MS"/>
              </a:rPr>
              <a:t>of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dirty="0" sz="1800" spc="-19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1800">
              <a:latin typeface="Comic Sans MS"/>
              <a:cs typeface="Comic Sans MS"/>
            </a:endParaRPr>
          </a:p>
          <a:p>
            <a:pPr lvl="1" marL="755650" indent="-285750">
              <a:lnSpc>
                <a:spcPct val="100000"/>
              </a:lnSpc>
              <a:spcBef>
                <a:spcPts val="2205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Annabel was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youngest</a:t>
            </a:r>
            <a:r>
              <a:rPr dirty="0" sz="1600" spc="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child</a:t>
            </a:r>
            <a:endParaRPr sz="1600">
              <a:latin typeface="Comic Sans MS"/>
              <a:cs typeface="Comic Sans MS"/>
            </a:endParaRPr>
          </a:p>
          <a:p>
            <a:pPr lvl="1" marL="7556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Annabel was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youngest of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the</a:t>
            </a:r>
            <a:r>
              <a:rPr dirty="0" sz="1600" spc="1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omic Sans MS"/>
                <a:cs typeface="Comic Sans MS"/>
              </a:rPr>
              <a:t>children</a:t>
            </a:r>
            <a:endParaRPr sz="1600">
              <a:latin typeface="Comic Sans MS"/>
              <a:cs typeface="Comic Sans MS"/>
            </a:endParaRPr>
          </a:p>
          <a:p>
            <a:pPr lvl="1" marL="7556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This restaurant is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best in</a:t>
            </a:r>
            <a:r>
              <a:rPr dirty="0" sz="1600" spc="1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town.</a:t>
            </a:r>
            <a:endParaRPr sz="16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fast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5979" y="231140"/>
            <a:ext cx="3995420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1270">
              <a:lnSpc>
                <a:spcPct val="100000"/>
              </a:lnSpc>
              <a:spcBef>
                <a:spcPts val="100"/>
              </a:spcBef>
            </a:pPr>
            <a:r>
              <a:rPr dirty="0" sz="3200" spc="-35"/>
              <a:t>THE </a:t>
            </a:r>
            <a:r>
              <a:rPr dirty="0" sz="3200" spc="-40"/>
              <a:t>OPPOSITES</a:t>
            </a:r>
            <a:r>
              <a:rPr dirty="0" sz="3200" spc="-145"/>
              <a:t> </a:t>
            </a:r>
            <a:r>
              <a:rPr dirty="0" sz="3200" spc="-30"/>
              <a:t>OF  </a:t>
            </a:r>
            <a:r>
              <a:rPr dirty="0" sz="3200" spc="-40"/>
              <a:t>COMPARATIVE</a:t>
            </a:r>
            <a:r>
              <a:rPr dirty="0" sz="3200" spc="-145"/>
              <a:t> </a:t>
            </a:r>
            <a:r>
              <a:rPr dirty="0" sz="3200" spc="-35"/>
              <a:t>AND  </a:t>
            </a:r>
            <a:r>
              <a:rPr dirty="0" sz="3200" spc="-40"/>
              <a:t>SUPERLATIVES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63269" y="2021840"/>
            <a:ext cx="7473950" cy="101346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355600" marR="5080" indent="-342900">
              <a:lnSpc>
                <a:spcPct val="851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we use the forms </a:t>
            </a:r>
            <a:r>
              <a:rPr dirty="0" sz="2400" spc="-5" b="1">
                <a:solidFill>
                  <a:srgbClr val="FF9900"/>
                </a:solidFill>
                <a:latin typeface="Comic Sans MS"/>
                <a:cs typeface="Comic Sans MS"/>
              </a:rPr>
              <a:t>less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(the opposite of  comparative more), and </a:t>
            </a:r>
            <a:r>
              <a:rPr dirty="0" sz="2400" spc="-5" b="1">
                <a:solidFill>
                  <a:srgbClr val="FF9900"/>
                </a:solidFill>
                <a:latin typeface="Comic Sans MS"/>
                <a:cs typeface="Comic Sans MS"/>
              </a:rPr>
              <a:t>the least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(the opposite</a:t>
            </a:r>
            <a:r>
              <a:rPr dirty="0" sz="2400" spc="-33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of  superlative the</a:t>
            </a:r>
            <a:r>
              <a:rPr dirty="0" sz="2400" spc="1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most).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2229" rIns="0" bIns="0" rtlCol="0" vert="horz">
            <a:spAutoFit/>
          </a:bodyPr>
          <a:lstStyle/>
          <a:p>
            <a:pPr marL="698500" marR="13970" indent="-228600">
              <a:lnSpc>
                <a:spcPct val="79700"/>
              </a:lnSpc>
              <a:spcBef>
                <a:spcPts val="489"/>
              </a:spcBef>
              <a:buFont typeface="Comic Sans MS"/>
              <a:buChar char="•"/>
              <a:tabLst>
                <a:tab pos="697865" algn="l"/>
                <a:tab pos="698500" algn="l"/>
              </a:tabLst>
            </a:pPr>
            <a:r>
              <a:rPr dirty="0" spc="-5" b="1">
                <a:solidFill>
                  <a:srgbClr val="00FF00"/>
                </a:solidFill>
                <a:latin typeface="Comic Sans MS"/>
                <a:cs typeface="Comic Sans MS"/>
              </a:rPr>
              <a:t>Less </a:t>
            </a:r>
            <a:r>
              <a:rPr dirty="0"/>
              <a:t>is </a:t>
            </a:r>
            <a:r>
              <a:rPr dirty="0" spc="-5"/>
              <a:t>used to indicate </a:t>
            </a:r>
            <a:r>
              <a:rPr dirty="0"/>
              <a:t>that </a:t>
            </a:r>
            <a:r>
              <a:rPr dirty="0" spc="-5"/>
              <a:t>something or someone does not have  </a:t>
            </a:r>
            <a:r>
              <a:rPr dirty="0"/>
              <a:t>as </a:t>
            </a:r>
            <a:r>
              <a:rPr dirty="0" spc="-5"/>
              <a:t>much of </a:t>
            </a:r>
            <a:r>
              <a:rPr dirty="0"/>
              <a:t>a </a:t>
            </a:r>
            <a:r>
              <a:rPr dirty="0" spc="-5"/>
              <a:t>particular </a:t>
            </a:r>
            <a:r>
              <a:rPr dirty="0" spc="-10"/>
              <a:t>quality </a:t>
            </a:r>
            <a:r>
              <a:rPr dirty="0"/>
              <a:t>as </a:t>
            </a:r>
            <a:r>
              <a:rPr dirty="0" spc="-5"/>
              <a:t>someone or something else,</a:t>
            </a:r>
            <a:r>
              <a:rPr dirty="0" spc="10"/>
              <a:t> </a:t>
            </a:r>
            <a:r>
              <a:rPr dirty="0" spc="-5"/>
              <a:t>e.g.: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Char char="–"/>
              <a:tabLst>
                <a:tab pos="297815" algn="l"/>
                <a:tab pos="298450" algn="l"/>
              </a:tabLst>
            </a:pPr>
            <a:r>
              <a:rPr dirty="0" sz="1800"/>
              <a:t>This </a:t>
            </a:r>
            <a:r>
              <a:rPr dirty="0" sz="1800" spc="-5"/>
              <a:t>sofa is less comfortable.</a:t>
            </a:r>
            <a:endParaRPr sz="1800"/>
          </a:p>
          <a:p>
            <a:pPr marL="2984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297815" algn="l"/>
                <a:tab pos="298450" algn="l"/>
              </a:tabLst>
            </a:pPr>
            <a:r>
              <a:rPr dirty="0" sz="1800" spc="-5"/>
              <a:t>I’ve always been less patient </a:t>
            </a:r>
            <a:r>
              <a:rPr dirty="0" sz="1800"/>
              <a:t>than my</a:t>
            </a:r>
            <a:r>
              <a:rPr dirty="0" sz="1800" spc="35"/>
              <a:t> </a:t>
            </a:r>
            <a:r>
              <a:rPr dirty="0" sz="1800" spc="-5"/>
              <a:t>sister.</a:t>
            </a:r>
            <a:endParaRPr sz="1800"/>
          </a:p>
          <a:p>
            <a:pPr lvl="1" marL="698500" marR="5080" indent="-228600">
              <a:lnSpc>
                <a:spcPct val="79200"/>
              </a:lnSpc>
              <a:spcBef>
                <a:spcPts val="409"/>
              </a:spcBef>
              <a:buClr>
                <a:srgbClr val="FFFFFF"/>
              </a:buClr>
              <a:buFont typeface="Comic Sans MS"/>
              <a:buChar char="•"/>
              <a:tabLst>
                <a:tab pos="758825" algn="l"/>
                <a:tab pos="759460" algn="l"/>
              </a:tabLst>
            </a:pPr>
            <a:r>
              <a:rPr dirty="0"/>
              <a:t>	</a:t>
            </a:r>
            <a:r>
              <a:rPr dirty="0" sz="1600" b="1">
                <a:solidFill>
                  <a:srgbClr val="00FF00"/>
                </a:solidFill>
                <a:latin typeface="Comic Sans MS"/>
                <a:cs typeface="Comic Sans MS"/>
              </a:rPr>
              <a:t>The </a:t>
            </a:r>
            <a:r>
              <a:rPr dirty="0" sz="1600" spc="-5" b="1">
                <a:solidFill>
                  <a:srgbClr val="00FF00"/>
                </a:solidFill>
                <a:latin typeface="Comic Sans MS"/>
                <a:cs typeface="Comic Sans MS"/>
              </a:rPr>
              <a:t>least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is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used to indicate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that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something or someone has</a:t>
            </a:r>
            <a:r>
              <a:rPr dirty="0" sz="1600" spc="-22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less  of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quality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than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any other person or thing of its kind,</a:t>
            </a:r>
            <a:r>
              <a:rPr dirty="0" sz="1600" spc="1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1600">
              <a:latin typeface="Comic Sans MS"/>
              <a:cs typeface="Comic Sans MS"/>
            </a:endParaRPr>
          </a:p>
          <a:p>
            <a:pPr marL="298450" indent="-285750">
              <a:lnSpc>
                <a:spcPct val="100000"/>
              </a:lnSpc>
              <a:spcBef>
                <a:spcPts val="30"/>
              </a:spcBef>
              <a:buChar char="–"/>
              <a:tabLst>
                <a:tab pos="297815" algn="l"/>
                <a:tab pos="298450" algn="l"/>
              </a:tabLst>
            </a:pPr>
            <a:r>
              <a:rPr dirty="0" sz="1800"/>
              <a:t>It’s the </a:t>
            </a:r>
            <a:r>
              <a:rPr dirty="0" sz="1800" spc="-5"/>
              <a:t>least expensive </a:t>
            </a:r>
            <a:r>
              <a:rPr dirty="0" sz="1800"/>
              <a:t>way to </a:t>
            </a:r>
            <a:r>
              <a:rPr dirty="0" sz="1800" spc="-5"/>
              <a:t>travel.</a:t>
            </a:r>
            <a:endParaRPr sz="1800"/>
          </a:p>
          <a:p>
            <a:pPr marL="2984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297815" algn="l"/>
                <a:tab pos="298450" algn="l"/>
              </a:tabLst>
            </a:pPr>
            <a:r>
              <a:rPr dirty="0" sz="1800"/>
              <a:t>She was the </a:t>
            </a:r>
            <a:r>
              <a:rPr dirty="0" sz="1800" spc="-5"/>
              <a:t>least intelligent </a:t>
            </a:r>
            <a:r>
              <a:rPr dirty="0" sz="1800"/>
              <a:t>of the </a:t>
            </a:r>
            <a:r>
              <a:rPr dirty="0" sz="1800" spc="-5"/>
              <a:t>three</a:t>
            </a:r>
            <a:r>
              <a:rPr dirty="0" sz="1800" spc="25"/>
              <a:t> </a:t>
            </a:r>
            <a:r>
              <a:rPr dirty="0" sz="1800" spc="-5"/>
              <a:t>sisters.</a:t>
            </a:r>
            <a:endParaRPr sz="1800"/>
          </a:p>
        </p:txBody>
      </p:sp>
    </p:spTree>
  </p:cSld>
  <p:clrMapOvr>
    <a:masterClrMapping/>
  </p:clrMapOvr>
  <p:transition spd="fast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3909" y="645159"/>
            <a:ext cx="6633845" cy="8788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52578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SOME RULES </a:t>
            </a:r>
            <a:r>
              <a:rPr dirty="0" sz="2800" spc="-10"/>
              <a:t>ABOUT </a:t>
            </a:r>
            <a:r>
              <a:rPr dirty="0" sz="2800" spc="-5"/>
              <a:t>FORMING  </a:t>
            </a:r>
            <a:r>
              <a:rPr dirty="0" sz="2800" spc="-10"/>
              <a:t>COMPARATIVES </a:t>
            </a:r>
            <a:r>
              <a:rPr dirty="0" sz="2800" spc="-5"/>
              <a:t>AND</a:t>
            </a:r>
            <a:r>
              <a:rPr dirty="0" sz="2800" spc="-40"/>
              <a:t> </a:t>
            </a:r>
            <a:r>
              <a:rPr dirty="0" sz="2800" spc="-5"/>
              <a:t>SUPERLATIVES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62000" y="1808479"/>
            <a:ext cx="6881495" cy="1121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One syllable adjectives generally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form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the  comparative </a:t>
            </a:r>
            <a:r>
              <a:rPr dirty="0" sz="2400" spc="5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adding </a:t>
            </a:r>
            <a:r>
              <a:rPr dirty="0" sz="2400" spc="-5">
                <a:solidFill>
                  <a:srgbClr val="FF9900"/>
                </a:solidFill>
                <a:latin typeface="Comic Sans MS"/>
                <a:cs typeface="Comic Sans MS"/>
              </a:rPr>
              <a:t>-er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and the superlative 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adding </a:t>
            </a:r>
            <a:r>
              <a:rPr dirty="0" sz="2400" spc="-5">
                <a:solidFill>
                  <a:srgbClr val="FF9900"/>
                </a:solidFill>
                <a:latin typeface="Comic Sans MS"/>
                <a:cs typeface="Comic Sans MS"/>
              </a:rPr>
              <a:t>-est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dirty="0" sz="2400" spc="-2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2400">
              <a:latin typeface="Comic Sans MS"/>
              <a:cs typeface="Comic Sans M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78713" y="3198903"/>
          <a:ext cx="7025640" cy="3268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0710"/>
                <a:gridCol w="2376169"/>
                <a:gridCol w="2735579"/>
              </a:tblGrid>
              <a:tr h="64770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800" spc="-5" b="1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Adjective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800" spc="-10" b="1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Comparative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800" spc="-5" b="1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Superlative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Soft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Softer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dirty="0" sz="2800" spc="-2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softest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64896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Cheap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Cheaper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dirty="0" sz="2800" spc="-2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cheapest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Sweet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Sweeter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dirty="0" sz="2800" spc="-2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sweetest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Thin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Thinner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dirty="0" sz="2800" spc="-2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thinnest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4529" y="96520"/>
            <a:ext cx="433324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/>
              <a:t>SPELLING</a:t>
            </a:r>
            <a:r>
              <a:rPr dirty="0" sz="4000" spc="-70"/>
              <a:t> </a:t>
            </a:r>
            <a:r>
              <a:rPr dirty="0" sz="4000" spc="-10"/>
              <a:t>RULES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63269" y="1016000"/>
            <a:ext cx="7518400" cy="4424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18605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solidFill>
                  <a:srgbClr val="FFFFFF"/>
                </a:solidFill>
                <a:latin typeface="Comic Sans MS"/>
                <a:cs typeface="Comic Sans MS"/>
              </a:rPr>
              <a:t>Note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that if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2400" spc="10">
                <a:solidFill>
                  <a:srgbClr val="FFFFFF"/>
                </a:solidFill>
                <a:latin typeface="Comic Sans MS"/>
                <a:cs typeface="Comic Sans MS"/>
              </a:rPr>
              <a:t>one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syllable adjective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ends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a 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single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vowel letter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followed </a:t>
            </a:r>
            <a:r>
              <a:rPr dirty="0" sz="2400" spc="5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single consonant  letter, the consonant letter </a:t>
            </a:r>
            <a:r>
              <a:rPr dirty="0" sz="2400" spc="5">
                <a:solidFill>
                  <a:srgbClr val="FFFFFF"/>
                </a:solidFill>
                <a:latin typeface="Comic Sans MS"/>
                <a:cs typeface="Comic Sans MS"/>
              </a:rPr>
              <a:t>is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doubled,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r>
              <a:rPr dirty="0" sz="2400" spc="-2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thin</a:t>
            </a:r>
            <a:endParaRPr sz="2400">
              <a:latin typeface="Comic Sans MS"/>
              <a:cs typeface="Comic Sans MS"/>
            </a:endParaRPr>
          </a:p>
          <a:p>
            <a:pPr marL="354965">
              <a:lnSpc>
                <a:spcPts val="2870"/>
              </a:lnSpc>
            </a:pPr>
            <a:r>
              <a:rPr dirty="0" sz="2400">
                <a:solidFill>
                  <a:srgbClr val="FFFFFF"/>
                </a:solidFill>
                <a:latin typeface="MS UI Gothic"/>
                <a:cs typeface="MS UI Gothic"/>
              </a:rPr>
              <a:t>→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thinner,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big </a:t>
            </a:r>
            <a:r>
              <a:rPr dirty="0" sz="2400">
                <a:solidFill>
                  <a:srgbClr val="FFFFFF"/>
                </a:solidFill>
                <a:latin typeface="MS UI Gothic"/>
                <a:cs typeface="MS UI Gothic"/>
              </a:rPr>
              <a:t>→</a:t>
            </a:r>
            <a:r>
              <a:rPr dirty="0" sz="2400" spc="-40">
                <a:solidFill>
                  <a:srgbClr val="FFFFFF"/>
                </a:solidFill>
                <a:latin typeface="MS UI Gothic"/>
                <a:cs typeface="MS UI Gothic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biggest.</a:t>
            </a:r>
            <a:endParaRPr sz="24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marR="38862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solidFill>
                  <a:srgbClr val="FFFFFF"/>
                </a:solidFill>
                <a:latin typeface="Comic Sans MS"/>
                <a:cs typeface="Comic Sans MS"/>
              </a:rPr>
              <a:t>If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an adjective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ends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dirty="0" sz="2400" spc="5">
                <a:solidFill>
                  <a:srgbClr val="FFFFFF"/>
                </a:solidFill>
                <a:latin typeface="Comic Sans MS"/>
                <a:cs typeface="Comic Sans MS"/>
              </a:rPr>
              <a:t>-e,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this is removed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when 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adding -er/-est,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e.g.: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wide </a:t>
            </a:r>
            <a:r>
              <a:rPr dirty="0" sz="2400">
                <a:solidFill>
                  <a:srgbClr val="FFFFFF"/>
                </a:solidFill>
                <a:latin typeface="MS UI Gothic"/>
                <a:cs typeface="MS UI Gothic"/>
              </a:rPr>
              <a:t>→</a:t>
            </a:r>
            <a:r>
              <a:rPr dirty="0" sz="2400" spc="-5">
                <a:solidFill>
                  <a:srgbClr val="FFFFFF"/>
                </a:solidFill>
                <a:latin typeface="MS UI Gothic"/>
                <a:cs typeface="MS UI Gothic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wider/widest.</a:t>
            </a:r>
            <a:endParaRPr sz="24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FF"/>
              </a:buClr>
              <a:buFont typeface="Comic Sans MS"/>
              <a:buChar char="•"/>
            </a:pPr>
            <a:endParaRPr sz="3600">
              <a:latin typeface="Times New Roman"/>
              <a:cs typeface="Times New Roman"/>
            </a:endParaRPr>
          </a:p>
          <a:p>
            <a:pPr marL="355600" indent="-342900">
              <a:lnSpc>
                <a:spcPts val="2875"/>
              </a:lnSpc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solidFill>
                  <a:srgbClr val="FFFFFF"/>
                </a:solidFill>
                <a:latin typeface="Comic Sans MS"/>
                <a:cs typeface="Comic Sans MS"/>
              </a:rPr>
              <a:t>If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an adjective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ends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consonant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followed </a:t>
            </a:r>
            <a:r>
              <a:rPr dirty="0" sz="2400" spc="5">
                <a:solidFill>
                  <a:srgbClr val="FFFFFF"/>
                </a:solidFill>
                <a:latin typeface="Comic Sans MS"/>
                <a:cs typeface="Comic Sans MS"/>
              </a:rPr>
              <a:t>by</a:t>
            </a:r>
            <a:r>
              <a:rPr dirty="0" sz="2400" spc="-4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-y,</a:t>
            </a:r>
            <a:endParaRPr sz="2400">
              <a:latin typeface="Comic Sans MS"/>
              <a:cs typeface="Comic Sans MS"/>
            </a:endParaRPr>
          </a:p>
          <a:p>
            <a:pPr marL="354965">
              <a:lnSpc>
                <a:spcPts val="2875"/>
              </a:lnSpc>
            </a:pP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-y is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replaced </a:t>
            </a:r>
            <a:r>
              <a:rPr dirty="0" sz="2400" spc="5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-i </a:t>
            </a:r>
            <a:r>
              <a:rPr dirty="0" sz="2400" spc="5">
                <a:solidFill>
                  <a:srgbClr val="FFFFFF"/>
                </a:solidFill>
                <a:latin typeface="Comic Sans MS"/>
                <a:cs typeface="Comic Sans MS"/>
              </a:rPr>
              <a:t>when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adding -er/-est, </a:t>
            </a:r>
            <a:r>
              <a:rPr dirty="0" sz="2400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r>
              <a:rPr dirty="0" sz="2400" spc="-9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dry</a:t>
            </a:r>
            <a:endParaRPr sz="2400">
              <a:latin typeface="Comic Sans MS"/>
              <a:cs typeface="Comic Sans MS"/>
            </a:endParaRPr>
          </a:p>
          <a:p>
            <a:pPr marL="354965">
              <a:lnSpc>
                <a:spcPct val="100000"/>
              </a:lnSpc>
            </a:pPr>
            <a:r>
              <a:rPr dirty="0" sz="2400">
                <a:solidFill>
                  <a:srgbClr val="FFFFFF"/>
                </a:solidFill>
                <a:latin typeface="MS UI Gothic"/>
                <a:cs typeface="MS UI Gothic"/>
              </a:rPr>
              <a:t>→</a:t>
            </a:r>
            <a:r>
              <a:rPr dirty="0" sz="2400" spc="-20">
                <a:solidFill>
                  <a:srgbClr val="FFFFFF"/>
                </a:solidFill>
                <a:latin typeface="MS UI Gothic"/>
                <a:cs typeface="MS UI Gothic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omic Sans MS"/>
                <a:cs typeface="Comic Sans MS"/>
              </a:rPr>
              <a:t>drier/driest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fast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5069" y="577850"/>
            <a:ext cx="585851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35"/>
              <a:t>TWO </a:t>
            </a:r>
            <a:r>
              <a:rPr dirty="0" sz="3200" spc="-40"/>
              <a:t>SYLLABLE</a:t>
            </a:r>
            <a:r>
              <a:rPr dirty="0" sz="3200" spc="-140"/>
              <a:t> </a:t>
            </a:r>
            <a:r>
              <a:rPr dirty="0" sz="3200" spc="-40"/>
              <a:t>ADJECTIVES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63269" y="1865629"/>
            <a:ext cx="6134735" cy="1243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 spc="-20">
                <a:solidFill>
                  <a:srgbClr val="FFFFFF"/>
                </a:solidFill>
                <a:latin typeface="Comic Sans MS"/>
                <a:cs typeface="Comic Sans MS"/>
              </a:rPr>
              <a:t>two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syllable </a:t>
            </a:r>
            <a:r>
              <a:rPr dirty="0" sz="2000" spc="-20">
                <a:solidFill>
                  <a:srgbClr val="FFFFFF"/>
                </a:solidFill>
                <a:latin typeface="Comic Sans MS"/>
                <a:cs typeface="Comic Sans MS"/>
              </a:rPr>
              <a:t>adjectives which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end </a:t>
            </a:r>
            <a:r>
              <a:rPr dirty="0" sz="2000" spc="-5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dirty="0" sz="2000" spc="-10">
                <a:solidFill>
                  <a:srgbClr val="FF9900"/>
                </a:solidFill>
                <a:latin typeface="Comic Sans MS"/>
                <a:cs typeface="Comic Sans MS"/>
              </a:rPr>
              <a:t>-y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usually  </a:t>
            </a:r>
            <a:r>
              <a:rPr dirty="0" sz="2000" spc="-20">
                <a:solidFill>
                  <a:srgbClr val="FFFFFF"/>
                </a:solidFill>
                <a:latin typeface="Comic Sans MS"/>
                <a:cs typeface="Comic Sans MS"/>
              </a:rPr>
              <a:t>form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2000" spc="-20">
                <a:solidFill>
                  <a:srgbClr val="FFFFFF"/>
                </a:solidFill>
                <a:latin typeface="Comic Sans MS"/>
                <a:cs typeface="Comic Sans MS"/>
              </a:rPr>
              <a:t>comparative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2000" spc="-20">
                <a:solidFill>
                  <a:srgbClr val="FFFFFF"/>
                </a:solidFill>
                <a:latin typeface="Comic Sans MS"/>
                <a:cs typeface="Comic Sans MS"/>
              </a:rPr>
              <a:t>adding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-er and the  superlative </a:t>
            </a:r>
            <a:r>
              <a:rPr dirty="0" sz="2000" spc="-1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adding -est, (note the </a:t>
            </a:r>
            <a:r>
              <a:rPr dirty="0" sz="2000" spc="-20">
                <a:solidFill>
                  <a:srgbClr val="FFFFFF"/>
                </a:solidFill>
                <a:latin typeface="Comic Sans MS"/>
                <a:cs typeface="Comic Sans MS"/>
              </a:rPr>
              <a:t>change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of</a:t>
            </a:r>
            <a:r>
              <a:rPr dirty="0" sz="2000" spc="-19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-y  to </a:t>
            </a:r>
            <a:r>
              <a:rPr dirty="0" sz="2000" spc="-10">
                <a:solidFill>
                  <a:srgbClr val="FFFFFF"/>
                </a:solidFill>
                <a:latin typeface="Comic Sans MS"/>
                <a:cs typeface="Comic Sans MS"/>
              </a:rPr>
              <a:t>-i in </a:t>
            </a:r>
            <a:r>
              <a:rPr dirty="0" sz="2000" spc="-15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2000" spc="-20">
                <a:solidFill>
                  <a:srgbClr val="FFFFFF"/>
                </a:solidFill>
                <a:latin typeface="Comic Sans MS"/>
                <a:cs typeface="Comic Sans MS"/>
              </a:rPr>
              <a:t>comparative/superlative)</a:t>
            </a:r>
            <a:r>
              <a:rPr dirty="0" sz="2000" spc="-9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2000">
              <a:latin typeface="Comic Sans MS"/>
              <a:cs typeface="Comic Sans M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20953" y="3630703"/>
          <a:ext cx="6741159" cy="2675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6920"/>
                <a:gridCol w="2437130"/>
                <a:gridCol w="2233929"/>
              </a:tblGrid>
              <a:tr h="66166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Adjective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Comparative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superlative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66166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Lucky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luckier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dirty="0" sz="2400" spc="-1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4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luckiest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66167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Pretty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Prettier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24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dirty="0" sz="2400" spc="-2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4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prettiest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66167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Tidy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Tidier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dirty="0" sz="2800" spc="-2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tidiest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5069" y="1205229"/>
            <a:ext cx="585851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35"/>
              <a:t>TWO </a:t>
            </a:r>
            <a:r>
              <a:rPr dirty="0" sz="3200" spc="-40"/>
              <a:t>SYLLABLE</a:t>
            </a:r>
            <a:r>
              <a:rPr dirty="0" sz="3200" spc="-140"/>
              <a:t> </a:t>
            </a:r>
            <a:r>
              <a:rPr dirty="0" sz="3200" spc="-40"/>
              <a:t>ADJECTIVES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63269" y="1864359"/>
            <a:ext cx="6451600" cy="17310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3354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two syllable adjectives ending in</a:t>
            </a:r>
            <a:r>
              <a:rPr dirty="0" sz="2800" spc="-1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800" spc="-5">
                <a:solidFill>
                  <a:srgbClr val="FF9900"/>
                </a:solidFill>
                <a:latin typeface="Comic Sans MS"/>
                <a:cs typeface="Comic Sans MS"/>
              </a:rPr>
              <a:t>-ed,</a:t>
            </a:r>
            <a:endParaRPr sz="2800">
              <a:latin typeface="Comic Sans MS"/>
              <a:cs typeface="Comic Sans MS"/>
            </a:endParaRPr>
          </a:p>
          <a:p>
            <a:pPr marL="354965" marR="434340">
              <a:lnSpc>
                <a:spcPts val="3360"/>
              </a:lnSpc>
              <a:spcBef>
                <a:spcPts val="105"/>
              </a:spcBef>
            </a:pPr>
            <a:r>
              <a:rPr dirty="0" sz="2800" spc="-5">
                <a:solidFill>
                  <a:srgbClr val="FF9900"/>
                </a:solidFill>
                <a:latin typeface="Comic Sans MS"/>
                <a:cs typeface="Comic Sans MS"/>
              </a:rPr>
              <a:t>-ing, -ful, </a:t>
            </a:r>
            <a:r>
              <a:rPr dirty="0" sz="2800">
                <a:solidFill>
                  <a:srgbClr val="FF9900"/>
                </a:solidFill>
                <a:latin typeface="Comic Sans MS"/>
                <a:cs typeface="Comic Sans MS"/>
              </a:rPr>
              <a:t>or </a:t>
            </a:r>
            <a:r>
              <a:rPr dirty="0" sz="2800" spc="-5">
                <a:solidFill>
                  <a:srgbClr val="FF9900"/>
                </a:solidFill>
                <a:latin typeface="Comic Sans MS"/>
                <a:cs typeface="Comic Sans MS"/>
              </a:rPr>
              <a:t>-less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always form </a:t>
            </a:r>
            <a:r>
              <a:rPr dirty="0" sz="2800">
                <a:solidFill>
                  <a:srgbClr val="FFFFFF"/>
                </a:solidFill>
                <a:latin typeface="Comic Sans MS"/>
                <a:cs typeface="Comic Sans MS"/>
              </a:rPr>
              <a:t>the 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comparative </a:t>
            </a:r>
            <a:r>
              <a:rPr dirty="0" sz="2800" spc="-10">
                <a:solidFill>
                  <a:srgbClr val="FFFFFF"/>
                </a:solidFill>
                <a:latin typeface="Comic Sans MS"/>
                <a:cs typeface="Comic Sans MS"/>
              </a:rPr>
              <a:t>with </a:t>
            </a:r>
            <a:r>
              <a:rPr dirty="0" sz="2800" spc="-5">
                <a:solidFill>
                  <a:srgbClr val="00FF00"/>
                </a:solidFill>
                <a:latin typeface="Comic Sans MS"/>
                <a:cs typeface="Comic Sans MS"/>
              </a:rPr>
              <a:t>more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and </a:t>
            </a:r>
            <a:r>
              <a:rPr dirty="0" sz="2800">
                <a:solidFill>
                  <a:srgbClr val="FFFFFF"/>
                </a:solidFill>
                <a:latin typeface="Comic Sans MS"/>
                <a:cs typeface="Comic Sans MS"/>
              </a:rPr>
              <a:t>the 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superlative with </a:t>
            </a:r>
            <a:r>
              <a:rPr dirty="0" sz="2800">
                <a:solidFill>
                  <a:srgbClr val="00FF00"/>
                </a:solidFill>
                <a:latin typeface="Comic Sans MS"/>
                <a:cs typeface="Comic Sans MS"/>
              </a:rPr>
              <a:t>the </a:t>
            </a:r>
            <a:r>
              <a:rPr dirty="0" sz="2800" spc="-5">
                <a:solidFill>
                  <a:srgbClr val="00FF00"/>
                </a:solidFill>
                <a:latin typeface="Comic Sans MS"/>
                <a:cs typeface="Comic Sans MS"/>
              </a:rPr>
              <a:t>most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dirty="0" sz="2800" spc="-1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2800">
              <a:latin typeface="Comic Sans MS"/>
              <a:cs typeface="Comic Sans M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036853" y="3846603"/>
          <a:ext cx="6374130" cy="2357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9470"/>
                <a:gridCol w="2112010"/>
                <a:gridCol w="2109470"/>
              </a:tblGrid>
              <a:tr h="45593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5" b="1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Adjective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5" b="1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Comparative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400" spc="-5" b="1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superlative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50291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Worried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More worried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 most</a:t>
                      </a:r>
                      <a:r>
                        <a:rPr dirty="0" sz="1800" spc="-4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worried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50291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Boring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More boring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 most</a:t>
                      </a:r>
                      <a:r>
                        <a:rPr dirty="0" sz="1800" spc="-3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boring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Careful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More careful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 most</a:t>
                      </a:r>
                      <a:r>
                        <a:rPr dirty="0" sz="1800" spc="-4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careful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43307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Useless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More useless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 most</a:t>
                      </a:r>
                      <a:r>
                        <a:rPr dirty="0" sz="1800" spc="-4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useless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9060" y="495300"/>
            <a:ext cx="550481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THREE </a:t>
            </a:r>
            <a:r>
              <a:rPr dirty="0" sz="2800" spc="-10"/>
              <a:t>SYLLABLE</a:t>
            </a:r>
            <a:r>
              <a:rPr dirty="0" sz="2800" spc="-50"/>
              <a:t> </a:t>
            </a:r>
            <a:r>
              <a:rPr dirty="0" sz="2800" spc="-5"/>
              <a:t>ADJECTIVES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63269" y="961390"/>
            <a:ext cx="7077709" cy="51689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355600" marR="5080" indent="-342900">
              <a:lnSpc>
                <a:spcPct val="792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Adjectives which have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three or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more syllables always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form the 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comparative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and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superlative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with </a:t>
            </a:r>
            <a:r>
              <a:rPr dirty="0" sz="1800" spc="-5">
                <a:solidFill>
                  <a:srgbClr val="00FF00"/>
                </a:solidFill>
                <a:latin typeface="Comic Sans MS"/>
                <a:cs typeface="Comic Sans MS"/>
              </a:rPr>
              <a:t>MORE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and </a:t>
            </a:r>
            <a:r>
              <a:rPr dirty="0" sz="1800" spc="-5">
                <a:solidFill>
                  <a:srgbClr val="00FF00"/>
                </a:solidFill>
                <a:latin typeface="Comic Sans MS"/>
                <a:cs typeface="Comic Sans MS"/>
              </a:rPr>
              <a:t>THE MOST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dirty="0" sz="1800" spc="4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269" y="3827779"/>
            <a:ext cx="7449820" cy="1394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1935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only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exceptions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are some three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syllable adjectives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which</a:t>
            </a:r>
            <a:r>
              <a:rPr dirty="0" sz="1800" spc="2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have</a:t>
            </a:r>
            <a:endParaRPr sz="1800">
              <a:latin typeface="Comic Sans MS"/>
              <a:cs typeface="Comic Sans MS"/>
            </a:endParaRPr>
          </a:p>
          <a:p>
            <a:pPr marL="354965" marR="516255">
              <a:lnSpc>
                <a:spcPts val="1730"/>
              </a:lnSpc>
              <a:spcBef>
                <a:spcPts val="190"/>
              </a:spcBef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been formed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adding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prefix -un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to another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adjective,  especially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those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formed from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an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adjective ending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-y. These  adjectives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can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form comparatives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and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superlatives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by</a:t>
            </a:r>
            <a:r>
              <a:rPr dirty="0" sz="1800" spc="3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using</a:t>
            </a:r>
            <a:endParaRPr sz="1800">
              <a:latin typeface="Comic Sans MS"/>
              <a:cs typeface="Comic Sans MS"/>
            </a:endParaRPr>
          </a:p>
          <a:p>
            <a:pPr marL="354965">
              <a:lnSpc>
                <a:spcPts val="1520"/>
              </a:lnSpc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more/most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or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adding -er/-est,</a:t>
            </a:r>
            <a:r>
              <a:rPr dirty="0" sz="1800" spc="1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1800">
              <a:latin typeface="Comic Sans MS"/>
              <a:cs typeface="Comic Sans MS"/>
            </a:endParaRPr>
          </a:p>
          <a:p>
            <a:pPr marL="354965">
              <a:lnSpc>
                <a:spcPts val="1945"/>
              </a:lnSpc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unhappy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–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unhappier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– the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unhappiest/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most</a:t>
            </a:r>
            <a:r>
              <a:rPr dirty="0" sz="1800" spc="3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unhappy</a:t>
            </a:r>
            <a:endParaRPr sz="1800">
              <a:latin typeface="Comic Sans MS"/>
              <a:cs typeface="Comic Sans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12573" y="1686333"/>
          <a:ext cx="7598409" cy="16122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8410"/>
                <a:gridCol w="2519680"/>
                <a:gridCol w="2517140"/>
              </a:tblGrid>
              <a:tr h="5384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 spc="-5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Adjective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 spc="-5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Comparative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 spc="-5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Superlative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54101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Dangerous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More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dangerous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 most</a:t>
                      </a:r>
                      <a:r>
                        <a:rPr dirty="0" sz="1800" spc="-3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dangerous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50419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Difficult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More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difficult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 most</a:t>
                      </a:r>
                      <a:r>
                        <a:rPr dirty="0" sz="1800" spc="-2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difficult</a:t>
                      </a:r>
                      <a:endParaRPr sz="1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650240"/>
            <a:ext cx="504825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40"/>
              <a:t>IRREGULAR</a:t>
            </a:r>
            <a:r>
              <a:rPr dirty="0" sz="3200" spc="-120"/>
              <a:t> </a:t>
            </a:r>
            <a:r>
              <a:rPr dirty="0" sz="3200" spc="-40"/>
              <a:t>ADJECTIVES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96673" y="1814603"/>
          <a:ext cx="7814309" cy="3103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660"/>
                <a:gridCol w="2973069"/>
                <a:gridCol w="2565400"/>
              </a:tblGrid>
              <a:tr h="79247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 b="1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Adjective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10" b="1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Comparative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 b="1">
                          <a:solidFill>
                            <a:srgbClr val="00FF00"/>
                          </a:solidFill>
                          <a:latin typeface="Comic Sans MS"/>
                          <a:cs typeface="Comic Sans MS"/>
                        </a:rPr>
                        <a:t>Superlative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7899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Good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8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Better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dirty="0" sz="2800" spc="-1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best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79247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Bad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Worse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dirty="0" sz="2800" spc="-1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worst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  <a:tr h="6997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Far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Farther/further</a:t>
                      </a:r>
                      <a:endParaRPr sz="28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3079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2000" spc="-2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The  f</a:t>
                      </a:r>
                      <a:r>
                        <a:rPr dirty="0" sz="2000" spc="-2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rt</a:t>
                      </a:r>
                      <a:r>
                        <a:rPr dirty="0" sz="2000" spc="-2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he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dirty="0" sz="2000" spc="-2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/</a:t>
                      </a:r>
                      <a:r>
                        <a:rPr dirty="0" sz="2000" spc="-3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f</a:t>
                      </a:r>
                      <a:r>
                        <a:rPr dirty="0" sz="2000" spc="-2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u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rt</a:t>
                      </a:r>
                      <a:r>
                        <a:rPr dirty="0" sz="2000" spc="-2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he</a:t>
                      </a:r>
                      <a:r>
                        <a:rPr dirty="0" sz="2000" spc="-15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s</a:t>
                      </a:r>
                      <a:r>
                        <a:rPr dirty="0" sz="2000">
                          <a:solidFill>
                            <a:srgbClr val="FFFFFF"/>
                          </a:solidFill>
                          <a:latin typeface="Comic Sans MS"/>
                          <a:cs typeface="Comic Sans MS"/>
                        </a:rPr>
                        <a:t>t</a:t>
                      </a:r>
                      <a:endParaRPr sz="2000">
                        <a:latin typeface="Comic Sans MS"/>
                        <a:cs typeface="Comic Sans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F007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7829" y="434340"/>
            <a:ext cx="487172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30"/>
              <a:t>USE OF</a:t>
            </a:r>
            <a:r>
              <a:rPr dirty="0" sz="3200" spc="-120"/>
              <a:t> </a:t>
            </a:r>
            <a:r>
              <a:rPr dirty="0" sz="3200" spc="-45"/>
              <a:t>COMPARATIVES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63269" y="1333500"/>
            <a:ext cx="7512050" cy="387604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355600" marR="88900" indent="-342900">
              <a:lnSpc>
                <a:spcPts val="302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Comparatives are very commonly followed  </a:t>
            </a:r>
            <a:r>
              <a:rPr dirty="0" sz="2800" spc="-1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2800" spc="-5">
                <a:solidFill>
                  <a:srgbClr val="FF9900"/>
                </a:solidFill>
                <a:latin typeface="Comic Sans MS"/>
                <a:cs typeface="Comic Sans MS"/>
              </a:rPr>
              <a:t>than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and </a:t>
            </a:r>
            <a:r>
              <a:rPr dirty="0" sz="28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pronoun or noun group, in  order </a:t>
            </a:r>
            <a:r>
              <a:rPr dirty="0" sz="2800">
                <a:solidFill>
                  <a:srgbClr val="FFFFFF"/>
                </a:solidFill>
                <a:latin typeface="Comic Sans MS"/>
                <a:cs typeface="Comic Sans MS"/>
              </a:rPr>
              <a:t>to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describe who </a:t>
            </a:r>
            <a:r>
              <a:rPr dirty="0" sz="2800">
                <a:solidFill>
                  <a:srgbClr val="FFFFFF"/>
                </a:solidFill>
                <a:latin typeface="Comic Sans MS"/>
                <a:cs typeface="Comic Sans MS"/>
              </a:rPr>
              <a:t>the other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person </a:t>
            </a:r>
            <a:r>
              <a:rPr dirty="0" sz="2800">
                <a:solidFill>
                  <a:srgbClr val="FFFFFF"/>
                </a:solidFill>
                <a:latin typeface="Comic Sans MS"/>
                <a:cs typeface="Comic Sans MS"/>
              </a:rPr>
              <a:t>or 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thing involved in </a:t>
            </a:r>
            <a:r>
              <a:rPr dirty="0" sz="28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comparison </a:t>
            </a:r>
            <a:r>
              <a:rPr dirty="0" sz="2800" spc="-10">
                <a:solidFill>
                  <a:srgbClr val="FFFFFF"/>
                </a:solidFill>
                <a:latin typeface="Comic Sans MS"/>
                <a:cs typeface="Comic Sans MS"/>
              </a:rPr>
              <a:t>is,</a:t>
            </a:r>
            <a:r>
              <a:rPr dirty="0" sz="2800" spc="1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2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Comic Sans MS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John is taller than</a:t>
            </a:r>
            <a:r>
              <a:rPr dirty="0" sz="2800" spc="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me.</a:t>
            </a:r>
            <a:endParaRPr sz="2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Comic Sans MS"/>
              <a:buChar char="•"/>
            </a:pPr>
            <a:endParaRPr sz="385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020"/>
              </a:lnSpc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solidFill>
                  <a:srgbClr val="FFFFFF"/>
                </a:solidFill>
                <a:latin typeface="Comic Sans MS"/>
                <a:cs typeface="Comic Sans MS"/>
              </a:rPr>
              <a:t>I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think that she’s more intelligent than </a:t>
            </a:r>
            <a:r>
              <a:rPr dirty="0" sz="2800">
                <a:solidFill>
                  <a:srgbClr val="FFFFFF"/>
                </a:solidFill>
                <a:latin typeface="Comic Sans MS"/>
                <a:cs typeface="Comic Sans MS"/>
              </a:rPr>
              <a:t>her  </a:t>
            </a:r>
            <a:r>
              <a:rPr dirty="0" sz="2800" spc="-5">
                <a:solidFill>
                  <a:srgbClr val="FFFFFF"/>
                </a:solidFill>
                <a:latin typeface="Comic Sans MS"/>
                <a:cs typeface="Comic Sans MS"/>
              </a:rPr>
              <a:t>sister.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fast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3750" y="577850"/>
            <a:ext cx="666115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40"/>
              <a:t>OTHER </a:t>
            </a:r>
            <a:r>
              <a:rPr dirty="0" sz="3200" spc="-35"/>
              <a:t>USES </a:t>
            </a:r>
            <a:r>
              <a:rPr dirty="0" sz="3200" spc="-25"/>
              <a:t>OF</a:t>
            </a:r>
            <a:r>
              <a:rPr dirty="0" sz="3200" spc="-185"/>
              <a:t> </a:t>
            </a:r>
            <a:r>
              <a:rPr dirty="0" sz="3200" spc="-40"/>
              <a:t>COMPARATIVES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63269" y="1253490"/>
            <a:ext cx="7481570" cy="431546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355600" marR="41275" indent="-342900">
              <a:lnSpc>
                <a:spcPct val="79200"/>
              </a:lnSpc>
              <a:spcBef>
                <a:spcPts val="5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Comparatives are often </a:t>
            </a:r>
            <a:r>
              <a:rPr dirty="0" sz="1600" spc="-10">
                <a:solidFill>
                  <a:srgbClr val="FFFFFF"/>
                </a:solidFill>
                <a:latin typeface="Comic Sans MS"/>
                <a:cs typeface="Comic Sans MS"/>
              </a:rPr>
              <a:t>qualified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using words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and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phrases such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as </a:t>
            </a:r>
            <a:r>
              <a:rPr dirty="0" sz="1600" spc="-10">
                <a:solidFill>
                  <a:srgbClr val="FFFFFF"/>
                </a:solidFill>
                <a:latin typeface="Comic Sans MS"/>
                <a:cs typeface="Comic Sans MS"/>
              </a:rPr>
              <a:t>much, 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lot, far,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bit/little, slightly etc.,</a:t>
            </a:r>
            <a:r>
              <a:rPr dirty="0" sz="1600" spc="-2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1600">
              <a:latin typeface="Comic Sans MS"/>
              <a:cs typeface="Comic Sans MS"/>
            </a:endParaRPr>
          </a:p>
          <a:p>
            <a:pPr marL="927100" marR="1905000">
              <a:lnSpc>
                <a:spcPct val="100000"/>
              </a:lnSpc>
              <a:spcBef>
                <a:spcPts val="1940"/>
              </a:spcBef>
            </a:pPr>
            <a:r>
              <a:rPr dirty="0" sz="1600" spc="-10">
                <a:solidFill>
                  <a:srgbClr val="FFFFFF"/>
                </a:solidFill>
                <a:latin typeface="Comic Sans MS"/>
                <a:cs typeface="Comic Sans MS"/>
              </a:rPr>
              <a:t>You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should go by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train, it would be much cheaper.  Could you be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bit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quieter?</a:t>
            </a:r>
            <a:endParaRPr sz="1600">
              <a:latin typeface="Comic Sans MS"/>
              <a:cs typeface="Comic Sans MS"/>
            </a:endParaRPr>
          </a:p>
          <a:p>
            <a:pPr marL="927100">
              <a:lnSpc>
                <a:spcPct val="100000"/>
              </a:lnSpc>
              <a:spcBef>
                <a:spcPts val="20"/>
              </a:spcBef>
            </a:pPr>
            <a:r>
              <a:rPr dirty="0" sz="1400" spc="-10">
                <a:solidFill>
                  <a:srgbClr val="FFFFFF"/>
                </a:solidFill>
                <a:latin typeface="Comic Sans MS"/>
                <a:cs typeface="Comic Sans MS"/>
              </a:rPr>
              <a:t>I’m </a:t>
            </a:r>
            <a:r>
              <a:rPr dirty="0" sz="1400" spc="-15">
                <a:solidFill>
                  <a:srgbClr val="FFFFFF"/>
                </a:solidFill>
                <a:latin typeface="Comic Sans MS"/>
                <a:cs typeface="Comic Sans MS"/>
              </a:rPr>
              <a:t>feeling </a:t>
            </a:r>
            <a:r>
              <a:rPr dirty="0" sz="14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1400" spc="-15">
                <a:solidFill>
                  <a:srgbClr val="FFFFFF"/>
                </a:solidFill>
                <a:latin typeface="Comic Sans MS"/>
                <a:cs typeface="Comic Sans MS"/>
              </a:rPr>
              <a:t>lot</a:t>
            </a:r>
            <a:r>
              <a:rPr dirty="0" sz="1400" spc="-7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400" spc="-15">
                <a:solidFill>
                  <a:srgbClr val="FFFFFF"/>
                </a:solidFill>
                <a:latin typeface="Comic Sans MS"/>
                <a:cs typeface="Comic Sans MS"/>
              </a:rPr>
              <a:t>better.</a:t>
            </a:r>
            <a:endParaRPr sz="1400">
              <a:latin typeface="Comic Sans MS"/>
              <a:cs typeface="Comic Sans MS"/>
            </a:endParaRPr>
          </a:p>
          <a:p>
            <a:pPr marL="927100">
              <a:lnSpc>
                <a:spcPct val="100000"/>
              </a:lnSpc>
              <a:spcBef>
                <a:spcPts val="10"/>
              </a:spcBef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Do you have one that’s slightly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bigger?</a:t>
            </a:r>
            <a:endParaRPr sz="1600">
              <a:latin typeface="Comic Sans MS"/>
              <a:cs typeface="Comic Sans MS"/>
            </a:endParaRPr>
          </a:p>
          <a:p>
            <a:pPr marL="355600" marR="5080" indent="-342900">
              <a:lnSpc>
                <a:spcPct val="79700"/>
              </a:lnSpc>
              <a:spcBef>
                <a:spcPts val="409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Two comparatives can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be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contrasted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dirty="0" sz="1600" spc="-10">
                <a:solidFill>
                  <a:srgbClr val="FFFFFF"/>
                </a:solidFill>
                <a:latin typeface="Comic Sans MS"/>
                <a:cs typeface="Comic Sans MS"/>
              </a:rPr>
              <a:t>placing </a:t>
            </a:r>
            <a:r>
              <a:rPr dirty="0" sz="1600" b="1">
                <a:solidFill>
                  <a:srgbClr val="FF9900"/>
                </a:solidFill>
                <a:latin typeface="Comic Sans MS"/>
                <a:cs typeface="Comic Sans MS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before them,</a:t>
            </a:r>
            <a:r>
              <a:rPr dirty="0" sz="1600" spc="-204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indicating  that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change in one </a:t>
            </a:r>
            <a:r>
              <a:rPr dirty="0" sz="1600" spc="-10">
                <a:solidFill>
                  <a:srgbClr val="FFFFFF"/>
                </a:solidFill>
                <a:latin typeface="Comic Sans MS"/>
                <a:cs typeface="Comic Sans MS"/>
              </a:rPr>
              <a:t>quality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is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linked to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change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another,</a:t>
            </a:r>
            <a:r>
              <a:rPr dirty="0" sz="1600" spc="4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1600">
              <a:latin typeface="Comic Sans MS"/>
              <a:cs typeface="Comic Sans MS"/>
            </a:endParaRPr>
          </a:p>
          <a:p>
            <a:pPr marL="927100">
              <a:lnSpc>
                <a:spcPct val="100000"/>
              </a:lnSpc>
              <a:spcBef>
                <a:spcPts val="10"/>
              </a:spcBef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The smaller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the gift, the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easier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it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is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to</a:t>
            </a:r>
            <a:r>
              <a:rPr dirty="0" sz="1800" spc="2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send.</a:t>
            </a:r>
            <a:endParaRPr sz="1800">
              <a:latin typeface="Comic Sans MS"/>
              <a:cs typeface="Comic Sans MS"/>
            </a:endParaRPr>
          </a:p>
          <a:p>
            <a:pPr marL="927100">
              <a:lnSpc>
                <a:spcPct val="100000"/>
              </a:lnSpc>
              <a:spcBef>
                <a:spcPts val="1700"/>
              </a:spcBef>
            </a:pP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The more stressed you are,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the worse </a:t>
            </a:r>
            <a:r>
              <a:rPr dirty="0" sz="1800" spc="-5">
                <a:solidFill>
                  <a:srgbClr val="FFFFFF"/>
                </a:solidFill>
                <a:latin typeface="Comic Sans MS"/>
                <a:cs typeface="Comic Sans MS"/>
              </a:rPr>
              <a:t>it is for your</a:t>
            </a:r>
            <a:r>
              <a:rPr dirty="0" sz="1800" spc="4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800">
                <a:solidFill>
                  <a:srgbClr val="FFFFFF"/>
                </a:solidFill>
                <a:latin typeface="Comic Sans MS"/>
                <a:cs typeface="Comic Sans MS"/>
              </a:rPr>
              <a:t>health.</a:t>
            </a:r>
            <a:endParaRPr sz="1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>
              <a:latin typeface="Times New Roman"/>
              <a:cs typeface="Times New Roman"/>
            </a:endParaRPr>
          </a:p>
          <a:p>
            <a:pPr marL="355600" marR="46990" indent="-342900">
              <a:lnSpc>
                <a:spcPct val="797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Two comparatives can also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be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linked with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and to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show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continuing increase  in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dirty="0" sz="1600" spc="-10">
                <a:solidFill>
                  <a:srgbClr val="FFFFFF"/>
                </a:solidFill>
                <a:latin typeface="Comic Sans MS"/>
                <a:cs typeface="Comic Sans MS"/>
              </a:rPr>
              <a:t>particular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quality,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e.g.:</a:t>
            </a:r>
            <a:endParaRPr sz="1600">
              <a:latin typeface="Comic Sans MS"/>
              <a:cs typeface="Comic Sans MS"/>
            </a:endParaRPr>
          </a:p>
          <a:p>
            <a:pPr lvl="1" marL="7556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The sea was getting rougher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and</a:t>
            </a:r>
            <a:r>
              <a:rPr dirty="0" sz="1600" spc="1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rougher.</a:t>
            </a:r>
            <a:endParaRPr sz="1600">
              <a:latin typeface="Comic Sans MS"/>
              <a:cs typeface="Comic Sans MS"/>
            </a:endParaRPr>
          </a:p>
          <a:p>
            <a:pPr lvl="1" marL="7556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Her illness was becoming worse and</a:t>
            </a:r>
            <a:r>
              <a:rPr dirty="0" sz="1600" spc="1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worse.</a:t>
            </a:r>
            <a:endParaRPr sz="1600">
              <a:latin typeface="Comic Sans MS"/>
              <a:cs typeface="Comic Sans MS"/>
            </a:endParaRPr>
          </a:p>
          <a:p>
            <a:pPr lvl="1" marL="7556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He became more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and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more tired as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Comic Sans MS"/>
                <a:cs typeface="Comic Sans MS"/>
              </a:rPr>
              <a:t>weeks went</a:t>
            </a:r>
            <a:r>
              <a:rPr dirty="0" sz="1600" spc="3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sz="1600">
                <a:solidFill>
                  <a:srgbClr val="FFFFFF"/>
                </a:solidFill>
                <a:latin typeface="Comic Sans MS"/>
                <a:cs typeface="Comic Sans MS"/>
              </a:rPr>
              <a:t>by</a:t>
            </a:r>
            <a:endParaRPr sz="16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fast"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AND SUPERLATIVE ADJECTIVES</dc:title>
  <dcterms:created xsi:type="dcterms:W3CDTF">2019-01-03T22:07:35Z</dcterms:created>
  <dcterms:modified xsi:type="dcterms:W3CDTF">2019-01-03T22:07:35Z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2008-01-28T00:00:00Z</vt:filetime>
  </property>
  <property fmtid="{D5CDD505-2E9C-101B-9397-08002B2CF9AE}" pid="3" name="Creator">
    <vt:lpwstr>Impress</vt:lpwstr>
  </property>
  <property fmtid="{D5CDD505-2E9C-101B-9397-08002B2CF9AE}" pid="4" name="LastSaved">
    <vt:filetime>2008-01-28T00:00:00Z</vt:filetime>
  </property>
</Properties>
</file>