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slides/slide305.xml" ContentType="application/vnd.openxmlformats-officedocument.presentationml.slide+xml"/>
  <Override PartName="/ppt/slides/slide306.xml" ContentType="application/vnd.openxmlformats-officedocument.presentationml.slide+xml"/>
  <Override PartName="/ppt/slides/slide307.xml" ContentType="application/vnd.openxmlformats-officedocument.presentationml.slide+xml"/>
  <Override PartName="/ppt/slides/slide308.xml" ContentType="application/vnd.openxmlformats-officedocument.presentationml.slide+xml"/>
  <Override PartName="/ppt/slides/slide309.xml" ContentType="application/vnd.openxmlformats-officedocument.presentationml.slide+xml"/>
  <Override PartName="/ppt/slides/slide310.xml" ContentType="application/vnd.openxmlformats-officedocument.presentationml.slide+xml"/>
  <Override PartName="/ppt/slides/slide311.xml" ContentType="application/vnd.openxmlformats-officedocument.presentationml.slide+xml"/>
  <Override PartName="/ppt/slides/slide312.xml" ContentType="application/vnd.openxmlformats-officedocument.presentationml.slide+xml"/>
  <Override PartName="/ppt/slides/slide313.xml" ContentType="application/vnd.openxmlformats-officedocument.presentationml.slide+xml"/>
  <Override PartName="/ppt/slides/slide314.xml" ContentType="application/vnd.openxmlformats-officedocument.presentationml.slide+xml"/>
  <Override PartName="/ppt/slides/slide315.xml" ContentType="application/vnd.openxmlformats-officedocument.presentationml.slide+xml"/>
  <Override PartName="/ppt/slides/slide316.xml" ContentType="application/vnd.openxmlformats-officedocument.presentationml.slide+xml"/>
  <Override PartName="/ppt/slides/slide317.xml" ContentType="application/vnd.openxmlformats-officedocument.presentationml.slide+xml"/>
  <Override PartName="/ppt/slides/slide318.xml" ContentType="application/vnd.openxmlformats-officedocument.presentationml.slide+xml"/>
  <Override PartName="/ppt/slides/slide319.xml" ContentType="application/vnd.openxmlformats-officedocument.presentationml.slide+xml"/>
  <Override PartName="/ppt/slides/slide320.xml" ContentType="application/vnd.openxmlformats-officedocument.presentationml.slide+xml"/>
  <Override PartName="/ppt/slides/slide321.xml" ContentType="application/vnd.openxmlformats-officedocument.presentationml.slide+xml"/>
  <Override PartName="/ppt/slides/slide322.xml" ContentType="application/vnd.openxmlformats-officedocument.presentationml.slide+xml"/>
  <Override PartName="/ppt/slides/slide323.xml" ContentType="application/vnd.openxmlformats-officedocument.presentationml.slide+xml"/>
  <Override PartName="/ppt/slides/slide324.xml" ContentType="application/vnd.openxmlformats-officedocument.presentationml.slide+xml"/>
  <Override PartName="/ppt/slides/slide325.xml" ContentType="application/vnd.openxmlformats-officedocument.presentationml.slide+xml"/>
  <Override PartName="/ppt/slides/slide326.xml" ContentType="application/vnd.openxmlformats-officedocument.presentationml.slide+xml"/>
  <Override PartName="/ppt/slides/slide327.xml" ContentType="application/vnd.openxmlformats-officedocument.presentationml.slide+xml"/>
  <Override PartName="/ppt/slides/slide328.xml" ContentType="application/vnd.openxmlformats-officedocument.presentationml.slide+xml"/>
  <Override PartName="/ppt/slides/slide329.xml" ContentType="application/vnd.openxmlformats-officedocument.presentationml.slide+xml"/>
  <Override PartName="/ppt/slides/slide330.xml" ContentType="application/vnd.openxmlformats-officedocument.presentationml.slide+xml"/>
  <Override PartName="/ppt/slides/slide331.xml" ContentType="application/vnd.openxmlformats-officedocument.presentationml.slide+xml"/>
  <Override PartName="/ppt/slides/slide332.xml" ContentType="application/vnd.openxmlformats-officedocument.presentationml.slide+xml"/>
  <Override PartName="/ppt/slides/slide333.xml" ContentType="application/vnd.openxmlformats-officedocument.presentationml.slide+xml"/>
  <Override PartName="/ppt/slides/slide334.xml" ContentType="application/vnd.openxmlformats-officedocument.presentationml.slide+xml"/>
  <Override PartName="/ppt/slides/slide335.xml" ContentType="application/vnd.openxmlformats-officedocument.presentationml.slide+xml"/>
  <Override PartName="/ppt/slides/slide336.xml" ContentType="application/vnd.openxmlformats-officedocument.presentationml.slide+xml"/>
  <Override PartName="/ppt/slides/slide337.xml" ContentType="application/vnd.openxmlformats-officedocument.presentationml.slide+xml"/>
  <Override PartName="/ppt/slides/slide338.xml" ContentType="application/vnd.openxmlformats-officedocument.presentationml.slide+xml"/>
  <Override PartName="/ppt/slides/slide339.xml" ContentType="application/vnd.openxmlformats-officedocument.presentationml.slide+xml"/>
  <Override PartName="/ppt/slides/slide340.xml" ContentType="application/vnd.openxmlformats-officedocument.presentationml.slide+xml"/>
  <Override PartName="/ppt/slides/slide341.xml" ContentType="application/vnd.openxmlformats-officedocument.presentationml.slide+xml"/>
  <Override PartName="/ppt/slides/slide342.xml" ContentType="application/vnd.openxmlformats-officedocument.presentationml.slide+xml"/>
  <Override PartName="/ppt/slides/slide343.xml" ContentType="application/vnd.openxmlformats-officedocument.presentationml.slide+xml"/>
  <Override PartName="/ppt/slides/slide344.xml" ContentType="application/vnd.openxmlformats-officedocument.presentationml.slide+xml"/>
  <Override PartName="/ppt/slides/slide345.xml" ContentType="application/vnd.openxmlformats-officedocument.presentationml.slide+xml"/>
  <Override PartName="/ppt/slides/slide346.xml" ContentType="application/vnd.openxmlformats-officedocument.presentationml.slide+xml"/>
  <Override PartName="/ppt/slides/slide347.xml" ContentType="application/vnd.openxmlformats-officedocument.presentationml.slide+xml"/>
  <Override PartName="/ppt/slides/slide348.xml" ContentType="application/vnd.openxmlformats-officedocument.presentationml.slide+xml"/>
  <Override PartName="/ppt/slides/slide349.xml" ContentType="application/vnd.openxmlformats-officedocument.presentationml.slide+xml"/>
  <Override PartName="/ppt/slides/slide350.xml" ContentType="application/vnd.openxmlformats-officedocument.presentationml.slide+xml"/>
  <Override PartName="/ppt/slides/slide351.xml" ContentType="application/vnd.openxmlformats-officedocument.presentationml.slide+xml"/>
  <Override PartName="/ppt/slides/slide352.xml" ContentType="application/vnd.openxmlformats-officedocument.presentationml.slide+xml"/>
  <Override PartName="/ppt/slides/slide353.xml" ContentType="application/vnd.openxmlformats-officedocument.presentationml.slide+xml"/>
  <Override PartName="/ppt/slides/slide3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3" r:id="rId129"/>
    <p:sldId id="384" r:id="rId130"/>
    <p:sldId id="385" r:id="rId131"/>
    <p:sldId id="386" r:id="rId132"/>
    <p:sldId id="387" r:id="rId133"/>
    <p:sldId id="388" r:id="rId134"/>
    <p:sldId id="389" r:id="rId135"/>
    <p:sldId id="390" r:id="rId136"/>
    <p:sldId id="391" r:id="rId137"/>
    <p:sldId id="392" r:id="rId138"/>
    <p:sldId id="393" r:id="rId139"/>
    <p:sldId id="394" r:id="rId140"/>
    <p:sldId id="395" r:id="rId141"/>
    <p:sldId id="396" r:id="rId142"/>
    <p:sldId id="397" r:id="rId143"/>
    <p:sldId id="398" r:id="rId144"/>
    <p:sldId id="399" r:id="rId145"/>
    <p:sldId id="400" r:id="rId146"/>
    <p:sldId id="401" r:id="rId147"/>
    <p:sldId id="402" r:id="rId148"/>
    <p:sldId id="403" r:id="rId149"/>
    <p:sldId id="404" r:id="rId150"/>
    <p:sldId id="405" r:id="rId151"/>
    <p:sldId id="406" r:id="rId152"/>
    <p:sldId id="407" r:id="rId153"/>
    <p:sldId id="408" r:id="rId154"/>
    <p:sldId id="409" r:id="rId155"/>
    <p:sldId id="410" r:id="rId156"/>
    <p:sldId id="411" r:id="rId157"/>
    <p:sldId id="412" r:id="rId158"/>
    <p:sldId id="413" r:id="rId159"/>
    <p:sldId id="414" r:id="rId160"/>
    <p:sldId id="415" r:id="rId161"/>
    <p:sldId id="416" r:id="rId162"/>
    <p:sldId id="417" r:id="rId163"/>
    <p:sldId id="418" r:id="rId164"/>
    <p:sldId id="419" r:id="rId165"/>
    <p:sldId id="420" r:id="rId166"/>
    <p:sldId id="421" r:id="rId167"/>
    <p:sldId id="422" r:id="rId168"/>
    <p:sldId id="423" r:id="rId169"/>
    <p:sldId id="424" r:id="rId170"/>
    <p:sldId id="425" r:id="rId171"/>
    <p:sldId id="426" r:id="rId172"/>
    <p:sldId id="427" r:id="rId173"/>
    <p:sldId id="428" r:id="rId174"/>
    <p:sldId id="429" r:id="rId175"/>
    <p:sldId id="430" r:id="rId176"/>
    <p:sldId id="431" r:id="rId177"/>
    <p:sldId id="432" r:id="rId178"/>
    <p:sldId id="433" r:id="rId179"/>
    <p:sldId id="434" r:id="rId180"/>
    <p:sldId id="435" r:id="rId181"/>
    <p:sldId id="436" r:id="rId182"/>
    <p:sldId id="437" r:id="rId183"/>
    <p:sldId id="438" r:id="rId184"/>
    <p:sldId id="439" r:id="rId185"/>
    <p:sldId id="440" r:id="rId186"/>
    <p:sldId id="441" r:id="rId187"/>
    <p:sldId id="442" r:id="rId188"/>
    <p:sldId id="443" r:id="rId189"/>
    <p:sldId id="444" r:id="rId190"/>
    <p:sldId id="445" r:id="rId191"/>
    <p:sldId id="446" r:id="rId192"/>
    <p:sldId id="447" r:id="rId193"/>
    <p:sldId id="448" r:id="rId194"/>
    <p:sldId id="449" r:id="rId195"/>
    <p:sldId id="450" r:id="rId196"/>
    <p:sldId id="451" r:id="rId197"/>
    <p:sldId id="452" r:id="rId198"/>
    <p:sldId id="453" r:id="rId199"/>
    <p:sldId id="454" r:id="rId200"/>
    <p:sldId id="455" r:id="rId201"/>
    <p:sldId id="456" r:id="rId202"/>
    <p:sldId id="457" r:id="rId203"/>
    <p:sldId id="458" r:id="rId204"/>
    <p:sldId id="459" r:id="rId205"/>
    <p:sldId id="460" r:id="rId206"/>
    <p:sldId id="461" r:id="rId207"/>
    <p:sldId id="462" r:id="rId208"/>
    <p:sldId id="463" r:id="rId209"/>
    <p:sldId id="464" r:id="rId210"/>
    <p:sldId id="465" r:id="rId211"/>
    <p:sldId id="466" r:id="rId212"/>
    <p:sldId id="467" r:id="rId213"/>
    <p:sldId id="468" r:id="rId214"/>
    <p:sldId id="469" r:id="rId215"/>
    <p:sldId id="470" r:id="rId216"/>
    <p:sldId id="471" r:id="rId217"/>
    <p:sldId id="472" r:id="rId218"/>
    <p:sldId id="473" r:id="rId219"/>
    <p:sldId id="474" r:id="rId220"/>
    <p:sldId id="475" r:id="rId221"/>
    <p:sldId id="476" r:id="rId222"/>
    <p:sldId id="477" r:id="rId223"/>
    <p:sldId id="478" r:id="rId224"/>
    <p:sldId id="479" r:id="rId225"/>
    <p:sldId id="480" r:id="rId226"/>
    <p:sldId id="481" r:id="rId227"/>
    <p:sldId id="482" r:id="rId228"/>
    <p:sldId id="483" r:id="rId229"/>
    <p:sldId id="484" r:id="rId230"/>
    <p:sldId id="485" r:id="rId231"/>
    <p:sldId id="486" r:id="rId232"/>
    <p:sldId id="487" r:id="rId233"/>
    <p:sldId id="488" r:id="rId234"/>
    <p:sldId id="489" r:id="rId235"/>
    <p:sldId id="490" r:id="rId236"/>
    <p:sldId id="491" r:id="rId237"/>
    <p:sldId id="492" r:id="rId238"/>
    <p:sldId id="493" r:id="rId239"/>
    <p:sldId id="494" r:id="rId240"/>
    <p:sldId id="495" r:id="rId241"/>
    <p:sldId id="496" r:id="rId242"/>
    <p:sldId id="497" r:id="rId243"/>
    <p:sldId id="498" r:id="rId244"/>
    <p:sldId id="499" r:id="rId245"/>
    <p:sldId id="500" r:id="rId246"/>
    <p:sldId id="501" r:id="rId247"/>
    <p:sldId id="502" r:id="rId248"/>
    <p:sldId id="503" r:id="rId249"/>
    <p:sldId id="504" r:id="rId250"/>
    <p:sldId id="505" r:id="rId251"/>
    <p:sldId id="506" r:id="rId252"/>
    <p:sldId id="507" r:id="rId253"/>
    <p:sldId id="508" r:id="rId254"/>
    <p:sldId id="509" r:id="rId255"/>
    <p:sldId id="510" r:id="rId256"/>
    <p:sldId id="511" r:id="rId257"/>
    <p:sldId id="512" r:id="rId258"/>
    <p:sldId id="513" r:id="rId259"/>
    <p:sldId id="514" r:id="rId260"/>
    <p:sldId id="515" r:id="rId261"/>
    <p:sldId id="516" r:id="rId262"/>
    <p:sldId id="517" r:id="rId263"/>
    <p:sldId id="518" r:id="rId264"/>
    <p:sldId id="519" r:id="rId265"/>
    <p:sldId id="520" r:id="rId266"/>
    <p:sldId id="521" r:id="rId267"/>
    <p:sldId id="522" r:id="rId268"/>
    <p:sldId id="523" r:id="rId269"/>
    <p:sldId id="524" r:id="rId270"/>
    <p:sldId id="525" r:id="rId271"/>
    <p:sldId id="526" r:id="rId272"/>
    <p:sldId id="527" r:id="rId273"/>
    <p:sldId id="528" r:id="rId274"/>
    <p:sldId id="529" r:id="rId275"/>
    <p:sldId id="530" r:id="rId276"/>
    <p:sldId id="531" r:id="rId277"/>
    <p:sldId id="532" r:id="rId278"/>
    <p:sldId id="533" r:id="rId279"/>
    <p:sldId id="534" r:id="rId280"/>
    <p:sldId id="535" r:id="rId281"/>
    <p:sldId id="536" r:id="rId282"/>
    <p:sldId id="537" r:id="rId283"/>
    <p:sldId id="538" r:id="rId284"/>
    <p:sldId id="539" r:id="rId285"/>
    <p:sldId id="540" r:id="rId286"/>
    <p:sldId id="541" r:id="rId287"/>
    <p:sldId id="542" r:id="rId288"/>
    <p:sldId id="543" r:id="rId289"/>
    <p:sldId id="544" r:id="rId290"/>
    <p:sldId id="545" r:id="rId291"/>
    <p:sldId id="546" r:id="rId292"/>
    <p:sldId id="547" r:id="rId293"/>
    <p:sldId id="548" r:id="rId294"/>
    <p:sldId id="549" r:id="rId295"/>
    <p:sldId id="550" r:id="rId296"/>
    <p:sldId id="551" r:id="rId297"/>
    <p:sldId id="552" r:id="rId298"/>
    <p:sldId id="553" r:id="rId299"/>
    <p:sldId id="554" r:id="rId300"/>
    <p:sldId id="555" r:id="rId301"/>
    <p:sldId id="556" r:id="rId302"/>
    <p:sldId id="557" r:id="rId303"/>
    <p:sldId id="558" r:id="rId304"/>
    <p:sldId id="559" r:id="rId305"/>
    <p:sldId id="560" r:id="rId306"/>
    <p:sldId id="561" r:id="rId307"/>
    <p:sldId id="562" r:id="rId308"/>
    <p:sldId id="563" r:id="rId309"/>
    <p:sldId id="564" r:id="rId310"/>
    <p:sldId id="565" r:id="rId311"/>
    <p:sldId id="566" r:id="rId312"/>
    <p:sldId id="567" r:id="rId313"/>
    <p:sldId id="568" r:id="rId314"/>
    <p:sldId id="569" r:id="rId315"/>
    <p:sldId id="570" r:id="rId316"/>
    <p:sldId id="571" r:id="rId317"/>
    <p:sldId id="572" r:id="rId318"/>
    <p:sldId id="573" r:id="rId319"/>
    <p:sldId id="574" r:id="rId320"/>
    <p:sldId id="575" r:id="rId321"/>
    <p:sldId id="576" r:id="rId322"/>
    <p:sldId id="577" r:id="rId323"/>
    <p:sldId id="578" r:id="rId324"/>
    <p:sldId id="579" r:id="rId325"/>
    <p:sldId id="580" r:id="rId326"/>
    <p:sldId id="581" r:id="rId327"/>
    <p:sldId id="582" r:id="rId328"/>
    <p:sldId id="583" r:id="rId329"/>
    <p:sldId id="584" r:id="rId330"/>
    <p:sldId id="585" r:id="rId331"/>
    <p:sldId id="586" r:id="rId332"/>
    <p:sldId id="587" r:id="rId333"/>
    <p:sldId id="588" r:id="rId334"/>
    <p:sldId id="589" r:id="rId335"/>
    <p:sldId id="590" r:id="rId336"/>
    <p:sldId id="591" r:id="rId337"/>
    <p:sldId id="592" r:id="rId338"/>
    <p:sldId id="593" r:id="rId339"/>
    <p:sldId id="594" r:id="rId340"/>
    <p:sldId id="595" r:id="rId341"/>
    <p:sldId id="596" r:id="rId342"/>
    <p:sldId id="597" r:id="rId343"/>
    <p:sldId id="598" r:id="rId344"/>
    <p:sldId id="599" r:id="rId345"/>
    <p:sldId id="600" r:id="rId346"/>
    <p:sldId id="601" r:id="rId347"/>
    <p:sldId id="602" r:id="rId348"/>
    <p:sldId id="603" r:id="rId349"/>
    <p:sldId id="604" r:id="rId350"/>
    <p:sldId id="605" r:id="rId351"/>
    <p:sldId id="606" r:id="rId352"/>
    <p:sldId id="607" r:id="rId353"/>
    <p:sldId id="608" r:id="rId354"/>
    <p:sldId id="609" r:id="rId35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99" Type="http://schemas.openxmlformats.org/officeDocument/2006/relationships/slide" Target="slides/slide298.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324" Type="http://schemas.openxmlformats.org/officeDocument/2006/relationships/slide" Target="slides/slide323.xml"/><Relationship Id="rId170" Type="http://schemas.openxmlformats.org/officeDocument/2006/relationships/slide" Target="slides/slide169.xml"/><Relationship Id="rId226" Type="http://schemas.openxmlformats.org/officeDocument/2006/relationships/slide" Target="slides/slide225.xml"/><Relationship Id="rId268" Type="http://schemas.openxmlformats.org/officeDocument/2006/relationships/slide" Target="slides/slide267.xml"/><Relationship Id="rId32" Type="http://schemas.openxmlformats.org/officeDocument/2006/relationships/slide" Target="slides/slide31.xml"/><Relationship Id="rId74" Type="http://schemas.openxmlformats.org/officeDocument/2006/relationships/slide" Target="slides/slide73.xml"/><Relationship Id="rId128" Type="http://schemas.openxmlformats.org/officeDocument/2006/relationships/slide" Target="slides/slide127.xml"/><Relationship Id="rId335" Type="http://schemas.openxmlformats.org/officeDocument/2006/relationships/slide" Target="slides/slide334.xml"/><Relationship Id="rId5" Type="http://schemas.openxmlformats.org/officeDocument/2006/relationships/slide" Target="slides/slide4.xml"/><Relationship Id="rId181" Type="http://schemas.openxmlformats.org/officeDocument/2006/relationships/slide" Target="slides/slide180.xml"/><Relationship Id="rId237" Type="http://schemas.openxmlformats.org/officeDocument/2006/relationships/slide" Target="slides/slide236.xml"/><Relationship Id="rId279" Type="http://schemas.openxmlformats.org/officeDocument/2006/relationships/slide" Target="slides/slide278.xml"/><Relationship Id="rId43" Type="http://schemas.openxmlformats.org/officeDocument/2006/relationships/slide" Target="slides/slide42.xml"/><Relationship Id="rId139" Type="http://schemas.openxmlformats.org/officeDocument/2006/relationships/slide" Target="slides/slide138.xml"/><Relationship Id="rId290" Type="http://schemas.openxmlformats.org/officeDocument/2006/relationships/slide" Target="slides/slide289.xml"/><Relationship Id="rId304" Type="http://schemas.openxmlformats.org/officeDocument/2006/relationships/slide" Target="slides/slide303.xml"/><Relationship Id="rId346" Type="http://schemas.openxmlformats.org/officeDocument/2006/relationships/slide" Target="slides/slide345.xml"/><Relationship Id="rId85" Type="http://schemas.openxmlformats.org/officeDocument/2006/relationships/slide" Target="slides/slide84.xml"/><Relationship Id="rId150" Type="http://schemas.openxmlformats.org/officeDocument/2006/relationships/slide" Target="slides/slide149.xml"/><Relationship Id="rId192" Type="http://schemas.openxmlformats.org/officeDocument/2006/relationships/slide" Target="slides/slide191.xml"/><Relationship Id="rId206" Type="http://schemas.openxmlformats.org/officeDocument/2006/relationships/slide" Target="slides/slide205.xml"/><Relationship Id="rId248" Type="http://schemas.openxmlformats.org/officeDocument/2006/relationships/slide" Target="slides/slide247.xml"/><Relationship Id="rId12" Type="http://schemas.openxmlformats.org/officeDocument/2006/relationships/slide" Target="slides/slide11.xml"/><Relationship Id="rId108" Type="http://schemas.openxmlformats.org/officeDocument/2006/relationships/slide" Target="slides/slide107.xml"/><Relationship Id="rId315" Type="http://schemas.openxmlformats.org/officeDocument/2006/relationships/slide" Target="slides/slide314.xml"/><Relationship Id="rId357" Type="http://schemas.openxmlformats.org/officeDocument/2006/relationships/viewProps" Target="viewProps.xml"/><Relationship Id="rId54" Type="http://schemas.openxmlformats.org/officeDocument/2006/relationships/slide" Target="slides/slide53.xml"/><Relationship Id="rId96" Type="http://schemas.openxmlformats.org/officeDocument/2006/relationships/slide" Target="slides/slide95.xml"/><Relationship Id="rId161" Type="http://schemas.openxmlformats.org/officeDocument/2006/relationships/slide" Target="slides/slide160.xml"/><Relationship Id="rId217" Type="http://schemas.openxmlformats.org/officeDocument/2006/relationships/slide" Target="slides/slide216.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326" Type="http://schemas.openxmlformats.org/officeDocument/2006/relationships/slide" Target="slides/slide325.xml"/><Relationship Id="rId65" Type="http://schemas.openxmlformats.org/officeDocument/2006/relationships/slide" Target="slides/slide64.xml"/><Relationship Id="rId130" Type="http://schemas.openxmlformats.org/officeDocument/2006/relationships/slide" Target="slides/slide129.xml"/><Relationship Id="rId172" Type="http://schemas.openxmlformats.org/officeDocument/2006/relationships/slide" Target="slides/slide171.xml"/><Relationship Id="rId228" Type="http://schemas.openxmlformats.org/officeDocument/2006/relationships/slide" Target="slides/slide227.xml"/><Relationship Id="rId281" Type="http://schemas.openxmlformats.org/officeDocument/2006/relationships/slide" Target="slides/slide280.xml"/><Relationship Id="rId337" Type="http://schemas.openxmlformats.org/officeDocument/2006/relationships/slide" Target="slides/slide336.xml"/><Relationship Id="rId34" Type="http://schemas.openxmlformats.org/officeDocument/2006/relationships/slide" Target="slides/slide33.xml"/><Relationship Id="rId76" Type="http://schemas.openxmlformats.org/officeDocument/2006/relationships/slide" Target="slides/slide75.xml"/><Relationship Id="rId141" Type="http://schemas.openxmlformats.org/officeDocument/2006/relationships/slide" Target="slides/slide140.xml"/><Relationship Id="rId7" Type="http://schemas.openxmlformats.org/officeDocument/2006/relationships/slide" Target="slides/slide6.xml"/><Relationship Id="rId183" Type="http://schemas.openxmlformats.org/officeDocument/2006/relationships/slide" Target="slides/slide182.xml"/><Relationship Id="rId239" Type="http://schemas.openxmlformats.org/officeDocument/2006/relationships/slide" Target="slides/slide238.xml"/><Relationship Id="rId250" Type="http://schemas.openxmlformats.org/officeDocument/2006/relationships/slide" Target="slides/slide249.xml"/><Relationship Id="rId292" Type="http://schemas.openxmlformats.org/officeDocument/2006/relationships/slide" Target="slides/slide291.xml"/><Relationship Id="rId306" Type="http://schemas.openxmlformats.org/officeDocument/2006/relationships/slide" Target="slides/slide305.xml"/><Relationship Id="rId45" Type="http://schemas.openxmlformats.org/officeDocument/2006/relationships/slide" Target="slides/slide44.xml"/><Relationship Id="rId87" Type="http://schemas.openxmlformats.org/officeDocument/2006/relationships/slide" Target="slides/slide86.xml"/><Relationship Id="rId110" Type="http://schemas.openxmlformats.org/officeDocument/2006/relationships/slide" Target="slides/slide109.xml"/><Relationship Id="rId348" Type="http://schemas.openxmlformats.org/officeDocument/2006/relationships/slide" Target="slides/slide347.xml"/><Relationship Id="rId152" Type="http://schemas.openxmlformats.org/officeDocument/2006/relationships/slide" Target="slides/slide151.xml"/><Relationship Id="rId194" Type="http://schemas.openxmlformats.org/officeDocument/2006/relationships/slide" Target="slides/slide193.xml"/><Relationship Id="rId208" Type="http://schemas.openxmlformats.org/officeDocument/2006/relationships/slide" Target="slides/slide207.xml"/><Relationship Id="rId261" Type="http://schemas.openxmlformats.org/officeDocument/2006/relationships/slide" Target="slides/slide260.xml"/><Relationship Id="rId14" Type="http://schemas.openxmlformats.org/officeDocument/2006/relationships/slide" Target="slides/slide13.xml"/><Relationship Id="rId56" Type="http://schemas.openxmlformats.org/officeDocument/2006/relationships/slide" Target="slides/slide55.xml"/><Relationship Id="rId317" Type="http://schemas.openxmlformats.org/officeDocument/2006/relationships/slide" Target="slides/slide316.xml"/><Relationship Id="rId359" Type="http://schemas.openxmlformats.org/officeDocument/2006/relationships/tableStyles" Target="tableStyles.xml"/><Relationship Id="rId98" Type="http://schemas.openxmlformats.org/officeDocument/2006/relationships/slide" Target="slides/slide97.xml"/><Relationship Id="rId121" Type="http://schemas.openxmlformats.org/officeDocument/2006/relationships/slide" Target="slides/slide120.xml"/><Relationship Id="rId163" Type="http://schemas.openxmlformats.org/officeDocument/2006/relationships/slide" Target="slides/slide162.xml"/><Relationship Id="rId219" Type="http://schemas.openxmlformats.org/officeDocument/2006/relationships/slide" Target="slides/slide218.xml"/><Relationship Id="rId230" Type="http://schemas.openxmlformats.org/officeDocument/2006/relationships/slide" Target="slides/slide229.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72" Type="http://schemas.openxmlformats.org/officeDocument/2006/relationships/slide" Target="slides/slide271.xml"/><Relationship Id="rId293" Type="http://schemas.openxmlformats.org/officeDocument/2006/relationships/slide" Target="slides/slide292.xml"/><Relationship Id="rId307" Type="http://schemas.openxmlformats.org/officeDocument/2006/relationships/slide" Target="slides/slide306.xml"/><Relationship Id="rId328" Type="http://schemas.openxmlformats.org/officeDocument/2006/relationships/slide" Target="slides/slide327.xml"/><Relationship Id="rId349" Type="http://schemas.openxmlformats.org/officeDocument/2006/relationships/slide" Target="slides/slide348.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slide" Target="slides/slide261.xml"/><Relationship Id="rId283" Type="http://schemas.openxmlformats.org/officeDocument/2006/relationships/slide" Target="slides/slide282.xml"/><Relationship Id="rId318" Type="http://schemas.openxmlformats.org/officeDocument/2006/relationships/slide" Target="slides/slide317.xml"/><Relationship Id="rId339" Type="http://schemas.openxmlformats.org/officeDocument/2006/relationships/slide" Target="slides/slide338.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350" Type="http://schemas.openxmlformats.org/officeDocument/2006/relationships/slide" Target="slides/slide349.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294" Type="http://schemas.openxmlformats.org/officeDocument/2006/relationships/slide" Target="slides/slide293.xml"/><Relationship Id="rId308" Type="http://schemas.openxmlformats.org/officeDocument/2006/relationships/slide" Target="slides/slide307.xml"/><Relationship Id="rId329" Type="http://schemas.openxmlformats.org/officeDocument/2006/relationships/slide" Target="slides/slide328.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340" Type="http://schemas.openxmlformats.org/officeDocument/2006/relationships/slide" Target="slides/slide339.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slide" Target="slides/slide283.xml"/><Relationship Id="rId319" Type="http://schemas.openxmlformats.org/officeDocument/2006/relationships/slide" Target="slides/slide318.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330" Type="http://schemas.openxmlformats.org/officeDocument/2006/relationships/slide" Target="slides/slide329.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351" Type="http://schemas.openxmlformats.org/officeDocument/2006/relationships/slide" Target="slides/slide350.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95" Type="http://schemas.openxmlformats.org/officeDocument/2006/relationships/slide" Target="slides/slide294.xml"/><Relationship Id="rId309" Type="http://schemas.openxmlformats.org/officeDocument/2006/relationships/slide" Target="slides/slide308.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320" Type="http://schemas.openxmlformats.org/officeDocument/2006/relationships/slide" Target="slides/slide319.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341" Type="http://schemas.openxmlformats.org/officeDocument/2006/relationships/slide" Target="slides/slide340.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slide" Target="slides/slide28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310" Type="http://schemas.openxmlformats.org/officeDocument/2006/relationships/slide" Target="slides/slide309.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331" Type="http://schemas.openxmlformats.org/officeDocument/2006/relationships/slide" Target="slides/slide330.xml"/><Relationship Id="rId352" Type="http://schemas.openxmlformats.org/officeDocument/2006/relationships/slide" Target="slides/slide351.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296" Type="http://schemas.openxmlformats.org/officeDocument/2006/relationships/slide" Target="slides/slide295.xml"/><Relationship Id="rId300" Type="http://schemas.openxmlformats.org/officeDocument/2006/relationships/slide" Target="slides/slide299.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321" Type="http://schemas.openxmlformats.org/officeDocument/2006/relationships/slide" Target="slides/slide320.xml"/><Relationship Id="rId342" Type="http://schemas.openxmlformats.org/officeDocument/2006/relationships/slide" Target="slides/slide341.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slide" Target="slides/slide285.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311" Type="http://schemas.openxmlformats.org/officeDocument/2006/relationships/slide" Target="slides/slide310.xml"/><Relationship Id="rId332" Type="http://schemas.openxmlformats.org/officeDocument/2006/relationships/slide" Target="slides/slide331.xml"/><Relationship Id="rId353" Type="http://schemas.openxmlformats.org/officeDocument/2006/relationships/slide" Target="slides/slide352.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slide" Target="slides/slide275.xml"/><Relationship Id="rId297" Type="http://schemas.openxmlformats.org/officeDocument/2006/relationships/slide" Target="slides/slide296.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301" Type="http://schemas.openxmlformats.org/officeDocument/2006/relationships/slide" Target="slides/slide300.xml"/><Relationship Id="rId322" Type="http://schemas.openxmlformats.org/officeDocument/2006/relationships/slide" Target="slides/slide321.xml"/><Relationship Id="rId343" Type="http://schemas.openxmlformats.org/officeDocument/2006/relationships/slide" Target="slides/slide342.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287" Type="http://schemas.openxmlformats.org/officeDocument/2006/relationships/slide" Target="slides/slide286.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312" Type="http://schemas.openxmlformats.org/officeDocument/2006/relationships/slide" Target="slides/slide311.xml"/><Relationship Id="rId333" Type="http://schemas.openxmlformats.org/officeDocument/2006/relationships/slide" Target="slides/slide332.xml"/><Relationship Id="rId354" Type="http://schemas.openxmlformats.org/officeDocument/2006/relationships/slide" Target="slides/slide353.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277" Type="http://schemas.openxmlformats.org/officeDocument/2006/relationships/slide" Target="slides/slide276.xml"/><Relationship Id="rId298" Type="http://schemas.openxmlformats.org/officeDocument/2006/relationships/slide" Target="slides/slide297.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302" Type="http://schemas.openxmlformats.org/officeDocument/2006/relationships/slide" Target="slides/slide301.xml"/><Relationship Id="rId323" Type="http://schemas.openxmlformats.org/officeDocument/2006/relationships/slide" Target="slides/slide322.xml"/><Relationship Id="rId344" Type="http://schemas.openxmlformats.org/officeDocument/2006/relationships/slide" Target="slides/slide343.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slide" Target="slides/slide287.xml"/><Relationship Id="rId106" Type="http://schemas.openxmlformats.org/officeDocument/2006/relationships/slide" Target="slides/slide105.xml"/><Relationship Id="rId127" Type="http://schemas.openxmlformats.org/officeDocument/2006/relationships/slide" Target="slides/slide126.xml"/><Relationship Id="rId313" Type="http://schemas.openxmlformats.org/officeDocument/2006/relationships/slide" Target="slides/slide312.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334" Type="http://schemas.openxmlformats.org/officeDocument/2006/relationships/slide" Target="slides/slide333.xml"/><Relationship Id="rId355" Type="http://schemas.openxmlformats.org/officeDocument/2006/relationships/slide" Target="slides/slide354.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303" Type="http://schemas.openxmlformats.org/officeDocument/2006/relationships/slide" Target="slides/slide302.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345" Type="http://schemas.openxmlformats.org/officeDocument/2006/relationships/slide" Target="slides/slide344.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 Id="rId107" Type="http://schemas.openxmlformats.org/officeDocument/2006/relationships/slide" Target="slides/slide106.xml"/><Relationship Id="rId289" Type="http://schemas.openxmlformats.org/officeDocument/2006/relationships/slide" Target="slides/slide288.xml"/><Relationship Id="rId11" Type="http://schemas.openxmlformats.org/officeDocument/2006/relationships/slide" Target="slides/slide10.xml"/><Relationship Id="rId53" Type="http://schemas.openxmlformats.org/officeDocument/2006/relationships/slide" Target="slides/slide52.xml"/><Relationship Id="rId149" Type="http://schemas.openxmlformats.org/officeDocument/2006/relationships/slide" Target="slides/slide148.xml"/><Relationship Id="rId314" Type="http://schemas.openxmlformats.org/officeDocument/2006/relationships/slide" Target="slides/slide313.xml"/><Relationship Id="rId356" Type="http://schemas.openxmlformats.org/officeDocument/2006/relationships/presProps" Target="presProps.xml"/><Relationship Id="rId95" Type="http://schemas.openxmlformats.org/officeDocument/2006/relationships/slide" Target="slides/slide94.xml"/><Relationship Id="rId160" Type="http://schemas.openxmlformats.org/officeDocument/2006/relationships/slide" Target="slides/slide159.xml"/><Relationship Id="rId216" Type="http://schemas.openxmlformats.org/officeDocument/2006/relationships/slide" Target="slides/slide215.xml"/><Relationship Id="rId258" Type="http://schemas.openxmlformats.org/officeDocument/2006/relationships/slide" Target="slides/slide257.xml"/><Relationship Id="rId22" Type="http://schemas.openxmlformats.org/officeDocument/2006/relationships/slide" Target="slides/slide21.xml"/><Relationship Id="rId64" Type="http://schemas.openxmlformats.org/officeDocument/2006/relationships/slide" Target="slides/slide63.xml"/><Relationship Id="rId118" Type="http://schemas.openxmlformats.org/officeDocument/2006/relationships/slide" Target="slides/slide117.xml"/><Relationship Id="rId325" Type="http://schemas.openxmlformats.org/officeDocument/2006/relationships/slide" Target="slides/slide324.xml"/><Relationship Id="rId171" Type="http://schemas.openxmlformats.org/officeDocument/2006/relationships/slide" Target="slides/slide170.xml"/><Relationship Id="rId227" Type="http://schemas.openxmlformats.org/officeDocument/2006/relationships/slide" Target="slides/slide226.xml"/><Relationship Id="rId269" Type="http://schemas.openxmlformats.org/officeDocument/2006/relationships/slide" Target="slides/slide268.xml"/><Relationship Id="rId33" Type="http://schemas.openxmlformats.org/officeDocument/2006/relationships/slide" Target="slides/slide32.xml"/><Relationship Id="rId129" Type="http://schemas.openxmlformats.org/officeDocument/2006/relationships/slide" Target="slides/slide128.xml"/><Relationship Id="rId280" Type="http://schemas.openxmlformats.org/officeDocument/2006/relationships/slide" Target="slides/slide279.xml"/><Relationship Id="rId336" Type="http://schemas.openxmlformats.org/officeDocument/2006/relationships/slide" Target="slides/slide335.xml"/><Relationship Id="rId75" Type="http://schemas.openxmlformats.org/officeDocument/2006/relationships/slide" Target="slides/slide74.xml"/><Relationship Id="rId140" Type="http://schemas.openxmlformats.org/officeDocument/2006/relationships/slide" Target="slides/slide139.xml"/><Relationship Id="rId182" Type="http://schemas.openxmlformats.org/officeDocument/2006/relationships/slide" Target="slides/slide181.xml"/><Relationship Id="rId6" Type="http://schemas.openxmlformats.org/officeDocument/2006/relationships/slide" Target="slides/slide5.xml"/><Relationship Id="rId238" Type="http://schemas.openxmlformats.org/officeDocument/2006/relationships/slide" Target="slides/slide237.xml"/><Relationship Id="rId291" Type="http://schemas.openxmlformats.org/officeDocument/2006/relationships/slide" Target="slides/slide290.xml"/><Relationship Id="rId305" Type="http://schemas.openxmlformats.org/officeDocument/2006/relationships/slide" Target="slides/slide304.xml"/><Relationship Id="rId347" Type="http://schemas.openxmlformats.org/officeDocument/2006/relationships/slide" Target="slides/slide346.xml"/><Relationship Id="rId44" Type="http://schemas.openxmlformats.org/officeDocument/2006/relationships/slide" Target="slides/slide43.xml"/><Relationship Id="rId86" Type="http://schemas.openxmlformats.org/officeDocument/2006/relationships/slide" Target="slides/slide85.xml"/><Relationship Id="rId151" Type="http://schemas.openxmlformats.org/officeDocument/2006/relationships/slide" Target="slides/slide150.xml"/><Relationship Id="rId193" Type="http://schemas.openxmlformats.org/officeDocument/2006/relationships/slide" Target="slides/slide192.xml"/><Relationship Id="rId207" Type="http://schemas.openxmlformats.org/officeDocument/2006/relationships/slide" Target="slides/slide206.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316" Type="http://schemas.openxmlformats.org/officeDocument/2006/relationships/slide" Target="slides/slide315.xml"/><Relationship Id="rId55" Type="http://schemas.openxmlformats.org/officeDocument/2006/relationships/slide" Target="slides/slide54.xml"/><Relationship Id="rId97" Type="http://schemas.openxmlformats.org/officeDocument/2006/relationships/slide" Target="slides/slide96.xml"/><Relationship Id="rId120" Type="http://schemas.openxmlformats.org/officeDocument/2006/relationships/slide" Target="slides/slide119.xml"/><Relationship Id="rId358" Type="http://schemas.openxmlformats.org/officeDocument/2006/relationships/theme" Target="theme/theme1.xml"/><Relationship Id="rId162" Type="http://schemas.openxmlformats.org/officeDocument/2006/relationships/slide" Target="slides/slide161.xml"/><Relationship Id="rId218" Type="http://schemas.openxmlformats.org/officeDocument/2006/relationships/slide" Target="slides/slide217.xml"/><Relationship Id="rId271" Type="http://schemas.openxmlformats.org/officeDocument/2006/relationships/slide" Target="slides/slide270.xml"/><Relationship Id="rId24" Type="http://schemas.openxmlformats.org/officeDocument/2006/relationships/slide" Target="slides/slide23.xml"/><Relationship Id="rId66" Type="http://schemas.openxmlformats.org/officeDocument/2006/relationships/slide" Target="slides/slide65.xml"/><Relationship Id="rId131" Type="http://schemas.openxmlformats.org/officeDocument/2006/relationships/slide" Target="slides/slide130.xml"/><Relationship Id="rId327" Type="http://schemas.openxmlformats.org/officeDocument/2006/relationships/slide" Target="slides/slide326.xml"/><Relationship Id="rId173" Type="http://schemas.openxmlformats.org/officeDocument/2006/relationships/slide" Target="slides/slide172.xml"/><Relationship Id="rId229" Type="http://schemas.openxmlformats.org/officeDocument/2006/relationships/slide" Target="slides/slide228.xml"/><Relationship Id="rId240" Type="http://schemas.openxmlformats.org/officeDocument/2006/relationships/slide" Target="slides/slide239.xml"/><Relationship Id="rId35" Type="http://schemas.openxmlformats.org/officeDocument/2006/relationships/slide" Target="slides/slide34.xml"/><Relationship Id="rId77" Type="http://schemas.openxmlformats.org/officeDocument/2006/relationships/slide" Target="slides/slide76.xml"/><Relationship Id="rId100" Type="http://schemas.openxmlformats.org/officeDocument/2006/relationships/slide" Target="slides/slide99.xml"/><Relationship Id="rId282" Type="http://schemas.openxmlformats.org/officeDocument/2006/relationships/slide" Target="slides/slide281.xml"/><Relationship Id="rId338" Type="http://schemas.openxmlformats.org/officeDocument/2006/relationships/slide" Target="slides/slide337.xml"/><Relationship Id="rId8" Type="http://schemas.openxmlformats.org/officeDocument/2006/relationships/slide" Target="slides/slide7.xml"/><Relationship Id="rId142" Type="http://schemas.openxmlformats.org/officeDocument/2006/relationships/slide" Target="slides/slide141.xml"/><Relationship Id="rId184" Type="http://schemas.openxmlformats.org/officeDocument/2006/relationships/slide" Target="slides/slide183.xml"/><Relationship Id="rId251" Type="http://schemas.openxmlformats.org/officeDocument/2006/relationships/slide" Target="slides/slide25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7049B9C3-FCBA-41D6-A1EC-2FA0004BBB5F}" type="datetimeFigureOut">
              <a:rPr lang="ar-IQ" smtClean="0"/>
              <a:t>25/04/1440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B5E5843-33C4-451B-A83B-59B15F5EC322}" type="slidenum">
              <a:rPr lang="ar-IQ" smtClean="0"/>
              <a:t>‹#›</a:t>
            </a:fld>
            <a:endParaRPr lang="ar-IQ"/>
          </a:p>
        </p:txBody>
      </p:sp>
    </p:spTree>
    <p:extLst>
      <p:ext uri="{BB962C8B-B14F-4D97-AF65-F5344CB8AC3E}">
        <p14:creationId xmlns:p14="http://schemas.microsoft.com/office/powerpoint/2010/main" val="158358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7049B9C3-FCBA-41D6-A1EC-2FA0004BBB5F}" type="datetimeFigureOut">
              <a:rPr lang="ar-IQ" smtClean="0"/>
              <a:t>25/04/1440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B5E5843-33C4-451B-A83B-59B15F5EC322}" type="slidenum">
              <a:rPr lang="ar-IQ" smtClean="0"/>
              <a:t>‹#›</a:t>
            </a:fld>
            <a:endParaRPr lang="ar-IQ"/>
          </a:p>
        </p:txBody>
      </p:sp>
    </p:spTree>
    <p:extLst>
      <p:ext uri="{BB962C8B-B14F-4D97-AF65-F5344CB8AC3E}">
        <p14:creationId xmlns:p14="http://schemas.microsoft.com/office/powerpoint/2010/main" val="3160459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7049B9C3-FCBA-41D6-A1EC-2FA0004BBB5F}" type="datetimeFigureOut">
              <a:rPr lang="ar-IQ" smtClean="0"/>
              <a:t>25/04/1440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B5E5843-33C4-451B-A83B-59B15F5EC322}" type="slidenum">
              <a:rPr lang="ar-IQ" smtClean="0"/>
              <a:t>‹#›</a:t>
            </a:fld>
            <a:endParaRPr lang="ar-IQ"/>
          </a:p>
        </p:txBody>
      </p:sp>
    </p:spTree>
    <p:extLst>
      <p:ext uri="{BB962C8B-B14F-4D97-AF65-F5344CB8AC3E}">
        <p14:creationId xmlns:p14="http://schemas.microsoft.com/office/powerpoint/2010/main" val="8699413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7049B9C3-FCBA-41D6-A1EC-2FA0004BBB5F}" type="datetimeFigureOut">
              <a:rPr lang="ar-IQ" smtClean="0"/>
              <a:t>25/04/1440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B5E5843-33C4-451B-A83B-59B15F5EC322}" type="slidenum">
              <a:rPr lang="ar-IQ" smtClean="0"/>
              <a:t>‹#›</a:t>
            </a:fld>
            <a:endParaRPr lang="ar-IQ"/>
          </a:p>
        </p:txBody>
      </p:sp>
    </p:spTree>
    <p:extLst>
      <p:ext uri="{BB962C8B-B14F-4D97-AF65-F5344CB8AC3E}">
        <p14:creationId xmlns:p14="http://schemas.microsoft.com/office/powerpoint/2010/main" val="1913706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7049B9C3-FCBA-41D6-A1EC-2FA0004BBB5F}" type="datetimeFigureOut">
              <a:rPr lang="ar-IQ" smtClean="0"/>
              <a:t>25/04/1440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B5E5843-33C4-451B-A83B-59B15F5EC322}" type="slidenum">
              <a:rPr lang="ar-IQ" smtClean="0"/>
              <a:t>‹#›</a:t>
            </a:fld>
            <a:endParaRPr lang="ar-IQ"/>
          </a:p>
        </p:txBody>
      </p:sp>
    </p:spTree>
    <p:extLst>
      <p:ext uri="{BB962C8B-B14F-4D97-AF65-F5344CB8AC3E}">
        <p14:creationId xmlns:p14="http://schemas.microsoft.com/office/powerpoint/2010/main" val="258577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49B9C3-FCBA-41D6-A1EC-2FA0004BBB5F}" type="datetimeFigureOut">
              <a:rPr lang="ar-IQ" smtClean="0"/>
              <a:t>25/04/1440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B5E5843-33C4-451B-A83B-59B15F5EC322}" type="slidenum">
              <a:rPr lang="ar-IQ" smtClean="0"/>
              <a:t>‹#›</a:t>
            </a:fld>
            <a:endParaRPr lang="ar-IQ"/>
          </a:p>
        </p:txBody>
      </p:sp>
    </p:spTree>
    <p:extLst>
      <p:ext uri="{BB962C8B-B14F-4D97-AF65-F5344CB8AC3E}">
        <p14:creationId xmlns:p14="http://schemas.microsoft.com/office/powerpoint/2010/main" val="2516312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7049B9C3-FCBA-41D6-A1EC-2FA0004BBB5F}" type="datetimeFigureOut">
              <a:rPr lang="ar-IQ" smtClean="0"/>
              <a:t>25/04/1440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9B5E5843-33C4-451B-A83B-59B15F5EC322}" type="slidenum">
              <a:rPr lang="ar-IQ" smtClean="0"/>
              <a:t>‹#›</a:t>
            </a:fld>
            <a:endParaRPr lang="ar-IQ"/>
          </a:p>
        </p:txBody>
      </p:sp>
    </p:spTree>
    <p:extLst>
      <p:ext uri="{BB962C8B-B14F-4D97-AF65-F5344CB8AC3E}">
        <p14:creationId xmlns:p14="http://schemas.microsoft.com/office/powerpoint/2010/main" val="73107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7049B9C3-FCBA-41D6-A1EC-2FA0004BBB5F}" type="datetimeFigureOut">
              <a:rPr lang="ar-IQ" smtClean="0"/>
              <a:t>25/04/1440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9B5E5843-33C4-451B-A83B-59B15F5EC322}" type="slidenum">
              <a:rPr lang="ar-IQ" smtClean="0"/>
              <a:t>‹#›</a:t>
            </a:fld>
            <a:endParaRPr lang="ar-IQ"/>
          </a:p>
        </p:txBody>
      </p:sp>
    </p:spTree>
    <p:extLst>
      <p:ext uri="{BB962C8B-B14F-4D97-AF65-F5344CB8AC3E}">
        <p14:creationId xmlns:p14="http://schemas.microsoft.com/office/powerpoint/2010/main" val="3067348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7049B9C3-FCBA-41D6-A1EC-2FA0004BBB5F}" type="datetimeFigureOut">
              <a:rPr lang="ar-IQ" smtClean="0"/>
              <a:t>25/04/1440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9B5E5843-33C4-451B-A83B-59B15F5EC322}" type="slidenum">
              <a:rPr lang="ar-IQ" smtClean="0"/>
              <a:t>‹#›</a:t>
            </a:fld>
            <a:endParaRPr lang="ar-IQ"/>
          </a:p>
        </p:txBody>
      </p:sp>
    </p:spTree>
    <p:extLst>
      <p:ext uri="{BB962C8B-B14F-4D97-AF65-F5344CB8AC3E}">
        <p14:creationId xmlns:p14="http://schemas.microsoft.com/office/powerpoint/2010/main" val="7742166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49B9C3-FCBA-41D6-A1EC-2FA0004BBB5F}" type="datetimeFigureOut">
              <a:rPr lang="ar-IQ" smtClean="0"/>
              <a:t>25/04/1440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9B5E5843-33C4-451B-A83B-59B15F5EC322}" type="slidenum">
              <a:rPr lang="ar-IQ" smtClean="0"/>
              <a:t>‹#›</a:t>
            </a:fld>
            <a:endParaRPr lang="ar-IQ"/>
          </a:p>
        </p:txBody>
      </p:sp>
    </p:spTree>
    <p:extLst>
      <p:ext uri="{BB962C8B-B14F-4D97-AF65-F5344CB8AC3E}">
        <p14:creationId xmlns:p14="http://schemas.microsoft.com/office/powerpoint/2010/main" val="3231505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49B9C3-FCBA-41D6-A1EC-2FA0004BBB5F}" type="datetimeFigureOut">
              <a:rPr lang="ar-IQ" smtClean="0"/>
              <a:t>25/04/1440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9B5E5843-33C4-451B-A83B-59B15F5EC322}" type="slidenum">
              <a:rPr lang="ar-IQ" smtClean="0"/>
              <a:t>‹#›</a:t>
            </a:fld>
            <a:endParaRPr lang="ar-IQ"/>
          </a:p>
        </p:txBody>
      </p:sp>
    </p:spTree>
    <p:extLst>
      <p:ext uri="{BB962C8B-B14F-4D97-AF65-F5344CB8AC3E}">
        <p14:creationId xmlns:p14="http://schemas.microsoft.com/office/powerpoint/2010/main" val="2091582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49B9C3-FCBA-41D6-A1EC-2FA0004BBB5F}" type="datetimeFigureOut">
              <a:rPr lang="ar-IQ" smtClean="0"/>
              <a:t>25/04/1440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9B5E5843-33C4-451B-A83B-59B15F5EC322}" type="slidenum">
              <a:rPr lang="ar-IQ" smtClean="0"/>
              <a:t>‹#›</a:t>
            </a:fld>
            <a:endParaRPr lang="ar-IQ"/>
          </a:p>
        </p:txBody>
      </p:sp>
    </p:spTree>
    <p:extLst>
      <p:ext uri="{BB962C8B-B14F-4D97-AF65-F5344CB8AC3E}">
        <p14:creationId xmlns:p14="http://schemas.microsoft.com/office/powerpoint/2010/main" val="480601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049B9C3-FCBA-41D6-A1EC-2FA0004BBB5F}" type="datetimeFigureOut">
              <a:rPr lang="ar-IQ" smtClean="0"/>
              <a:t>25/04/1440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B5E5843-33C4-451B-A83B-59B15F5EC322}" type="slidenum">
              <a:rPr lang="ar-IQ" smtClean="0"/>
              <a:t>‹#›</a:t>
            </a:fld>
            <a:endParaRPr lang="ar-IQ"/>
          </a:p>
        </p:txBody>
      </p:sp>
    </p:spTree>
    <p:extLst>
      <p:ext uri="{BB962C8B-B14F-4D97-AF65-F5344CB8AC3E}">
        <p14:creationId xmlns:p14="http://schemas.microsoft.com/office/powerpoint/2010/main" val="3468137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8.xml.rels><?xml version="1.0" encoding="UTF-8" standalone="yes"?>
<Relationships xmlns="http://schemas.openxmlformats.org/package/2006/relationships"><Relationship Id="rId2" Type="http://schemas.openxmlformats.org/officeDocument/2006/relationships/hyperlink" Target="http://kenanaonline.com/users/ahmedkordy/tags/214294/posts" TargetMode="External"/><Relationship Id="rId1" Type="http://schemas.openxmlformats.org/officeDocument/2006/relationships/slideLayout" Target="../slideLayouts/slideLayout1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محاضرات في (مناهج البحث العلمي في التربية وعلم النفس)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7841529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ب- العلم:</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88696283"/>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4- الدراسات المسحية للبحوث السابقة والجارية: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859953644"/>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  الدراسة التحليلية والناقدة للبحوث السابقة أو ملخصاتها ونتائجها المنشورة يمكن أن تكشف للطالب عن نواحي نقص معينة في الدراسات السابقة والتي ما زالت تحتاج إلى إجراء بحوث حولها، وكذلك تفيد في نواح أخرى كثيرة منها أنها تزود الباحث بأفكار ونظريات وفروض وتفسيرات معينة قد تساعد الطالب على تحديد أبعاد المشكلة التي يبحث فيها، كما تعرفه على أنواع من تصميمات البحوث وطرق وأساليب متعددة ومتنوعة في البحث يمكن أن يفيد منها في بحثه. إن كثيرا من هذه البحوث تشتمل في نهايتها على توصيات ومقترحات بإجراء بحوث معينة ترتبط بمشكلة البحث أو الميدان عامة.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31720267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    إن معرفة الطالب بالبحوث الجارية في الميدان واتجاهاتها تفيد في التوصل إلى مشكلات معينة تصلح للبحث وفي منع تكرار اختيار الطالب لمشكلة سبق دراستها وتتوافر لها كفاية من الأدلة والحقائق. وفي بعض الحالات تنتهي الرسائل والأطاريح بنتائج غير قاطعة مؤكدة، وذلك بسبب قلة توافر البيانات أو الضعف في إمكانية الباحث خاصة المبتديء على تحليلها أو الوصول إلى مثل هذه النتائج. وقد تنتهي بعض الرسائل العلمية بنتائج مؤكدة ولكنها من ناحية أخرى تقوم على أساس بيانات محدودة كأن تكون عينة أفراد البحث صغيرة جداً، لا تمثل مجتمع البحث. ويمكن في مثل هذه الحالات إجراء بحوث تستخدم فيها عينات كبيرة وممثلة إلى حد كبير لمجتمعها الأصلي بقصد الوصول إلى نتائج تسمح بالتعميم وبتطبيقات واسعة لها أهميتها في الميدان التربوي. ويستطيع الطالب استعارتها وقراءتها، يمكن أن يحدد الطالب نسخاً من رسائل الماجستير والدكتوراه في مكتبات الكليات أو الجامعات. إذ تحتفظ الجامعات بنسخ للرسائل العلمية، كذلك المجلات العلمية العربية والأجنبية التي تنشر ملخصات للرسائل والاطاريح. واليوم أصبح متاحاً للطلبة الحصول على كثير من هذه البحوث من خلال الأنترنت، والمراسلة مع الجامعات للحصول على ما يستجد من بحوث ودراسات علمية.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46346649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5-برنامج قراءة ونظرة ناقدة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8200715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   ينبغي أن يدرك الطالب الباحث منذ بداية التحاقه بالدراسة أهمية القراءة الناقدة في تكوينه كباحث. وتشمل هذه القراءة إلى جانب قراءته للرسائل والأطاريح وملخصاتها كتب المراجع العلمية، وكتب الثقافة العامة التي توفر له خصوبة في الخبرة عريضة وعميقة في نفس الوقت. ولا شك أن كفاية الخلفية الخبراتية ضرورية للطالب وبالأخص في مرحلة البحث عن مشكلة معينة للبحث والمشاركة في المناقشات الناقدة المثمرة التي تدور عادة في حلقات أو السمنار.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73142115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   إن اتباع الاسلوب الناقد في التفكير والقراءة والمناقشة أمر ينبغي لكل طالب باحث أن يحرص عليه، وبالاخص المبتديء، ففي قراءة الدراسات والمقالات والموضوعات في المراجع التربوية والنفسية، وفي الاستماع إلى آراء وملاحظات الأساتذة، وفي عرض الأفكار ومناقشة مقترحات البحوث في حلقات السمنار ينبغي أن يدقق فيها الباحث، ويتفحصها ويزن ويقدرها، وفي نفس الوقت ينبغي ألا يضجر من وجهات النظر الأخرى المخالفة لوجهة نظره حين يناقش خطة بحثه مع الأساتذة وزملائه، تلك المناقشات تفيده في التوصل لتحدي أفضل لمشكلة بحثه.</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6525424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   وينصح الطالب بأن يحتفظ بمذكرات منظمة يسجل فيها الملاحظات والأفكار المتصلة بالموضوع الذي يريد البحث فيه سواء كانت منبثقة من تفكيره زاستقصائه الذاتي، أو مستقاة من قراءاته أو من محاضرات الأساتذة أو الاستشارات العلمية بخصوص موضوع بحثه. إن تلك الملاحظات المسجلة من قبل الطالب تفيده تكون تحت يده باستمرار لكي يفحصها ويتمعن فيها، وهي كثيرا ما تستثير لديه التفكير الناقد والتقصي العقلي وتوحي إليه بافكار واتجاهات جديدة تفيده في بحثه.</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73788791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المحاضرة السادسة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92169304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sng" strike="noStrike" baseline="0" smtClean="0">
                <a:solidFill>
                  <a:srgbClr val="000000"/>
                </a:solidFill>
                <a:latin typeface="Simplified Arabic"/>
                <a:cs typeface="Simplified Arabic"/>
              </a:rPr>
              <a:t>شروط اختيار المشكلة وتحديدها</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67670228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 هنالك اعتبارات أو شروط لا بد من مراعاتها من جانب الطالب الباحث قبل اختياره مشكلة مناسبة للبحث. وهي كالآتي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8653243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   وتستمد كلمة "علم" أساسها من عَلِم يَعلَم، وهي عكس الجهل. وفي" المعجم الوسيط" فإن كلمة العلم تعني إدراك الشيء بحقيقته، وتعني اليقين.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520499335"/>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1-حداثة المشكلة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934243449"/>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  وترتبط بحداثة المشكلة خصائص معينة مثل الجدة، والأصالة، والابتكار. بمعنى أن تكون المشكلة جديدة ومبتكرة لم يسبق دراستها من جانب باحثين آخرين. ومما يساعد في ذلك القدرات والخصائص العقلية للباحث من ناحية، والمسح الشامل للدراسات والبحوث السابقة من ناحية أخرى. ويمكن أن يرتبط بحداثة المشكلة أيضا حداثة البيانات والأساليب والأدوات المستخدمة في دراستها. وإذا كانت هذه الاعتبارات لها أهميتها عند اختيار مشكلة بحث محددة، فذلك لا يعني أن جميع المشكلات التي سبق بحثها لم تعد جديرة بالدراسة مرة أخرى، ففي ضوء التطورات المعرفية والثقافية والتطورات في أساليب وأدوات البحث يعتبر تكرار بعض البحوث السابقة باستخدام تصميمات وأساليب وأدوات جديدة للبحث من الأعمال ذات القيمة العلمية.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54524605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2-الأهمية والقيمة العلمية للمشكلة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276624546"/>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  إن قيمة مشكلة البحث تكمن من أهميتها والفائدة من دراساتها. على الباحث أن يأخذ بنظر الاعتبار أن تضيف نتائج بحث شيئاً جديداً الى المعرفة العلمية الحالية، أو تأثيرها في تطوير الممارسات والتطبيقات التربوية المعمول بها حالياً في الميدان التربوي. وكذلك إن كان هناك شيء جديد في البحث لا يجعله مجرد صورة مكررة لبحوث ونتائج سابقة، وإن كان المجال العلمي يحتاج فعلاً إلى دراسات من هذا النوع الذي يبحث فيه، وإن كانت توجد فجوات ونواحي نقص معينة في المعرفة المحققة وتطبيقاتها، أو يلزم إجراء بحوث لاستكمال هذا النقص.</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418114577"/>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الميدان التربوي يحتاج إلى بحوث ذات قيمة بميادينها وأنواعها المختلفة، فهناك مثلاً عملية أو تطبيقية مباشرة. وهذا يتطلب أن يدرس الباحث المشكلات والتحديات الموجودة فعلاً في الواقع التعليمي، وأن يتوصل إلى نتائج وقرارات لها قيمتها في تحسين هذا الواقع، ورفع كفاية العملية التربوية في أبعادها المختلفة، فهناك مثلاً حاجة إلى بحوث في مجالات تطوير الكتاب المدرسي، واستخدام الوسائل التعليمية الحديثة، وتطوير التدريس والمقررات الدراسية، وبرامج تربية المتعلم، وبحوث في سبل معالجة المشكلات الدراسية، كانخفاض المستوى التحصيلي للتلاميذ، ومشكلات الرسوب والتسرب والفاقد في التعليم، ومشكلات أخرى..</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739744314"/>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3-اهتمام الباحث بموضوع أو مشكلة البحث</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59247125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إن اهتمام الباحث بالموضوع أو مشكلة البحث التي يختارها للبحث مسألة لها أهميتها في القيام بالبحث والمثابرة في العمل حتى إتمامه، فإن ارتباط العمل بالاهتمام أو الميل يحقق دافعية أكبر للعمل وكفاية في ادائه واحتمالات أكبر لتحقيق النجاح، ويتطلب هذا من الطالب أن يسأل نفسه إن كانت لديه ميول ودوافع حقيقة للبحث، أم مجرد رغبة في القيام بأي بحث في سبيل الحصول على الدرجة العلمية، وما يترتب عليها من امتيازات أدبية ومادية، حتى لو كان موضوع البحث ليست له درجة أهمية كافية. ويجب أن لا يخلط الطالب بين الاهتمام بمشكلة معينة، وبين الرغبة القائمة على التحيز للوصول إلى نتيجة أو إجابة معينة لمشكلة البحث، فلا يختار مثلاً مشكلة لبحث يهدف إلى دعم وجهة نظر له متحيزة، وإنما يختار مشكلة يميل إلى دراستها بدافع البحث وتعلم أسسه ومهاراته، وأن يتوخى في البحث الدقة والموضوعية والأمانة العلمية في جمع البيانات والوصول إلى النتائج وتفسيرها دون أي تحيز وبصرف النظر عما إذا جاءت هذه النتائج مدعمة لوجهة نظره أو مخالفة لها، أو للنتائج التي كان يتوقعها.</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240387209"/>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4-كفاية الخبرة والقدرة على بحث المشكلة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999508456"/>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لا بد أن تتوافر للطالب الباحث كفاية من الخبرة التي تلزم لبحث المشكلة التي يختارها. وإلى المعرفة بالمهارات التي يحتاج إليها، وفي أي النواحي. ففي بعض الحالات قد يختار الطالب موضوعا معينا للبحث، وبعد أن يقطع في تنفيذه جزءاً كبيراً، يكتشف أن خبرته التربوية عن هذا الموضوع ليست كافية بالقدر الذي تمكنه من إتمامه بالصورة الجيدة. وفي بعض الحالات قد يكتشف الطالب أنه بحاجة إلى تعلم مهارات إحصائية معينة تمكنه من تناول البيانات ومعالجتها إحصائيا وتفسيرها على أساس إحصائي سليم، ومثل هذه الحالات ينبغي للطالب أن يراعيها قبل تحديده لمشكلة البحث، وأن يعمل على تحقيق مزيد من التعلم ي هذه النواحي بما يمكنه من بحثها بالصورة المرضية.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187982382"/>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5-توافر البيانات ومصادرها</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5985688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كذلك يعريف العلم بأنه:</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300642949"/>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إن التفكير في مدى كفاية البيانات التي يحتاج إليها البحث أمر في غاية الأهمية في مرحلة اختيار المشكلة وتحديدها، وذلك لأن صعوبة الحصول على البيانات اللازمة، أو الافتقار إلى كفايتها يؤدي بطبيعة الحال إلى استحالة أو صعوبة تنفيذ خطة البحث. وقد يغيب عن الباحث المبتديء صعوبات ومحددات ترتبط بقلة وفرة مصادر البيانات والوثوق بصحتها، أو دقتها وموضوعية وصحة أساليب الحصول عليها، أو لمحددات البعد المكاني، حيث لا يستطيع الطالب الحصول عليها إلا عن طريق الارتحال للحصول عليها من مصادرها البعيدة مكانيا، أو صعوبات ترتبط باعتبارات أمنية..، أو موضوعات تتسم بالحساسية الدينية أو الخقية أو الاجتماعية..وفي مثل هذه الحالات على الباحث أن يحدد إمكاناته التي تتيح له التحرك والتصرف لتحقيق بحثه.</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857293871"/>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6-الاشراف، الوقت، التكلفة وعوامل أخرى</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666616568"/>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على الطالب أن ياخذ بنظر الاعتبار اختيار موضوع يسهل أن يجد له الإشراف العلمي المناسب في الكلية التي يدرس فيها. وهناك عدة اعتبارات يمكن أن ينظر إليها الطالب في اختياره للأستاذ المشرف على بحثه، منها وجود التخصص اللازم، وموافقة المشرف على موضوع البحث، وعلى الإشراف. وأن لا يكون المشرف مثقلاً بعدد كبير من البحوث التي يشرف عليها في نفس الوقت، أو بجدول مزدحم للتدريس، وغير ذلك من الأعمال والمهام التي يقوم بها وتحد من فرص حصول الطالب على وقت كاف للاشراف.</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733182174"/>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وهنالك عامل الوقت، فلا بد أن يراعيه الطالب عند اختياره لموضوع بحثه، فلا يختار موضوعا موسع متفرعاً، يحتاج إلى فترة طويلة للبحث فيه وانجازه. وكثير من الطلبة يختار موضوعا معينة للبحث، وسرعان ما يتبين بعد مناقشته مع الأساتذة المتخصصين ومن خلال عرضه في حلقات السمنار أنه يحتاج إلى وقت أطول بكثير مما تصور، لذلك ينصح باختيار موضوعات تتناسب مع الوقت المتاح للدراسة. ومثل هذا الاعتبار مهم للطلبة المحددين بفترة زمنية معينة لانجاز بحوثهم كطلبة البعثات والمنح الدراسية، وطلبة الدراسات العليا خاصة في مرحلة الماجستير.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46915894"/>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كذلك ينبغي أن يراعي الطالب التكاليف التي يحتاج إليها تنفيذ البحث، وإلى أي مدى يمكن أن يوفرها في حدود إمكاناته المادية المتاحة. فبعض الدراسات تحتاج إلى طباعة ونسخ الكثير من استمارات الاستفتاءات والاختبارات والمقاييس، ومتطلبات إجراء التجارب العلمية، وإلى انتقالات وسفريات لمناطق متعددة وبعيدة لتطبيقها، وجمع البيانات اللازمة للبحث. وما لم يقدر الباحث على تكلفة البحث من البداية، ويوفر مصادر الحصول عليها، فسيواجه صعوبات كثيرة تعطل تنفيذ البحث وإتمامه على النحو الذي رسمه، وفي حالات كثيرة يضطر الطالب إلى تعديل موضوعه أكثر من مرة، أو حتى تغييره بسبب تلك الصعوبات.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949830167"/>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كما وهنالك عوامل أخرى يجب مراعاتها تتعلق بظروف الباحث الشخصية، والمهنية، والصحية، وما يتعلق بالحصول على التسهيلات والموافقات الرسمية من قبل الجهات أو المؤسسات التي سيتعامل معها لإجراء البحث، وغير ذلك..</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647289983"/>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endParaRPr lang="ar-IQ" b="1" i="0" u="none" strike="noStrike" baseline="0" smtClean="0">
              <a:solidFill>
                <a:srgbClr val="000000"/>
              </a:solidFill>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544891955"/>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المحاضرة  السابعة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484749055"/>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خطة البحث المقترحة وخطوات البحث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458852124"/>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قبل أن يضع الباحث خطة البحث، والخطوات التي سيتبعها بالتفصيل، يكون قد تأكد من تحديد مشكلة البحث بشكل نهائي، ومن إمكانية بحثها. وتشتمل خطة البحث على ما سيقوم به الباحث من إجراءات، وخطوات محددة يعتمدها في ترتيب وتسلسل بحثه، وهي خطة مبدئية تحتاج إلى تفكير ونفاذ رؤية للمشكلة ومجالها وأهميتها، وقدرة على رسم إطار عام، واستعمال أساليب منهجية وفنية لدراسة المشكلة، والتوصل إلى قرارات أو حلول لها. وبقدر ما تستند الخطة إلى مثل هذه القدرات والأساليب، تأتي في صورة واضحة ودقيقة ومنظمة. وهذا يساعد الطالب الباحث على حسن مناقشتها وتوضيحها وتنفيذها. ومع ذلك، فإنه قد يدخل تعديلات وتغييرات معينة على الخطة المقترحة في ضوء ما ينبثق من أفكار وملاحظات وتوجيهات معينة خلال مناقشتها والدراسة الناقدة لها من جانب الأساتذة والزملاء خلال حلقات السمنار. وعلى الباحث أن يكون صبورا، ولا يضجر من الأفكار والملاحظات حتى لو كانت مخالفة لوجهة نظره، لأن الدافع الأساسي لها هو أن تكون الخطة واضحة، وموضوعية، منظمة، وعلمية تأخذ بنظر ما يكفل تحقيق هذه الخواص عند إعادة تنظيمها. وتشتمل خطة البحث على عنوان البحث-المقدمة أو التمهيد لمشكلة البحث-مشكلة البحث-أهمية البحث-حدود البحث-أهداف البحث-صياغة الفرضيات-تحديد المصطلحات-الطريقة أو خطوات البحث وأساليبه وأدواته. وسنتاولها في الآتي:</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4533741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 المعرفة المنسقة ٍ</a:t>
            </a:r>
            <a:r>
              <a:rPr lang="en-US" b="1" i="0" u="none" strike="noStrike" baseline="0" smtClean="0">
                <a:solidFill>
                  <a:srgbClr val="000000"/>
                </a:solidFill>
                <a:latin typeface="Simplified Arabic"/>
                <a:cs typeface="Simplified Arabic"/>
              </a:rPr>
              <a:t>Systematized Knowledge</a:t>
            </a:r>
            <a:r>
              <a:rPr lang="ar-IQ" b="1" i="0" u="none" strike="noStrike" baseline="0" smtClean="0">
                <a:solidFill>
                  <a:srgbClr val="000000"/>
                </a:solidFill>
                <a:latin typeface="Simplified Arabic"/>
                <a:cs typeface="Simplified Arabic"/>
              </a:rPr>
              <a:t> التي تنشأ عن الملاحظة والدراسة والتجريب، والتي تتم بهدف تحديد طبيعة أو أسس وأصول ما تتم دراسته.</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877552775"/>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اولاً-عنوان البحث </a:t>
            </a:r>
            <a:r>
              <a:rPr lang="en-US" b="1" i="0" u="none" strike="noStrike" baseline="0" smtClean="0">
                <a:solidFill>
                  <a:srgbClr val="000000"/>
                </a:solidFill>
                <a:latin typeface="Simplified Arabic"/>
                <a:cs typeface="Simplified Arabic"/>
              </a:rPr>
              <a:t>Title</a:t>
            </a:r>
            <a:r>
              <a:rPr lang="ar-IQ" b="1" i="0" u="none" strike="noStrike" baseline="0" smtClean="0">
                <a:solidFill>
                  <a:srgbClr val="000000"/>
                </a:solidFill>
                <a:latin typeface="Simplified Arabic"/>
                <a:cs typeface="Simplified Arabic"/>
              </a:rPr>
              <a:t>:</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48640444"/>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لكل بحث عنوان معين يعبر بدقة ووضوح وإيجاز عن المتغيرات المراد دراستها ومجال الدراسة، ويمكن من خلاله فهم وجود مشكلة ما. ولا يقصد بالعنوان أن يكون صياغة للمشكلة، لأن طبيعة العرض للمشكلة وأسلوب صياغتها يختلف عن عنوان البحث. وهناك اعتبارات يجب مراعاتها من جانب الباحث في كتابة البحث وكالآتي:</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845167605"/>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1-أن يحدد العنوان ميدان المشكلة تحديداً دقيقاً</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4168196119"/>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2-أن يكون العنوان واضحاً وموجزاً ووصفي بدرجة كافية تسمح بتصنيف الدراسة في فئتها المناسبة.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698921382"/>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3-أن يتم تجنب الكلمات المكررة، والتي لا ضرورة لها مثل (دراسة في) أو _دراسة تحليلية_ وكذلك تجنب أن تكون العبارات ناقصة أو مضللة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319457105"/>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4-أن تخدم الأسماء التي ترد في العنوان كموجهات تبين وجهة البحث.</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400353358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5-أن توضع الكلمات الأساسية في بداية عبارة العنوان.</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94354034"/>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ثانياً: مقدمة البحث </a:t>
            </a:r>
            <a:r>
              <a:rPr lang="en-US" b="1" i="0" u="none" strike="noStrike" baseline="0" smtClean="0">
                <a:solidFill>
                  <a:srgbClr val="000000"/>
                </a:solidFill>
                <a:latin typeface="Simplified Arabic"/>
                <a:cs typeface="Simplified Arabic"/>
              </a:rPr>
              <a:t>Introduction</a:t>
            </a:r>
            <a:r>
              <a:rPr lang="ar-IQ" b="1" i="0" u="none" strike="noStrike" baseline="0" smtClean="0">
                <a:solidFill>
                  <a:srgbClr val="000000"/>
                </a:solidFill>
                <a:latin typeface="Simplified Arabic"/>
                <a:cs typeface="Simplified Arabic"/>
              </a:rPr>
              <a:t>:</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674503593"/>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قد يضع الباحث مقدمة تمهد للبحث، ويشير فيها بإيجاز إلى الكتابات والبحوث السابقة موضحاً الصلة بينها وبين الموضوع الحالي الذي يروم البحث فيه. ويمكن أن يوضح بعض الأفكار والمفاهيم الأساسية ذات الدلالة بالنسبة لبحثه. كذلك يمكن أن يوضح في المقدمة بعض الثغرات والمشكلات الملحة القائمة في المجال التربوي أو النفسي، والتي تحتاج إلى حلول وقرارات تستند إلى بحوث علمية.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186068814"/>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ثالثاً: صياغة المشكلة وتحديدهاٍ</a:t>
            </a:r>
            <a:r>
              <a:rPr lang="en-US" b="1" i="0" u="none" strike="noStrike" baseline="0" smtClean="0">
                <a:solidFill>
                  <a:srgbClr val="000000"/>
                </a:solidFill>
                <a:latin typeface="Simplified Arabic"/>
                <a:cs typeface="Simplified Arabic"/>
              </a:rPr>
              <a:t>Statement of the problem </a:t>
            </a:r>
            <a:r>
              <a:rPr lang="ar-IQ" b="1" i="0" u="none" strike="noStrike" baseline="0" smtClean="0">
                <a:solidFill>
                  <a:srgbClr val="000000"/>
                </a:solidFill>
                <a:latin typeface="Simplified Arabic"/>
                <a:cs typeface="Simplified Arabic"/>
              </a:rPr>
              <a:t>:</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41301170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 فرع من فروع المعرفة أو الدراسة، خاصة ذلك الفرع المتعلق بتنسيق وترسيخ الحقائق والمباديء والمناهج بواسطة التجارب والفرضيات.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4171271657"/>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ينبغي أن تصاغ مشكلة البحث بوضوح، ويذكر الباحث في المشكلة ما يتعلق بالسلبيات أو الثغرات التي تدور حول المشكلة، ومستنداً إلى أدبيات، ودراسات سابقة، وآراء منظرين ومفكرين..وقد لا يجد ما يسند ما يتطرق له بشكل مباشر، فيضع مشكلة البحث بصيغة تساؤلات. ويتطلب هذا من جانب الباحث اختيار الألفاظ والمصطلحات لعبارات المشكلة أو التساؤلات التي يطرحها بحيث تعبر بدقة عن طبيعة الأفراد المراد اجراء الدراسة عنهم. وقد تكون مشكلة البحث موسعة إذا تضمنت تفاصيل كثيرة، أو مختصرة عندما تتحدد بتساؤلات.</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854153127"/>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رابعاً: أهمية البحث </a:t>
            </a:r>
            <a:r>
              <a:rPr lang="en-US" b="1" i="0" u="none" strike="noStrike" baseline="0" smtClean="0">
                <a:solidFill>
                  <a:srgbClr val="000000"/>
                </a:solidFill>
                <a:latin typeface="Simplified Arabic"/>
                <a:cs typeface="Simplified Arabic"/>
              </a:rPr>
              <a:t>Research Importance</a:t>
            </a:r>
            <a:r>
              <a:rPr lang="ar-IQ" b="1" i="0" u="none" strike="noStrike" baseline="0" smtClean="0">
                <a:solidFill>
                  <a:srgbClr val="000000"/>
                </a:solidFill>
                <a:latin typeface="Simplified Arabic"/>
                <a:cs typeface="Simplified Arabic"/>
              </a:rPr>
              <a:t>: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27494977"/>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يبين الباحث في هذه الفقرة مدى أهمية الدراسة الحالية والحاجة إليها في ميدان ومجال البحث. ويذكر الباحث فيها كل ما يبرز قيمة وأهمية المتغيرات المراد البحث فيها من الناحية التربوية أو النفسية، كالأهمية من دراسة التفكير، الذكاء، التحصيل الدراسي، القلق.. وأهمية برامج تعليمية أو تربوية معينة..، ولماذا هي مهمة، وبماذا تخدم، كذلك أهمية الفئة المستهدفة بالبحث، كأن يكونوا طلبة، أو تلاميذ، أو معلمين..كل ذلك بحسب ما يتضمنه عنوان البحث. ويشير الباحث إلى النظريات، والأدبيات والدراسات السابقة إن وجدت التي اهتمت بدراسة نفس المتغيرات كي تدعم اهمية الدراسة.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34309851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خامساً: أهداف البحث </a:t>
            </a:r>
            <a:r>
              <a:rPr lang="en-US" b="1" i="0" u="none" strike="noStrike" baseline="0" smtClean="0">
                <a:solidFill>
                  <a:srgbClr val="000000"/>
                </a:solidFill>
                <a:latin typeface="Simplified Arabic"/>
                <a:cs typeface="Simplified Arabic"/>
              </a:rPr>
              <a:t>Amis of research</a:t>
            </a:r>
            <a:r>
              <a:rPr lang="ar-IQ" b="1" i="0" u="none" strike="noStrike" baseline="0" smtClean="0">
                <a:solidFill>
                  <a:srgbClr val="000000"/>
                </a:solidFill>
                <a:latin typeface="Simplified Arabic"/>
                <a:cs typeface="Simplified Arabic"/>
              </a:rPr>
              <a:t>: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573774430"/>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يحدد الباحث أهداف البحث بدقة ووضوح. ويعتمد في صياغتها على ما يروم إيجاده فعلاُ، أو تحقيقه من خلال البحث لا أكثر ولا أقل. ويمكن أن يضع الباحث هدفاً واحداً أو عدة أهداف بحسب متطلبات الدراسة وما تتضمنه من متغيرات، والوقت المتاح له، فقد تتضمن الدراسة استخراج نتائج لعدة متغيرات، والفروق بين الفئات، ومقارنات..وكلما تعددت المتغيرات، تعددت الأهداف، واتسعت الدراسة.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77794656"/>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سادساً: فرضيات البحث </a:t>
            </a:r>
            <a:r>
              <a:rPr lang="en-US" b="1" i="0" u="none" strike="noStrike" baseline="0" smtClean="0">
                <a:solidFill>
                  <a:srgbClr val="000000"/>
                </a:solidFill>
                <a:latin typeface="Simplified Arabic"/>
                <a:cs typeface="Simplified Arabic"/>
              </a:rPr>
              <a:t>  The Hypothesis</a:t>
            </a:r>
            <a:r>
              <a:rPr lang="ar-IQ" b="1" i="0" u="none" strike="noStrike" baseline="0" smtClean="0">
                <a:solidFill>
                  <a:srgbClr val="000000"/>
                </a:solidFill>
                <a:latin typeface="Simplified Arabic"/>
                <a:cs typeface="Simplified Arabic"/>
              </a:rPr>
              <a:t>:</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92684523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الفرضية هي تفسير أو حل مؤقت محتمل للمشكلة، أو إجابة مؤقتة عن التساؤل الذي يتطلب الاجابة عنه من خلال البحث. ولكن هذه الفرضية تحتاج إلى التحقق منها، والتأكد من صحتها وإثباتها، أو إدحاضها ورفضها. وللفرضية الجيدة خصائص معينة وهي كالآتي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4085038535"/>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1-أن تكون متسقة مع الحقائق المعروفة سواء كانت بحوثاً أو نظريات علمية. بمعنى أن يضع الباحث الفرضية التي لا تتناقض مع المعطيات السابقة التي قدمت من قبل منظرين أو باحثين. فالفرضية ليست مجرد تخمين، ولكنها نفاذ رؤية وتخمين ذكي يستند إلى كفاية الحقائق والخبرة حتى تكون للفرضية دلالاتها. وفي كثير من مجالات دراسة السلوك يحتاج الباحث إلى إجراء دراسة إستطلاعية أولية محدودة للحصول على بيانات تساعده في صياغة فرضية ذات دلالة. ويمكن أن تصاغ الفرضية بأسلوبين، إما أن تكون الفرضية صفرية، بمعنى محايدة، أو تكون متجه. ففي حالة أن تكون الفرضية صفرية يفترض الباحث أن لا توجد فروق ذات دلالة إحصائية بين ما يفترضه والنتيجة التي يحصل عليها. أما في حالة أن تكون الفرضية متجهة، فيفترض وجود الفروق ذات الدلالة الإحصائية. ويعتمد وضع الفرضية المناسبة صفرية أو متجهة على ما يتوافر من بيانات سابقة مؤكدة تدعم فرضيته مبدئياً قبل إجراء بحثه.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775311498"/>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سابعاً: حدود البحث </a:t>
            </a:r>
            <a:r>
              <a:rPr lang="en-US" b="1" i="0" u="none" strike="noStrike" baseline="0" smtClean="0">
                <a:solidFill>
                  <a:srgbClr val="000000"/>
                </a:solidFill>
                <a:latin typeface="Simplified Arabic"/>
                <a:cs typeface="Simplified Arabic"/>
              </a:rPr>
              <a:t>Search Limits</a:t>
            </a:r>
            <a:r>
              <a:rPr lang="ar-IQ" b="1" i="0" u="none" strike="noStrike" baseline="0" smtClean="0">
                <a:solidFill>
                  <a:srgbClr val="000000"/>
                </a:solidFill>
                <a:latin typeface="Simplified Arabic"/>
                <a:cs typeface="Simplified Arabic"/>
              </a:rPr>
              <a:t>: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72870766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على الباحث أن يكون على دراية تامة بحدود وميدان بحثه، فيذكر حدود البحث البشرية، وهم الفئة المستهدفة بالبحث، والمكانية والزمانية والمتغيرات المراد البحث فيها دون غيرها.</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40777571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-وبحسب قاموس أُكسفورد المختصر، فالعلم هو ذلك الفرع من الدراسة الذي يتعلق بتكوين مترابط من الحقائق الثابتة المصنفة، والتي تحكمها قوانين عامة، وتحتوي على طرق ومناهج موثوق بها لاكتشاف الحقائث الجديدة في نطاق الدراسة. ونلاحظ مما تقدم أن المعرفة أوسع وأشمل من العلم، وأن العلم هو فرع من المعرفة، بمعنى ان المعرفة تشمل العلم.</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65353177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ثامناً: تحديد مصطلحات البحث </a:t>
            </a:r>
            <a:r>
              <a:rPr lang="en-US" b="1" i="0" u="none" strike="noStrike" baseline="0" smtClean="0">
                <a:solidFill>
                  <a:srgbClr val="000000"/>
                </a:solidFill>
                <a:latin typeface="Simplified Arabic"/>
                <a:cs typeface="Simplified Arabic"/>
              </a:rPr>
              <a:t>Identify the research terms</a:t>
            </a:r>
            <a:r>
              <a:rPr lang="ar-IQ" b="1" i="0" u="none" strike="noStrike" baseline="0" smtClean="0">
                <a:solidFill>
                  <a:srgbClr val="000000"/>
                </a:solidFill>
                <a:latin typeface="Simplified Arabic"/>
                <a:cs typeface="Simplified Arabic"/>
              </a:rPr>
              <a:t>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678695743"/>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ويقصد بها تلك التي ترد في عنوان البحث. والمصطلح العلمي يتألف من أكثر من مفردة تشير إلى متغير ما، ليشكل صيغة واحدة تمثل مفهوماً معيناُ جديداً.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472015493"/>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يقوم الباحث بتعريف كل متغير أو مصطلح ورد في العنوان كل على حدة. ويستعرض الباحث ما ورد من تعريفات من قبل منظرين، وباحثين في دراسات سابقة قد وضعوا تعريفات مسبقاً، ويتبنى تعريفاً معيناً من بينها إن كان مناسباً لبحثه، وقد يضع الباحث بنفسه تعريفاً جديداً مستنبطاً معينة إن كانت التعريفات السابقة غير مناسبة لبحثه الحالي.</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312065212"/>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وعلى الباحث أن يستعرض التعريفات بحسب الأسبقية الزمنية لكل منها حتى آخر تعريف ورد  للمتغير الذي يتطرق له في بحثه. ويفيد استعراض التعريفات السابقة في أن تصبح لدى الباحثة خبرة فيما تمت دراسته لمتغير بحثه، ويلاحظ التباين أو التوافق بين كل منها، وقد يستنبط تعريفاً توافقياً من جميعها، أو بعيداً إلى حد ما عن كل ما سبق ملائماً لبحثه.</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943031361"/>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تاسعاً: الإطار النظري </a:t>
            </a:r>
            <a:r>
              <a:rPr lang="en-US" b="1" i="0" u="none" strike="noStrike" baseline="0" smtClean="0">
                <a:solidFill>
                  <a:srgbClr val="000000"/>
                </a:solidFill>
                <a:latin typeface="Simplified Arabic"/>
                <a:cs typeface="Simplified Arabic"/>
              </a:rPr>
              <a:t>Theoretical Framework</a:t>
            </a:r>
            <a:r>
              <a:rPr lang="ar-IQ" b="1" i="0" u="none" strike="noStrike" baseline="0" smtClean="0">
                <a:solidFill>
                  <a:srgbClr val="000000"/>
                </a:solidFill>
                <a:latin typeface="Simplified Arabic"/>
                <a:cs typeface="Simplified Arabic"/>
              </a:rPr>
              <a:t>: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630502902"/>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لا بد للباحث أن يتطرق للأسس النظرية التي تتناول متغيرات بحثه، ذلك في تناول النظريات أو وجهات النظر التي تفسر المتغيرات أو الظواهر أو الحالاات، كما يمكن أن يتناول أدبيات فلسفية، أو اجتماعية وتربوية ودراسات سابقة. إن دراسة النظريات والتطرق إليها في البحث يبين مدى اطلاع الباحث واستفادته منها في تحديد ميدان ومجال بحثه، وتفسير وتوضيح المفاهيم المتعلقة بمتغيرات بحثه، ويمكن أن يتبنى نظرية معينة ليستند إليها أو توجه عمله منذ البداية، فلا يتشتت به الرأي بين هذه النظرية أو تلك، كما يعتمدها في تفسير نتائج بحثه.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19893635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عاشراً: إجراءات البحث </a:t>
            </a:r>
            <a:r>
              <a:rPr lang="en-US" b="1" i="0" u="none" strike="noStrike" baseline="0" smtClean="0">
                <a:solidFill>
                  <a:srgbClr val="000000"/>
                </a:solidFill>
                <a:latin typeface="Simplified Arabic"/>
                <a:cs typeface="Simplified Arabic"/>
              </a:rPr>
              <a:t>Search Procedures</a:t>
            </a:r>
            <a:r>
              <a:rPr lang="ar-IQ" b="1" i="0" u="none" strike="noStrike" baseline="0" smtClean="0">
                <a:solidFill>
                  <a:srgbClr val="000000"/>
                </a:solidFill>
                <a:latin typeface="Simplified Arabic"/>
                <a:cs typeface="Simplified Arabic"/>
              </a:rPr>
              <a:t>:  تحديد أساليب ووسائل البحث</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342009587"/>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a:t>
            </a:r>
            <a:r>
              <a:rPr lang="en-US" b="1" i="0" u="none" strike="noStrike" baseline="0" smtClean="0">
                <a:solidFill>
                  <a:srgbClr val="000000"/>
                </a:solidFill>
                <a:latin typeface="Simplified Arabic"/>
                <a:cs typeface="Simplified Arabic"/>
              </a:rPr>
              <a:t>Determine the methods and Instruments</a:t>
            </a:r>
            <a:r>
              <a:rPr lang="ar-IQ" b="1" i="0" u="none" strike="noStrike" baseline="0" smtClean="0">
                <a:solidFill>
                  <a:srgbClr val="000000"/>
                </a:solidFill>
                <a:latin typeface="Simplified Arabic"/>
                <a:cs typeface="Simplified Arabic"/>
              </a:rPr>
              <a:t>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352556975"/>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بعد أن يكون الباحث قد حدد تعريفاً مناسباً لمتغيرات بحثه، وحدد أهدافه، وطبيعة دراسته ومنهجيتها بحسب ما يتطلبه البحث كأن تكون الدراسة وصفية، مسحية، أو ارتباطية، أو تجريبية..يقوم باختيار الأسلوب المناسب لإجراء دراسته، والوسائل أو الأساليب المناسبة لجمع البيانات من الاختبارات والمقاييس، ويقوم الباحث إما بإعدادها أو بنائها، أو اعتماد أداة معدة سابقاً مناسبة لبحثه. وبعد أن يطبق الباحث أدوات بحثه، يقوم بمعالجتها احصائياً للتحقق من صدقها وثباتها، ومن بعد يطبقها على العينة المستهدفة بالبحث، ثم يستخرج النتائج، ويقوم بتفسيرها. وتساعده النظريات والأدبيات السايقة في إيجاد التحليلات والتفسيرات المناسبة للنتائج. وفي ضوء نتائج البحث يقدم التوصيات. كما يقترح إجراء دراسات أخرى مماثلة أو مكملة.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395310640"/>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7309663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ج- الواقع والحقيقة والعلم:</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276463616"/>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مناهج البحث العلمي</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89515576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المحاضرة الثامنة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521212101"/>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sng" strike="noStrike" baseline="0" smtClean="0">
                <a:solidFill>
                  <a:srgbClr val="000000"/>
                </a:solidFill>
                <a:latin typeface="Simplified Arabic"/>
                <a:cs typeface="Simplified Arabic"/>
              </a:rPr>
              <a:t>خطوات وأدوات تجميع البيانات</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093982958"/>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يتطلب تحقيق أهداف البحث تجميع بيانات معينة، ثم معالجتها إحصائياً للتوصل إلى النتائج، ذلك من خلال أداة معدة لهذا الغرض، وتجميع البيانات التي يمكن بواسطتها اختبار الفرضيات. وهنالك خطوات تتصل بتجميع البيانات يمكن تلخيصها بالآتي:</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047703417"/>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1-تحديد المجتمع المراد دراسته. أي الحصر الشامل للمجتمع، واختيار عينة منه. ويعتمد ذلك على طبيعة المجتمع نفسه، وطبيعة الظاهرة المراد دراستها، وإمكانية الحصول على العينة.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217609748"/>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2- وضع هياكل الجداول الإحصائية التي تستوعب البيانات التي يتوقع تجميعها في البحث، فضلاً عن دراسة البحوث السابقة المتصلة بالظاهرة موضوع الدراسة، وذلك لتحديد البيانات الناقصة، وتعرف جوانب المشكلة غير المطروقة والصعوبات التي اعترضت الباحثين من قبل.</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706549378"/>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3- تحديد مصادر البيانات ثم تجميعها، وقد تكون هذه المصادر منشورة كالكتب والتقارير، وقد تكون غير منشورة كالوالوثائق وغيرها، وقد يكون ميدان البحث هو مصدر المعلومات والبيانات التي تجمع منه مباشرة. وإذا استقر الباحث على مصادر البيانات، فإنه يبدأ بتجميعها.</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505963755"/>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sng" strike="noStrike" baseline="0" smtClean="0">
                <a:solidFill>
                  <a:srgbClr val="000000"/>
                </a:solidFill>
                <a:latin typeface="Simplified Arabic"/>
                <a:cs typeface="Simplified Arabic"/>
              </a:rPr>
              <a:t>أدوات ووسائل جمع البيانات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52512239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أداة البحث هي الوسيلة التي يتم بواسطتها الحصول على البيانات المطلوبة. وتتعدد وتتنوع أدوات ووسائل البحوث بحسب نوع البحث والهدف منه لتحقيق ذلك، وهي الإستبانات، والاختبارات والمقاييس، والملاحظة، والمقابلة، ودراسة الحالة..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076652077"/>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a:t>
            </a:r>
            <a:r>
              <a:rPr lang="ar-SA" b="1" i="0" u="none" strike="noStrike" baseline="0" smtClean="0">
                <a:solidFill>
                  <a:srgbClr val="000000"/>
                </a:solidFill>
                <a:latin typeface="Simplified Arabic"/>
                <a:cs typeface="Simplified Arabic"/>
              </a:rPr>
              <a:t>أولاً: الاستبيان أو "الاستبانة""</a:t>
            </a:r>
            <a:r>
              <a:rPr lang="en-US" b="1" i="0" u="none" strike="noStrike" baseline="0" smtClean="0">
                <a:solidFill>
                  <a:srgbClr val="000000"/>
                </a:solidFill>
                <a:latin typeface="Simplified Arabic"/>
                <a:cs typeface="Simplified Arabic"/>
              </a:rPr>
              <a:t>:</a:t>
            </a:r>
            <a:r>
              <a:rPr lang="ar-SA" b="1" i="0" u="none" strike="noStrike" baseline="0" smtClean="0">
                <a:solidFill>
                  <a:srgbClr val="000000"/>
                </a:solidFill>
                <a:latin typeface="Simplified Arabic"/>
                <a:cs typeface="Simplified Arabic"/>
              </a:rPr>
              <a:t> </a:t>
            </a:r>
            <a:r>
              <a:rPr lang="en-US" b="1" i="0" u="none" strike="noStrike" baseline="0" smtClean="0">
                <a:solidFill>
                  <a:srgbClr val="000000"/>
                </a:solidFill>
                <a:latin typeface="Simplified Arabic"/>
                <a:cs typeface="Simplified Arabic"/>
              </a:rPr>
              <a:t>Questionnaire</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5873891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   هنالك فرق بين الواقع </a:t>
            </a:r>
            <a:r>
              <a:rPr lang="en-US" b="1" i="0" u="none" strike="noStrike" baseline="0" smtClean="0">
                <a:solidFill>
                  <a:srgbClr val="000000"/>
                </a:solidFill>
                <a:latin typeface="Simplified Arabic"/>
                <a:cs typeface="Simplified Arabic"/>
              </a:rPr>
              <a:t>Reality</a:t>
            </a:r>
            <a:r>
              <a:rPr lang="ar-IQ" b="1" i="0" u="none" strike="noStrike" baseline="0" smtClean="0">
                <a:solidFill>
                  <a:srgbClr val="000000"/>
                </a:solidFill>
                <a:latin typeface="Simplified Arabic"/>
                <a:cs typeface="Simplified Arabic"/>
              </a:rPr>
              <a:t> والحقيقة </a:t>
            </a:r>
            <a:r>
              <a:rPr lang="en-US" b="1" i="0" u="none" strike="noStrike" baseline="0" smtClean="0">
                <a:solidFill>
                  <a:srgbClr val="000000"/>
                </a:solidFill>
                <a:latin typeface="Simplified Arabic"/>
                <a:cs typeface="Simplified Arabic"/>
              </a:rPr>
              <a:t>The Fact</a:t>
            </a:r>
            <a:r>
              <a:rPr lang="ar-IQ" b="1" i="0" u="none" strike="noStrike" baseline="0" smtClean="0">
                <a:solidFill>
                  <a:srgbClr val="000000"/>
                </a:solidFill>
                <a:latin typeface="Simplified Arabic"/>
                <a:cs typeface="Simplified Arabic"/>
              </a:rPr>
              <a:t> أو </a:t>
            </a:r>
            <a:r>
              <a:rPr lang="en-US" b="1" i="0" u="none" strike="noStrike" baseline="0" smtClean="0">
                <a:solidFill>
                  <a:srgbClr val="000000"/>
                </a:solidFill>
                <a:latin typeface="Simplified Arabic"/>
                <a:cs typeface="Simplified Arabic"/>
              </a:rPr>
              <a:t>The Truth</a:t>
            </a:r>
            <a:r>
              <a:rPr lang="ar-IQ" b="1" i="0" u="none" strike="noStrike" baseline="0" smtClean="0">
                <a:solidFill>
                  <a:srgbClr val="000000"/>
                </a:solidFill>
                <a:latin typeface="Simplified Arabic"/>
                <a:cs typeface="Simplified Arabic"/>
              </a:rPr>
              <a:t> فالواقع هو ما موجود، أو ما كان موجوداُ بالفعل، نقيس عليه، ونحاول بالأبحاث العلمية الوصول إليه. أما الحقيقة، فهي التصور الذهني للواقع، قد تطابق الواقع أو لا تطابقه، فهي نسبية اكثر، بمعنى انها متغيرة مع الظروف المختلفة، وبحسب ما تتوصل إليه الإبحاث بالدليل والبرهان. ومن أمثلة الواقع كل ما موجود في عالمنا من خلق، ومن أحداث وقعت، التشريعات الربانية، الأنظمة والضوابط المتفق عليها، وليس كما نفسرها، هي أشياء وأحداث موجودة بصفاتها ومكوناتها، لا كما ندركها. أما العلم فهو مجموعة من الحقائق نسعى للحصول أو الوصول إليها، والإستفادة منها لتعيننا على تحقيق أقصى ما يمكن من أشكال السعادة في الدنيا والآخرة.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243284988"/>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00000"/>
                </a:solidFill>
                <a:latin typeface="Simplified Arabic"/>
                <a:cs typeface="Simplified Arabic"/>
              </a:rPr>
              <a:t>   الإستبيان أحدى وسائل البحث العلمي المستعملة على نطاق واسع بهدف الحصول على بيانات أو معلومات من مجاميع كبيرة من الناس، تتعلق بأحوالهم أو ميولهم أو اتجاهاتهم.. ويتألف الاستبيان من استمارة تحتوي على مجموعة من الفقرات للإجابة على عدة أسئلة يقوم المستجيب بالإجابة عليها بنفسه دون مساعدة أو تدخل من أحد.</a:t>
            </a:r>
            <a:r>
              <a:rPr lang="ar-IQ" b="1" i="0" u="none" strike="noStrike" baseline="0" smtClean="0">
                <a:solidFill>
                  <a:srgbClr val="000000"/>
                </a:solidFill>
                <a:latin typeface="Simplified Arabic"/>
                <a:cs typeface="Simplified Arabic"/>
              </a:rPr>
              <a:t> وعادة ما تصاغ فقرات الاستبيان بطريقة عبارات تتطلب الإستجابة عليها من خلال التأشير على أحد البدائل أو الاختيارات التي يقدمها الباحث، وذلك بحسب الهدف من الإستبيان، وتكون هذه الاختيارات ثنائية أو ثلاثية، أو رباعية،...مثل (أتفق كثيراً، أتفق قليلاً، أتفق إلى حد ما، لا أتفق). والتأشير على أحد هذه البدائل بما يناسب المستجيب. ويتم جمع الدرجات التي يحصل عليها كل فرد من افراد العينة ومعالجتها إحصائياً بالوسيلة الإحصائية المناسبة. كما وقد تصاغ فقرات الإستبيان بطريقة عبارة ناقصة تتطلب الإستجابة باختيار عبارة من بين عبارتين أو أكثر لإكمالها، وتحدد درجة لكل معينة. وغير ذلك. والمهم التفريق بين الاستبيان والإستفتاء، فالاستبيان يتضمن فقرات، وتتوفر فيه بدائل للاختيار من بينها قد تصل لأكثر من سبعة أو تسعة، أما الأستفتاء، فهو وسيلة لجمع بيانات محددة بالإجابة إما بنعم أو لا، مع أو ضد. </a:t>
            </a:r>
            <a:r>
              <a:rPr lang="ar-SA" b="1" i="0" u="none" strike="noStrike" baseline="0" smtClean="0">
                <a:solidFill>
                  <a:srgbClr val="000000"/>
                </a:solidFill>
                <a:latin typeface="Simplified Arabic"/>
                <a:cs typeface="Simplified Arabic"/>
              </a:rPr>
              <a:t>ويمكن تصنيف الاستبيان كالآتي:</a:t>
            </a:r>
            <a:endParaRPr lang="ar-IQ" b="1" i="0" u="none" strike="noStrike" baseline="0" smtClean="0">
              <a:solidFill>
                <a:srgbClr val="000000"/>
              </a:solidFill>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4110669532"/>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1-</a:t>
            </a:r>
            <a:r>
              <a:rPr lang="ar-SA" b="1" i="0" u="none" strike="noStrike" baseline="0" smtClean="0">
                <a:solidFill>
                  <a:srgbClr val="000000"/>
                </a:solidFill>
                <a:latin typeface="Simplified Arabic"/>
                <a:cs typeface="Simplified Arabic"/>
              </a:rPr>
              <a:t>الاستبيان المغلق</a:t>
            </a:r>
            <a:r>
              <a:rPr lang="en-US" b="1" i="0" u="none" strike="noStrike" baseline="0" smtClean="0">
                <a:solidFill>
                  <a:srgbClr val="000000"/>
                </a:solidFill>
                <a:latin typeface="Simplified Arabic"/>
                <a:cs typeface="Simplified Arabic"/>
              </a:rPr>
              <a:t> </a:t>
            </a:r>
            <a:endParaRPr lang="ar-IQ" b="1" i="0" u="none" strike="noStrike" baseline="0" smtClean="0">
              <a:solidFill>
                <a:srgbClr val="000000"/>
              </a:solidFill>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069336782"/>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00000"/>
                </a:solidFill>
                <a:latin typeface="Simplified Arabic"/>
                <a:cs typeface="Simplified Arabic"/>
              </a:rPr>
              <a:t>   وتكون الإستجابة عليه مقيدة، حيث يحتوي الاستبيان على أسئلة تليها إجابات محددة، وما على المستجيب إلا اختيار الإجابة بوضع إشارة عليها كما هو الحال في الأسئلة الموضوعية. ومن حسنات هذا النوع، انه يشجع المستجيبين على الإجابة عليه لأنه لا يتطلب وقتاً وجهدا كبيرين ، كما انه سهل في تصنيف البيانات وتحليلها إحصائيا. ومن عيوبه، أن المجيب قد لا يجد بين الإجابات الجاهزة ما يريده</a:t>
            </a:r>
            <a:r>
              <a:rPr lang="ar-IQ" b="1" i="0" u="none" strike="noStrike" baseline="0" smtClean="0">
                <a:solidFill>
                  <a:srgbClr val="000000"/>
                </a:solidFill>
                <a:latin typeface="Simplified Arabic"/>
                <a:cs typeface="Simplified Arabic"/>
              </a:rPr>
              <a:t>، فتكون مقيدة بما يتوفر في الاستبانة من اختيارات.</a:t>
            </a:r>
            <a:r>
              <a:rPr lang="en-US" b="1" i="0" u="none" strike="noStrike" baseline="0" smtClean="0">
                <a:solidFill>
                  <a:srgbClr val="000000"/>
                </a:solidFill>
                <a:latin typeface="Simplified Arabic"/>
                <a:cs typeface="Simplified Arabic"/>
              </a:rPr>
              <a:t>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4130499868"/>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2-</a:t>
            </a:r>
            <a:r>
              <a:rPr lang="ar-SA" b="1" i="0" u="none" strike="noStrike" baseline="0" smtClean="0">
                <a:solidFill>
                  <a:srgbClr val="000000"/>
                </a:solidFill>
                <a:latin typeface="Simplified Arabic"/>
                <a:cs typeface="Simplified Arabic"/>
              </a:rPr>
              <a:t>الاستبيان المفتوح</a:t>
            </a:r>
            <a:endParaRPr lang="ar-IQ" b="1" i="0" u="none" strike="noStrike" baseline="0" smtClean="0">
              <a:solidFill>
                <a:srgbClr val="000000"/>
              </a:solidFill>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5287387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00000"/>
                </a:solidFill>
                <a:latin typeface="Simplified Arabic"/>
                <a:cs typeface="Simplified Arabic"/>
              </a:rPr>
              <a:t>    وفيه تكون الإجابة حرة مفتوحة، حيث يحتوي الاستبيان على عدد من الأسئلة يجيب عليها المشارك بطريقته ولغته الخاصة، كما هو الحال في الأسئلة المقالية، فيهدف هذا النوع إلى إعطاء المشارك فرصة لأن يكتب رأيه ويذكر تبريراته للإجابة بشكل كامل وصريح .ومن عيوبه أنه يتطلب جهدا ووقتا وتفكيرا جادا من المشارك مما قد لا يشجعه على المشاركة بالإجابة</a:t>
            </a:r>
            <a:r>
              <a:rPr lang="en-US" b="1" i="0" u="none" strike="noStrike" baseline="0" smtClean="0">
                <a:solidFill>
                  <a:srgbClr val="000000"/>
                </a:solidFill>
                <a:latin typeface="Simplified Arabic"/>
                <a:cs typeface="Simplified Arabic"/>
              </a:rPr>
              <a:t>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508173789"/>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3-</a:t>
            </a:r>
            <a:r>
              <a:rPr lang="ar-SA" b="1" i="0" u="none" strike="noStrike" baseline="0" smtClean="0">
                <a:solidFill>
                  <a:srgbClr val="000000"/>
                </a:solidFill>
                <a:latin typeface="Simplified Arabic"/>
                <a:cs typeface="Simplified Arabic"/>
              </a:rPr>
              <a:t>الاستبيان المغلق المفتوح</a:t>
            </a:r>
            <a:r>
              <a:rPr lang="en-US" b="1" i="0" u="none" strike="noStrike" baseline="0" smtClean="0">
                <a:solidFill>
                  <a:srgbClr val="000000"/>
                </a:solidFill>
                <a:latin typeface="Simplified Arabic"/>
                <a:cs typeface="Simplified Arabic"/>
              </a:rPr>
              <a:t>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960699085"/>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en-US" b="1" i="0" u="none" strike="noStrike" baseline="0" smtClean="0">
                <a:solidFill>
                  <a:srgbClr val="000000"/>
                </a:solidFill>
                <a:latin typeface="Simplified Arabic"/>
                <a:cs typeface="Simplified Arabic"/>
              </a:rPr>
              <a:t>  </a:t>
            </a:r>
            <a:r>
              <a:rPr lang="ar-SA" b="1" i="0" u="none" strike="noStrike" baseline="0" smtClean="0">
                <a:solidFill>
                  <a:srgbClr val="000000"/>
                </a:solidFill>
                <a:latin typeface="Simplified Arabic"/>
                <a:cs typeface="Simplified Arabic"/>
              </a:rPr>
              <a:t>ويحتوي على عدد من الأسئلة ذات إجابات جاهزة ومحددة، وعلى عدد أخر من الأسئلة ذات إجابات حرة مفتوحة أو أسئلة ذات إجابات محددة متبوعة بطلب تفسير سبب الاختيار، ويعتر هذا النوع أفضل من النوعين السابقين لأنه يتخلص من عيوب كل منهما.</a:t>
            </a:r>
            <a:r>
              <a:rPr lang="en-US" b="1" i="0" u="none" strike="noStrike" baseline="0" smtClean="0">
                <a:solidFill>
                  <a:srgbClr val="000000"/>
                </a:solidFill>
                <a:latin typeface="Simplified Arabic"/>
                <a:cs typeface="Simplified Arabic"/>
              </a:rPr>
              <a:t>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864313403"/>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4-</a:t>
            </a:r>
            <a:r>
              <a:rPr lang="ar-SA" b="1" i="0" u="none" strike="noStrike" baseline="0" smtClean="0">
                <a:solidFill>
                  <a:srgbClr val="000000"/>
                </a:solidFill>
                <a:latin typeface="Simplified Arabic"/>
                <a:cs typeface="Simplified Arabic"/>
              </a:rPr>
              <a:t>الاستبيان المصور</a:t>
            </a:r>
            <a:endParaRPr lang="en-US" b="1" i="0" u="none" strike="noStrike" baseline="0" smtClean="0">
              <a:solidFill>
                <a:srgbClr val="000000"/>
              </a:solidFill>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097963571"/>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00000"/>
                </a:solidFill>
                <a:latin typeface="Simplified Arabic"/>
                <a:cs typeface="Simplified Arabic"/>
              </a:rPr>
              <a:t>  وتقدم فيه أسئلة على شكل رسوم أو صور بدلا من العبارات المكتوبة. ويقدم هذا النوع من الاستبيانات إلى الأطفال أو الأميين، وقد تكون تعليمات شفهية.</a:t>
            </a:r>
            <a:r>
              <a:rPr lang="en-US" b="1" i="0" u="none" strike="noStrike" baseline="0" smtClean="0">
                <a:solidFill>
                  <a:srgbClr val="000000"/>
                </a:solidFill>
                <a:latin typeface="Simplified Arabic"/>
                <a:cs typeface="Simplified Arabic"/>
              </a:rPr>
              <a:t> </a:t>
            </a:r>
            <a:endParaRPr lang="ar-IQ" b="1" i="0" u="none" strike="noStrike" baseline="0" smtClean="0">
              <a:solidFill>
                <a:srgbClr val="000000"/>
              </a:solidFill>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73880606"/>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sng" strike="noStrike" baseline="0" smtClean="0">
                <a:solidFill>
                  <a:srgbClr val="000000"/>
                </a:solidFill>
                <a:latin typeface="Simplified Arabic"/>
                <a:cs typeface="Simplified Arabic"/>
              </a:rPr>
              <a:t>مزايا وعيوب الإستبيان</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4613433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د- البحث العلمي :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568455061"/>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إن ومن أهم مزايا</a:t>
            </a:r>
            <a:r>
              <a:rPr lang="ar-SA" b="1" i="0" u="none" strike="noStrike" baseline="0" smtClean="0">
                <a:solidFill>
                  <a:srgbClr val="000000"/>
                </a:solidFill>
                <a:latin typeface="Simplified Arabic"/>
                <a:cs typeface="Simplified Arabic"/>
              </a:rPr>
              <a:t> الاستبيانات وإيجابياته عموماً أن الإستبيان عادة قليل التكلفة والجهد، ويتيح الإستجابة بسهول</a:t>
            </a:r>
            <a:r>
              <a:rPr lang="ar-IQ" b="1" i="0" u="none" strike="noStrike" baseline="0" smtClean="0">
                <a:solidFill>
                  <a:srgbClr val="000000"/>
                </a:solidFill>
                <a:latin typeface="Simplified Arabic"/>
                <a:cs typeface="Simplified Arabic"/>
              </a:rPr>
              <a:t>ة.</a:t>
            </a:r>
            <a:r>
              <a:rPr lang="ar-SA" b="1" i="0" u="none" strike="noStrike" baseline="0" smtClean="0">
                <a:solidFill>
                  <a:srgbClr val="000000"/>
                </a:solidFill>
                <a:latin typeface="Simplified Arabic"/>
                <a:cs typeface="Simplified Arabic"/>
              </a:rPr>
              <a:t> ويساعد في الحصول على بيانات حساسة أو محرجة، ويمكن تطبيقه على أعداد كبيرة من المستهدفين بالبحث.</a:t>
            </a:r>
            <a:r>
              <a:rPr lang="ar-IQ" b="1" i="0" u="none" strike="noStrike" baseline="0" smtClean="0">
                <a:solidFill>
                  <a:srgbClr val="000000"/>
                </a:solidFill>
                <a:latin typeface="Simplified Arabic"/>
                <a:cs typeface="Simplified Arabic"/>
              </a:rPr>
              <a:t>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542832803"/>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أما أهم </a:t>
            </a:r>
            <a:r>
              <a:rPr lang="ar-SA" b="1" i="0" u="none" strike="noStrike" baseline="0" smtClean="0">
                <a:solidFill>
                  <a:srgbClr val="000000"/>
                </a:solidFill>
                <a:latin typeface="Simplified Arabic"/>
                <a:cs typeface="Simplified Arabic"/>
              </a:rPr>
              <a:t>عيوب الاستبيان</a:t>
            </a:r>
            <a:r>
              <a:rPr lang="ar-IQ" b="1" i="0" u="none" strike="noStrike" baseline="0" smtClean="0">
                <a:solidFill>
                  <a:srgbClr val="000000"/>
                </a:solidFill>
                <a:latin typeface="Simplified Arabic"/>
                <a:cs typeface="Simplified Arabic"/>
              </a:rPr>
              <a:t>، فقد يفتقر للدقة في صياغة فقراته، وغموض محتواه، وأحياناً</a:t>
            </a:r>
            <a:r>
              <a:rPr lang="en-US" b="1" i="0" u="none" strike="noStrike" baseline="0" smtClean="0">
                <a:solidFill>
                  <a:srgbClr val="000000"/>
                </a:solidFill>
                <a:latin typeface="Simplified Arabic"/>
                <a:cs typeface="Simplified Arabic"/>
              </a:rPr>
              <a:t> </a:t>
            </a:r>
            <a:r>
              <a:rPr lang="ar-SA" b="1" i="0" u="none" strike="noStrike" baseline="0" smtClean="0">
                <a:solidFill>
                  <a:srgbClr val="000000"/>
                </a:solidFill>
                <a:latin typeface="Simplified Arabic"/>
                <a:cs typeface="Simplified Arabic"/>
              </a:rPr>
              <a:t>يعتمد الاستبيان على القدرة اللفظية في الإجابة عليه، لهذا فهو لا يصلح للأشخاص غير الملمين بالقراءة والكتابة، إلا إذا كان الاستبيان مصورا،</a:t>
            </a:r>
            <a:r>
              <a:rPr lang="ar-IQ" b="1" i="0" u="none" strike="noStrike" baseline="0" smtClean="0">
                <a:solidFill>
                  <a:srgbClr val="000000"/>
                </a:solidFill>
                <a:latin typeface="Simplified Arabic"/>
                <a:cs typeface="Simplified Arabic"/>
              </a:rPr>
              <a:t> كما وقد يتأثر بذاتية الباحث فقد يكون منحازاً في الإستجابات، </a:t>
            </a:r>
            <a:r>
              <a:rPr lang="ar-SA" b="1" i="0" u="none" strike="noStrike" baseline="0" smtClean="0">
                <a:solidFill>
                  <a:srgbClr val="000000"/>
                </a:solidFill>
                <a:latin typeface="Simplified Arabic"/>
                <a:cs typeface="Simplified Arabic"/>
              </a:rPr>
              <a:t>ويصعب تعميم نتائجه عندما يفتقر للصدق، واللجوء إلى العشوائية في الاستجابة في حالة الإفتقار إلى الجدية فيها، وقد تفسر الإجابات بشكل خاطيء. كذلك هناك أخطاء شائعة تزيد من عيوب الإستبيان منها الغموض في المحتوى من فقرات ومعلومات مطلوبة من المستجيبين، وبالتالي إهمال الإجابة عليها.</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239898342"/>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00000"/>
                </a:solidFill>
                <a:latin typeface="Simplified Arabic"/>
                <a:cs typeface="Simplified Arabic"/>
              </a:rPr>
              <a:t>   أحياناً قد يشمل الاستبيان أسئلة قد يعتبرها المفحوص تافهة، أو لا أهمية لها، أو هامشية.. وبالتالي، فهي لا تبرر أن ينفق في إجابتها الوقت والجهد, أحياناً تكون الاستبانة مطولة بما تتضمنه من فقرات وطلب الكثير من المعلومات، مما يسبب الملل للمفحوص، واهماله الإجابة على عدد منها. الأفتقار للتسلسل المنظم للعبارات أو الأسئلة، مما يربك المستجيب. وقد يتضمن الاستبيان العبارات التي توحي بالإجابة، كذك التحيز من قبل الباحث في تصميم الاستبيان، أو في تعليمات الاستجابة. قد يطبق الباحث الاستبيان على عينة غير مناسبة أحياناً، أو غير ممثلة، أو في وقت غير مناسب للاستجابة، مما يؤدي إلى الاستعجال، أو اهمال الإجابة أو التأخر فيها...وغير ذلك.</a:t>
            </a:r>
            <a:endParaRPr lang="en-US" b="1" i="0" u="none" strike="noStrike" baseline="0" smtClean="0">
              <a:solidFill>
                <a:srgbClr val="000000"/>
              </a:solidFill>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093407764"/>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ثانياً: المقاييس والاختبارات</a:t>
            </a:r>
            <a:endParaRPr lang="ar-SA" b="1" i="0" u="none" strike="noStrike" baseline="0" smtClean="0">
              <a:solidFill>
                <a:srgbClr val="000000"/>
              </a:solidFill>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366810614"/>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latin typeface="Simplified Arabic"/>
                <a:cs typeface="Simplified Arabic"/>
              </a:rPr>
              <a:t>  القياس في التربية وعلم النفس عملية تهدف إلى تقييم أو إصدار حكم معين على درجة او مدى وجود ظاهرة أو متغير من خلال إعطاء درجة معينة. ويكون القياس بتعيين أرقام على بعض الخصائص أو الأشياء بناءً على معيار محدد معين لتعيين الأرقام خاصة بما يتضمن المقياس. لذا، فالقياس هو عملية وصف المعلومات وصفاً كميا، أو بمعنى آخر, استخدام الأرقام</a:t>
            </a:r>
            <a:r>
              <a:rPr lang="en-US" b="1" i="0" u="none" strike="noStrike" baseline="0" smtClean="0">
                <a:latin typeface="Simplified Arabic"/>
                <a:cs typeface="Simplified Arabic"/>
              </a:rPr>
              <a:t> </a:t>
            </a:r>
            <a:r>
              <a:rPr lang="ar-SA" b="1" i="0" u="none" strike="noStrike" baseline="0" smtClean="0">
                <a:latin typeface="Simplified Arabic"/>
                <a:cs typeface="Simplified Arabic"/>
              </a:rPr>
              <a:t>في وصف وترتيب وتنظيم المعلومات أو البيانات في هيئة سهلة موضوعية يمكن</a:t>
            </a:r>
            <a:r>
              <a:rPr lang="en-US" b="1" i="0" u="none" strike="noStrike" baseline="0" smtClean="0">
                <a:latin typeface="Simplified Arabic"/>
                <a:cs typeface="Simplified Arabic"/>
              </a:rPr>
              <a:t> </a:t>
            </a:r>
            <a:r>
              <a:rPr lang="ar-SA" b="1" i="0" u="none" strike="noStrike" baseline="0" smtClean="0">
                <a:latin typeface="Simplified Arabic"/>
                <a:cs typeface="Simplified Arabic"/>
              </a:rPr>
              <a:t>فهمها ومن ثم تفسيرها. هو عملية تحويل الأحداث الوصفية إلى أرقام بناء على قواعد</a:t>
            </a:r>
            <a:r>
              <a:rPr lang="en-US" b="1" i="0" u="none" strike="noStrike" baseline="0" smtClean="0">
                <a:latin typeface="Simplified Arabic"/>
                <a:cs typeface="Simplified Arabic"/>
              </a:rPr>
              <a:t> </a:t>
            </a:r>
            <a:r>
              <a:rPr lang="ar-SA" b="1" i="0" u="none" strike="noStrike" baseline="0" smtClean="0">
                <a:latin typeface="Simplified Arabic"/>
                <a:cs typeface="Simplified Arabic"/>
              </a:rPr>
              <a:t>وقوانين معينة</a:t>
            </a:r>
            <a:r>
              <a:rPr lang="en-US" b="1" i="0" u="none" strike="noStrike" baseline="0" smtClean="0">
                <a:latin typeface="Simplified Arabic"/>
                <a:cs typeface="Simplified Arabic"/>
              </a:rPr>
              <a:t>.</a:t>
            </a:r>
            <a:r>
              <a:rPr lang="ar-SA" b="1" i="0" u="none" strike="noStrike" baseline="0" smtClean="0">
                <a:latin typeface="Simplified Arabic"/>
                <a:cs typeface="Simplified Arabic"/>
              </a:rPr>
              <a:t> إن كل شيء يمكن أن يقاس بأداة مناسبة، كأن يكون أداة لقياس الطول وهي المتر، ولقياس الوزن فتكون وحدة القياس الغرام، وغيرها لقياس الحجم، ..وهكذا، أما المتغيرات النفسية فتعد لها مقاييس بحسب المتغير</a:t>
            </a:r>
            <a:r>
              <a:rPr lang="ar-IQ" b="1" i="0" u="none" strike="noStrike" baseline="0" smtClean="0">
                <a:latin typeface="Simplified Arabic"/>
                <a:cs typeface="Simplified Arabic"/>
              </a:rPr>
              <a:t>، مثال ذلك قياس الداوفع، الإنفعالات، الحاجات، الإتجاهات، السلوكات المختلفة كالسلوك العدواني، والسلوك الأخلاقي..</a:t>
            </a:r>
            <a:r>
              <a:rPr lang="ar-SA" b="1" i="0" u="none" strike="noStrike" baseline="0" smtClean="0">
                <a:latin typeface="Simplified Arabic"/>
                <a:cs typeface="Simplified Arabic"/>
              </a:rPr>
              <a:t> ويتضمن القياس في التربية وعلم النفس تعيين درجات على سلوكات الفرد بتطبيق المقاييس المدرجة التي تسمى عادة الاختبارات</a:t>
            </a:r>
            <a:r>
              <a:rPr lang="en-US" b="1" i="0" u="none" strike="noStrike" baseline="0" smtClean="0">
                <a:latin typeface="Simplified Arabic"/>
                <a:cs typeface="Simplified Arabic"/>
              </a:rPr>
              <a:t>.</a:t>
            </a:r>
            <a:r>
              <a:rPr lang="ar-IQ" b="1" i="0" u="none" strike="noStrike" baseline="0" smtClean="0">
                <a:latin typeface="Simplified Arabic"/>
                <a:cs typeface="Simplified Arabic"/>
              </a:rPr>
              <a:t> ويواجه القياس والإختبار في </a:t>
            </a:r>
            <a:r>
              <a:rPr lang="ar-SA" b="1" i="0" u="none" strike="noStrike" baseline="0" smtClean="0">
                <a:latin typeface="Simplified Arabic"/>
                <a:cs typeface="Simplified Arabic"/>
              </a:rPr>
              <a:t>علم النفس مشكلة في قلة توافر الدقة والثبات عموماً، لكون المتغيرات النفسية متغيرة ونامية أو متطورة، وأحيانا بسبب الإعداد الذي يفتقر للدقة والموضوعية، فلا يكون المقياس أو الاختبار صادقاً ولا ثابتا.</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4219917511"/>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latin typeface="Simplified Arabic"/>
                <a:cs typeface="Simplified Arabic"/>
              </a:rPr>
              <a:t>  أما الاختبارات، فعادة هي عبارة عن سلسلة من الأسئلة المقننة التي</a:t>
            </a:r>
            <a:r>
              <a:rPr lang="en-US" b="1" i="0" u="none" strike="noStrike" baseline="0" smtClean="0">
                <a:latin typeface="Simplified Arabic"/>
                <a:cs typeface="Simplified Arabic"/>
              </a:rPr>
              <a:t> </a:t>
            </a:r>
            <a:r>
              <a:rPr lang="ar-SA" b="1" i="0" u="none" strike="noStrike" baseline="0" smtClean="0">
                <a:latin typeface="Simplified Arabic"/>
                <a:cs typeface="Simplified Arabic"/>
              </a:rPr>
              <a:t>تعرض على شخص معين ويطلب منه الإجابة عنها كتابة أو شفهيا، إلا أن هناك</a:t>
            </a:r>
            <a:r>
              <a:rPr lang="en-US" b="1" i="0" u="none" strike="noStrike" baseline="0" smtClean="0">
                <a:latin typeface="Simplified Arabic"/>
                <a:cs typeface="Simplified Arabic"/>
              </a:rPr>
              <a:t> </a:t>
            </a:r>
            <a:r>
              <a:rPr lang="ar-SA" b="1" i="0" u="none" strike="noStrike" baseline="0" smtClean="0">
                <a:latin typeface="Simplified Arabic"/>
                <a:cs typeface="Simplified Arabic"/>
              </a:rPr>
              <a:t>بعض الاختبارات التي لا تتطلب من المفحوص إجابة معينة وإنما تتطلب منه أداءً</a:t>
            </a:r>
            <a:r>
              <a:rPr lang="en-US" b="1" i="0" u="none" strike="noStrike" baseline="0" smtClean="0">
                <a:latin typeface="Simplified Arabic"/>
                <a:cs typeface="Simplified Arabic"/>
              </a:rPr>
              <a:t> </a:t>
            </a:r>
            <a:r>
              <a:rPr lang="ar-SA" b="1" i="0" u="none" strike="noStrike" baseline="0" smtClean="0">
                <a:latin typeface="Simplified Arabic"/>
                <a:cs typeface="Simplified Arabic"/>
              </a:rPr>
              <a:t>حركيا أو مجموعة من الأداءات الحركية على آلة معينة. كاختبار قيادة</a:t>
            </a:r>
            <a:r>
              <a:rPr lang="en-US" b="1" i="0" u="none" strike="noStrike" baseline="0" smtClean="0">
                <a:latin typeface="Simplified Arabic"/>
                <a:cs typeface="Simplified Arabic"/>
              </a:rPr>
              <a:t> </a:t>
            </a:r>
            <a:r>
              <a:rPr lang="ar-SA" b="1" i="0" u="none" strike="noStrike" baseline="0" smtClean="0">
                <a:latin typeface="Simplified Arabic"/>
                <a:cs typeface="Simplified Arabic"/>
              </a:rPr>
              <a:t>السيارة في الشارع</a:t>
            </a:r>
            <a:r>
              <a:rPr lang="en-US" b="1" i="0" u="none" strike="noStrike" baseline="0" smtClean="0">
                <a:latin typeface="Simplified Arabic"/>
                <a:cs typeface="Simplified Arabic"/>
              </a:rPr>
              <a:t>.</a:t>
            </a:r>
            <a:r>
              <a:rPr lang="ar-SA" b="1" i="0" u="none" strike="noStrike" baseline="0" smtClean="0">
                <a:latin typeface="Simplified Arabic"/>
                <a:cs typeface="Simplified Arabic"/>
              </a:rPr>
              <a:t> فاختبار القيادة لا يتضمن الأسئلة كما أن تعليماته وتوجيهاته تختل</a:t>
            </a:r>
            <a:r>
              <a:rPr lang="ar-IQ" b="1" i="0" u="none" strike="noStrike" baseline="0" smtClean="0">
                <a:latin typeface="Simplified Arabic"/>
                <a:cs typeface="Simplified Arabic"/>
              </a:rPr>
              <a:t>ف</a:t>
            </a:r>
            <a:r>
              <a:rPr lang="ar-SA" b="1" i="0" u="none" strike="noStrike" baseline="0" smtClean="0">
                <a:latin typeface="Simplified Arabic"/>
                <a:cs typeface="Simplified Arabic"/>
              </a:rPr>
              <a:t> باختلاف المفحوص، وباختلاف الشوارع وحركة المرور. ومن الاختبارات المستعملة في البحوث التربوية والنفسية، الاختبارات التحصيلية، اختبارات الذكاء بانواعها، اختبارات المهارات، قدرات العقلية..</a:t>
            </a:r>
            <a:endParaRPr lang="ar-IQ" b="1" i="0" u="none" strike="noStrike" baseline="0" smtClean="0">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058501259"/>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latin typeface="Simplified Arabic"/>
                <a:cs typeface="Simplified Arabic"/>
              </a:rPr>
              <a:t>   ويعرف الاختبار النفسي كذلك بأنه مقياس موضوعي مقنن لعينة من</a:t>
            </a:r>
            <a:r>
              <a:rPr lang="en-US" b="1" i="0" u="none" strike="noStrike" baseline="0" smtClean="0">
                <a:latin typeface="Simplified Arabic"/>
                <a:cs typeface="Simplified Arabic"/>
              </a:rPr>
              <a:t> </a:t>
            </a:r>
            <a:r>
              <a:rPr lang="ar-SA" b="1" i="0" u="none" strike="noStrike" baseline="0" smtClean="0">
                <a:latin typeface="Simplified Arabic"/>
                <a:cs typeface="Simplified Arabic"/>
              </a:rPr>
              <a:t>السلوك، وكلمة سلوك هنا قد تعكس قدرة الفرد اللفظية أو الميكانيكية أو قد</a:t>
            </a:r>
            <a:r>
              <a:rPr lang="en-US" b="1" i="0" u="none" strike="noStrike" baseline="0" smtClean="0">
                <a:latin typeface="Simplified Arabic"/>
                <a:cs typeface="Simplified Arabic"/>
              </a:rPr>
              <a:t> </a:t>
            </a:r>
            <a:r>
              <a:rPr lang="ar-SA" b="1" i="0" u="none" strike="noStrike" baseline="0" smtClean="0">
                <a:latin typeface="Simplified Arabic"/>
                <a:cs typeface="Simplified Arabic"/>
              </a:rPr>
              <a:t>تعكس سمة من سماته الشخصية، كالانبساطية والانطوائية، أو قد تعكس مجموعة</a:t>
            </a:r>
            <a:r>
              <a:rPr lang="en-US" b="1" i="0" u="none" strike="noStrike" baseline="0" smtClean="0">
                <a:latin typeface="Simplified Arabic"/>
                <a:cs typeface="Simplified Arabic"/>
              </a:rPr>
              <a:t> </a:t>
            </a:r>
            <a:r>
              <a:rPr lang="ar-SA" b="1" i="0" u="none" strike="noStrike" baseline="0" smtClean="0">
                <a:latin typeface="Simplified Arabic"/>
                <a:cs typeface="Simplified Arabic"/>
              </a:rPr>
              <a:t>من الأداءات الحركية على أعمال أو أجهزة معينة، كالكتابة على الآلة الطابعة</a:t>
            </a:r>
            <a:r>
              <a:rPr lang="ar-IQ" b="1" i="0" u="none" strike="noStrike" baseline="0" smtClean="0">
                <a:latin typeface="Simplified Arabic"/>
                <a:cs typeface="Simplified Arabic"/>
              </a:rPr>
              <a:t> </a:t>
            </a:r>
            <a:r>
              <a:rPr lang="ar-SA" b="1" i="0" u="none" strike="noStrike" baseline="0" smtClean="0">
                <a:latin typeface="Simplified Arabic"/>
                <a:cs typeface="Simplified Arabic"/>
              </a:rPr>
              <a:t>لقياس مهارة الأصابع مثلا</a:t>
            </a:r>
            <a:r>
              <a:rPr lang="en-US" b="1" i="0" u="none" strike="noStrike" baseline="0" smtClean="0">
                <a:latin typeface="Simplified Arabic"/>
                <a:cs typeface="Simplified Arabic"/>
              </a:rPr>
              <a:t>.</a:t>
            </a:r>
            <a:r>
              <a:rPr lang="ar-SA" b="1" i="0" u="none" strike="noStrike" baseline="0" smtClean="0">
                <a:latin typeface="Simplified Arabic"/>
                <a:cs typeface="Simplified Arabic"/>
              </a:rPr>
              <a:t> </a:t>
            </a:r>
            <a:r>
              <a:rPr lang="ar-IQ" b="1" i="0" u="none" strike="noStrike" baseline="0" smtClean="0">
                <a:latin typeface="Simplified Arabic"/>
                <a:cs typeface="Simplified Arabic"/>
              </a:rPr>
              <a:t>وا</a:t>
            </a:r>
            <a:r>
              <a:rPr lang="ar-SA" b="1" i="0" u="none" strike="noStrike" baseline="0" smtClean="0">
                <a:latin typeface="Simplified Arabic"/>
                <a:cs typeface="Simplified Arabic"/>
              </a:rPr>
              <a:t>لاختبار</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22577888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latin typeface="Simplified Arabic"/>
                <a:cs typeface="Simplified Arabic"/>
              </a:rPr>
              <a:t>  كذلك وتعرف بأنها مجموعة من المثيرات أعدت لتقيس بطريقة</a:t>
            </a:r>
            <a:r>
              <a:rPr lang="en-US" b="1" i="0" u="none" strike="noStrike" baseline="0" smtClean="0">
                <a:latin typeface="Simplified Arabic"/>
                <a:cs typeface="Simplified Arabic"/>
              </a:rPr>
              <a:t> </a:t>
            </a:r>
            <a:r>
              <a:rPr lang="ar-SA" b="1" i="0" u="none" strike="noStrike" baseline="0" smtClean="0">
                <a:latin typeface="Simplified Arabic"/>
                <a:cs typeface="Simplified Arabic"/>
              </a:rPr>
              <a:t>كمية أو بطريقة كيفية العمليات العقلية والسمات أو الخصائص النفسية، وقد</a:t>
            </a:r>
            <a:r>
              <a:rPr lang="en-US" b="1" i="0" u="none" strike="noStrike" baseline="0" smtClean="0">
                <a:latin typeface="Simplified Arabic"/>
                <a:cs typeface="Simplified Arabic"/>
              </a:rPr>
              <a:t> </a:t>
            </a:r>
            <a:r>
              <a:rPr lang="ar-SA" b="1" i="0" u="none" strike="noStrike" baseline="0" smtClean="0">
                <a:latin typeface="Simplified Arabic"/>
                <a:cs typeface="Simplified Arabic"/>
              </a:rPr>
              <a:t>يكون المثير هنا أسئلة شفاهية أو أسئلة كتابية، أو قد تكون سلسلة من الأعداد</a:t>
            </a:r>
            <a:r>
              <a:rPr lang="en-US" b="1" i="0" u="none" strike="noStrike" baseline="0" smtClean="0">
                <a:latin typeface="Simplified Arabic"/>
                <a:cs typeface="Simplified Arabic"/>
              </a:rPr>
              <a:t> </a:t>
            </a:r>
            <a:r>
              <a:rPr lang="ar-SA" b="1" i="0" u="none" strike="noStrike" baseline="0" smtClean="0">
                <a:latin typeface="Simplified Arabic"/>
                <a:cs typeface="Simplified Arabic"/>
              </a:rPr>
              <a:t>أو الأشكال الهندسية أو النغمات الموسيقية أو صورا أو رسومات. ومن المهم ذكر أن المقاييس والاختبارات أكثر صدقاً وثباتاً في محتواها من الأستبيان برغم إجراءات التحقق من صلاحيتة لكل منها، فالاستبيان كثيراً ما يستخدم لجمع البيانات في ظروف معينة، وأوقات محددة، فلا يعاد استخدامه عند تغير ظروف العينات التي يطبق عليها، إلا بعد إجراء التعديلات عليه. أما الاختبارات والمقاييس فيتم التحقق من صلاحيتها بعد تطبيقها على عينات كثيرة، ومختلفة، ولأكثر من مرة، ويتم استخراج صدق البناء لها من خلال عدد من المعالجات الإحصائية المناسبة، كما يتم التحقق من ثباتها عند إعادة تطبيقها فتعطي نتائج متقاربة في كل مرة. لذلك هنالك العديد من المقاييس والاختبارات العالمية المعتمدة، والتي تصلح للتطبيق على عينات مختلفة.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4163664353"/>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latin typeface="Simplified Arabic"/>
                <a:cs typeface="Simplified Arabic"/>
              </a:rPr>
              <a:t>تصنيف أو أنوع الاختبارات: ونذكر منها الآتي:</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981895329"/>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latin typeface="Simplified Arabic"/>
                <a:cs typeface="Simplified Arabic"/>
              </a:rPr>
              <a:t>1- الأ</a:t>
            </a:r>
            <a:r>
              <a:rPr lang="ar-SA" b="1" i="0" u="none" strike="noStrike" baseline="0" smtClean="0">
                <a:latin typeface="Simplified Arabic"/>
                <a:cs typeface="Simplified Arabic"/>
              </a:rPr>
              <a:t>ختبارات الفردية : وهي الاختبارات التي تطبق على فرد معين، ذلك من خلال المقابلة الشخصية. ولا بد أن تتوافر فيها فقرات او أسئلة معيينة مع تعليمات للإستجابة واضحة، كما قد تستعمل معها الملاحظة لسلوكه أثناء الإجابة</a:t>
            </a:r>
            <a:r>
              <a:rPr lang="ar-IQ" b="1" i="0" u="none" strike="noStrike" baseline="0" smtClean="0">
                <a:latin typeface="Simplified Arabic"/>
                <a:cs typeface="Simplified Arabic"/>
              </a:rPr>
              <a:t> وحتى التسجيل لسلوكه اثناء الموقف الاختباري. وعادة تستعمل في الجلسات الإرشادية، وعند اختبار القدرات الخاصة كالذكاء، واختبار المهارات العقلية أو الحركية..ولا تعمم نتائج هذه الاختبارات، كونها تمثل نتائج بيانات لحالات فردية خاصة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3467792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    البحث بمعناه العام محاولة للوصول إلى شيء ما، (ويأتي مرادفاً للحفر، والتنقيب عن شيء..معين). وهنالك خصائص معينة يمكن من خلالها التوصل لتعريف البحث العلمي مثل الدقة في العلم، الموضوعية، النزاهة، الدقة الإحصائية، التحقق من صحة النتائج، إمكانية التنبؤ او تصور ما يمكن ان يحدث اذا ما استخدمنا نتائج البحث في مواقف جديدة، كفاية ضبط العوامل او الظروف والمتغيرات المؤثرة في البحث ونتائجه..فإذا ما اتصف البحث بهذه الخصائص يمكن أن يكون قد حقق معايير مقبولة للبحث العلمي. وهنالك تعريفات للبحث العلمي تؤكد استخدام الطرق والأساليب العلمية للوصول إلى حقائق جديدة والتحقق منها والإسهام في نمو المعرفة الإنسانية. بينما تؤكد تعريفات أخرى على الجوانب التطبيقية للمعرفة العلمية في حل مشكلات معينة، مثل تعريف رومل </a:t>
            </a:r>
            <a:r>
              <a:rPr lang="en-US" b="1" i="0" u="none" strike="noStrike" baseline="0" smtClean="0">
                <a:solidFill>
                  <a:srgbClr val="000000"/>
                </a:solidFill>
                <a:latin typeface="Simplified Arabic"/>
                <a:cs typeface="Simplified Arabic"/>
              </a:rPr>
              <a:t>Rommel</a:t>
            </a:r>
            <a:r>
              <a:rPr lang="ar-IQ" b="1" i="0" u="none" strike="noStrike" baseline="0" smtClean="0">
                <a:solidFill>
                  <a:srgbClr val="000000"/>
                </a:solidFill>
                <a:latin typeface="Simplified Arabic"/>
                <a:cs typeface="Simplified Arabic"/>
              </a:rPr>
              <a:t> للبحث العلمي بأنه" تقصي أو فحص دقيق لاكتشاف معلومات أو علاقات جديدة، ونمو المعرفة الحالية والتحقق منها". وتعريفات أخرى تؤكد على الأغراض العلمية للبحث منها ما أشار إليه فان دالين </a:t>
            </a:r>
            <a:r>
              <a:rPr lang="en-US" b="1" i="0" u="none" strike="noStrike" baseline="0" smtClean="0">
                <a:solidFill>
                  <a:srgbClr val="000000"/>
                </a:solidFill>
                <a:latin typeface="Simplified Arabic"/>
                <a:cs typeface="Simplified Arabic"/>
              </a:rPr>
              <a:t>Van Dalen</a:t>
            </a:r>
            <a:r>
              <a:rPr lang="ar-IQ" b="1" i="0" u="none" strike="noStrike" baseline="0" smtClean="0">
                <a:solidFill>
                  <a:srgbClr val="000000"/>
                </a:solidFill>
                <a:latin typeface="Simplified Arabic"/>
                <a:cs typeface="Simplified Arabic"/>
              </a:rPr>
              <a:t>  بأنه" المحاولة الدقيقة الناقدة للتوصل إلى حلول للمشكلات التي تؤرق الإنسان وتحيره".</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407733190"/>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latin typeface="Simplified Arabic"/>
                <a:cs typeface="Simplified Arabic"/>
              </a:rPr>
              <a:t>2- الا</a:t>
            </a:r>
            <a:r>
              <a:rPr lang="ar-SA" b="1" i="0" u="none" strike="noStrike" baseline="0" smtClean="0">
                <a:latin typeface="Simplified Arabic"/>
                <a:cs typeface="Simplified Arabic"/>
              </a:rPr>
              <a:t>ختبارات الجماعية: وتستعمل لتطبق على مجموعة من</a:t>
            </a:r>
            <a:r>
              <a:rPr lang="en-US" b="1" i="0" u="none" strike="noStrike" baseline="0" smtClean="0">
                <a:latin typeface="Simplified Arabic"/>
                <a:cs typeface="Simplified Arabic"/>
              </a:rPr>
              <a:t> </a:t>
            </a:r>
            <a:r>
              <a:rPr lang="ar-SA" b="1" i="0" u="none" strike="noStrike" baseline="0" smtClean="0">
                <a:latin typeface="Simplified Arabic"/>
                <a:cs typeface="Simplified Arabic"/>
              </a:rPr>
              <a:t>الأفراد بوقت واحد. عندما لا تكون حاجة للخصوصية في الاستجابة، ومطلوب الحصول على بيانات من أعداد كبيرة، ويمكن تعميم نتائج البحث على مجتمع البحث بعد استخراج النتائج . </a:t>
            </a:r>
            <a:endParaRPr lang="ar-IQ" b="1" i="0" u="none" strike="noStrike" baseline="0" smtClean="0">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196721723"/>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latin typeface="Simplified Arabic"/>
                <a:cs typeface="Simplified Arabic"/>
              </a:rPr>
              <a:t>3- اختبارات الأداء : </a:t>
            </a:r>
            <a:r>
              <a:rPr lang="ar-SA" b="1" i="0" u="none" strike="noStrike" baseline="0" smtClean="0">
                <a:latin typeface="Simplified Arabic"/>
                <a:cs typeface="Simplified Arabic"/>
              </a:rPr>
              <a:t>وتتطلب الاستجابة القيام</a:t>
            </a:r>
            <a:r>
              <a:rPr lang="en-US" b="1" i="0" u="none" strike="noStrike" baseline="0" smtClean="0">
                <a:latin typeface="Simplified Arabic"/>
                <a:cs typeface="Simplified Arabic"/>
              </a:rPr>
              <a:t> </a:t>
            </a:r>
            <a:r>
              <a:rPr lang="ar-SA" b="1" i="0" u="none" strike="noStrike" baseline="0" smtClean="0">
                <a:latin typeface="Simplified Arabic"/>
                <a:cs typeface="Simplified Arabic"/>
              </a:rPr>
              <a:t>بعمل أو أداء محدد في موقف محدد، ومثال ذلك اختبارات القدرة الميكانيكة، بناء الأشكال وترتيبها بشكل هندسي، </a:t>
            </a:r>
            <a:r>
              <a:rPr lang="en-US" b="1" i="0" u="none" strike="noStrike" baseline="0" smtClean="0">
                <a:latin typeface="Simplified Arabic"/>
                <a:cs typeface="Simplified Arabic"/>
              </a:rPr>
              <a:t>…</a:t>
            </a:r>
            <a:endParaRPr lang="ar-SA" b="1" i="0" u="none" strike="noStrike" baseline="0" smtClean="0">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846804724"/>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latin typeface="Simplified Arabic"/>
                <a:cs typeface="Simplified Arabic"/>
              </a:rPr>
              <a:t>4-الاختبارات اللفظية وغير اللفظية :</a:t>
            </a:r>
            <a:r>
              <a:rPr lang="en-US" b="1" i="0" u="none" strike="noStrike" baseline="0" smtClean="0">
                <a:latin typeface="Simplified Arabic"/>
                <a:cs typeface="Simplified Arabic"/>
              </a:rPr>
              <a:t> </a:t>
            </a:r>
            <a:r>
              <a:rPr lang="ar-SA" b="1" i="0" u="none" strike="noStrike" baseline="0" smtClean="0">
                <a:latin typeface="Simplified Arabic"/>
                <a:cs typeface="Simplified Arabic"/>
              </a:rPr>
              <a:t>وتعتمد اللفظية على استخدام الرمز اللفظي سواء كلغة، أو رمز، أو رقم. ..وغير ذلك من التصنيفات. أما غير اللفظية</a:t>
            </a:r>
            <a:r>
              <a:rPr lang="ar-IQ" b="1" i="0" u="none" strike="noStrike" baseline="0" smtClean="0">
                <a:latin typeface="Simplified Arabic"/>
                <a:cs typeface="Simplified Arabic"/>
              </a:rPr>
              <a:t> فتستعمل عادة مع الحالات الخاصة لغير القادرين على القراءة والكتابة، و</a:t>
            </a:r>
            <a:r>
              <a:rPr lang="ar-SA" b="1" i="0" u="none" strike="noStrike" baseline="0" smtClean="0">
                <a:latin typeface="Simplified Arabic"/>
                <a:cs typeface="Simplified Arabic"/>
              </a:rPr>
              <a:t>تعتمد ف</a:t>
            </a:r>
            <a:r>
              <a:rPr lang="ar-IQ" b="1" i="0" u="none" strike="noStrike" baseline="0" smtClean="0">
                <a:latin typeface="Simplified Arabic"/>
                <a:cs typeface="Simplified Arabic"/>
              </a:rPr>
              <a:t>ي</a:t>
            </a:r>
            <a:r>
              <a:rPr lang="ar-SA" b="1" i="0" u="none" strike="noStrike" baseline="0" smtClean="0">
                <a:latin typeface="Simplified Arabic"/>
                <a:cs typeface="Simplified Arabic"/>
              </a:rPr>
              <a:t> تكوينها على الصور والأشكال والرموز.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555282326"/>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endParaRPr lang="ar-SA" b="1" i="0" u="none" strike="noStrike" baseline="0" smtClean="0">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829501610"/>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endParaRPr lang="ar-SA" b="1" i="0" u="none" strike="noStrike" baseline="0" smtClean="0">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90148838"/>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latin typeface="Simplified Arabic"/>
                <a:cs typeface="Simplified Arabic"/>
              </a:rPr>
              <a:t>المحاضرة التاسعة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634911153"/>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00000"/>
                </a:solidFill>
                <a:latin typeface="Simplified Arabic"/>
                <a:cs typeface="Simplified Arabic"/>
              </a:rPr>
              <a:t>ثالثاً : المقابلة </a:t>
            </a:r>
            <a:r>
              <a:rPr lang="en-US" b="1" i="0" u="none" strike="noStrike" baseline="0" smtClean="0">
                <a:solidFill>
                  <a:srgbClr val="000000"/>
                </a:solidFill>
                <a:latin typeface="Simplified Arabic"/>
                <a:cs typeface="Simplified Arabic"/>
              </a:rPr>
              <a:t>Interview</a:t>
            </a:r>
            <a:r>
              <a:rPr lang="ar-IQ" b="1" i="0" u="none" strike="noStrike" baseline="0" smtClean="0">
                <a:solidFill>
                  <a:srgbClr val="000000"/>
                </a:solidFill>
                <a:latin typeface="Simplified Arabic"/>
                <a:cs typeface="Simplified Arabic"/>
              </a:rPr>
              <a:t>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903420088"/>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تعد المقابلة وسيلة مهمة لجمع البيانات، لكونها تتعامل مباشرة مع المستجيب، خاصة في دراسة الحالة، وعندما يتعلق البحث بدراسة حالات أو مشكلات خاصة، يصعب الحصول على البيانات من خلال الاستبيان أو المقاييس والاختبارات، رغم أنها قد تتضمنها، إذ يمكن من خلالها استعمال أدوات أخرى مدعمة لها، وفي حالة تكون الدراسة لمشكة فردية تتطلب جمع المعلومات من الأفراد المعنيين مباشرة.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243646471"/>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00000"/>
                </a:solidFill>
                <a:latin typeface="Simplified Arabic"/>
                <a:cs typeface="Simplified Arabic"/>
              </a:rPr>
              <a:t>   المقابلة وسيلة يتم فيها التبادل اللفظي بين القائم بالمقابلة، وبين فرد أو عدة أفراد للحصول على معلومات ترتبط بآراء أو اتجاهات أو مشاعر أو دوافع أو سلوك. وتستخدم المقابلة في معظم أنواع البحوث التربوية والنفسية، إلا أنها تختلف في أهميتها حسب المنهج المتبع في الدراسة.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693450224"/>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00000"/>
                </a:solidFill>
                <a:latin typeface="Simplified Arabic"/>
                <a:cs typeface="Simplified Arabic"/>
              </a:rPr>
              <a:t>   ومن المهم أن تتوافر شروط للقائم بالمقابلة تتعلق بتخصصه الذي يؤهله لإجراء المقابلة، وما يتعلق بقدرته على التعامل السليم مع الشخص الذي تتم مقابلته، ومهارات الإتصال لديه التي تتطلب طمأنته، وتمكنه من كسب ثقته، والتواصل اللفظي والنفسي معه بصبر وتقبل، وقدرته على توجيه المقابلة وسيرها بالشكل الصحيح دون إرباك، أو ابتعاد عن الهدف منها.</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462778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en-US" b="1" i="0" u="none" strike="noStrike" baseline="0" smtClean="0">
                <a:solidFill>
                  <a:srgbClr val="000000"/>
                </a:solidFill>
                <a:latin typeface="Simplified Arabic"/>
                <a:cs typeface="Simplified Arabic"/>
              </a:rPr>
              <a:t>Scientific Research Methods in Education &amp; Psychology)</a:t>
            </a:r>
            <a:r>
              <a:rPr lang="ar-IQ" b="1" i="0" u="none" strike="noStrike" baseline="0" smtClean="0">
                <a:solidFill>
                  <a:srgbClr val="000000"/>
                </a:solidFill>
                <a:latin typeface="Simplified Arabic"/>
                <a:cs typeface="Simplified Arabic"/>
              </a:rPr>
              <a:t>)</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0541010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تعريفات اخرى للبحث العلمي:</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922177379"/>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00000"/>
                </a:solidFill>
                <a:latin typeface="Simplified Arabic"/>
                <a:cs typeface="Simplified Arabic"/>
              </a:rPr>
              <a:t>    وتستعمل أثناء المقابلة عدة أسئلة للحصول على البيانات المطلوبة كأن تكون أسئلة مقيدة، وفيها يستتبع كل سؤال مجموعة من الاختبارات وما على المفحوص إلا الإشارة إلى الاختبارات الذي يتفق مع رأيه</a:t>
            </a:r>
            <a:r>
              <a:rPr lang="ar-IQ" b="1" i="0" u="none" strike="noStrike" baseline="0" smtClean="0">
                <a:solidFill>
                  <a:srgbClr val="000000"/>
                </a:solidFill>
                <a:latin typeface="Simplified Arabic"/>
                <a:cs typeface="Simplified Arabic"/>
              </a:rPr>
              <a:t>، </a:t>
            </a:r>
            <a:r>
              <a:rPr lang="ar-SA" b="1" i="0" u="none" strike="noStrike" baseline="0" smtClean="0">
                <a:solidFill>
                  <a:srgbClr val="000000"/>
                </a:solidFill>
                <a:latin typeface="Simplified Arabic"/>
                <a:cs typeface="Simplified Arabic"/>
              </a:rPr>
              <a:t>وأسئلة شبه مقيدة وتصاغ فيها الأسئلة بشكل يسمح بالإجابات الفردية ولكن بشكل محدود للغاية، وأسئلة مفتوحة وفيها يقوم المقابل بتوجيه أسئلة واسعة غير محددة إلى المفحوص.</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92849496"/>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sng" strike="noStrike" baseline="0" smtClean="0">
                <a:solidFill>
                  <a:srgbClr val="000000"/>
                </a:solidFill>
                <a:latin typeface="Simplified Arabic"/>
                <a:cs typeface="Simplified Arabic"/>
              </a:rPr>
              <a:t>أنواع المقابلة</a:t>
            </a:r>
            <a:r>
              <a:rPr lang="en-US" b="1" i="0" u="sng" strike="noStrike" baseline="0" smtClean="0">
                <a:solidFill>
                  <a:srgbClr val="000000"/>
                </a:solidFill>
                <a:latin typeface="Simplified Arabic"/>
                <a:cs typeface="Simplified Arabic"/>
              </a:rPr>
              <a:t> </a:t>
            </a:r>
            <a:r>
              <a:rPr lang="ar-IQ" b="1" i="0" u="none" strike="noStrike" baseline="0" smtClean="0">
                <a:solidFill>
                  <a:srgbClr val="000000"/>
                </a:solidFill>
                <a:latin typeface="Simplified Arabic"/>
                <a:cs typeface="Simplified Arabic"/>
              </a:rPr>
              <a:t>:</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548755522"/>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للمقابلة أنواع عدة، وتعتمد على طبيعة الدراسة من حيث متطلباتها، وشروطها، والهدف منها، كذلك على طبيعة وخصائص الأفراد الذين تتم مقابلتهم.. وعموماً، في بحسب البحث العلمي في التربية وعلم النفس تقسم إلى:</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104474319"/>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00000"/>
                </a:solidFill>
                <a:latin typeface="Simplified Arabic"/>
                <a:cs typeface="Simplified Arabic"/>
              </a:rPr>
              <a:t>1-</a:t>
            </a:r>
            <a:r>
              <a:rPr lang="en-US" b="1" i="0" u="none" strike="noStrike" baseline="0" smtClean="0">
                <a:solidFill>
                  <a:srgbClr val="000000"/>
                </a:solidFill>
                <a:latin typeface="Simplified Arabic"/>
                <a:cs typeface="Simplified Arabic"/>
              </a:rPr>
              <a:t> </a:t>
            </a:r>
            <a:r>
              <a:rPr lang="ar-SA" b="1" i="0" u="none" strike="noStrike" baseline="0" smtClean="0">
                <a:solidFill>
                  <a:srgbClr val="000000"/>
                </a:solidFill>
                <a:latin typeface="Simplified Arabic"/>
                <a:cs typeface="Simplified Arabic"/>
              </a:rPr>
              <a:t>المقابلة المسحية : وتستهدف الحصول على قدر معين من المعلومات عن الظاهرة موضوع الدراسة، ويستخدم هذا النوع بكثرة في دراسات الرأي العام أو دراسات الاتجاهات.</a:t>
            </a:r>
            <a:r>
              <a:rPr lang="en-US" b="1" i="0" u="none" strike="noStrike" baseline="0" smtClean="0">
                <a:solidFill>
                  <a:srgbClr val="000000"/>
                </a:solidFill>
                <a:latin typeface="Simplified Arabic"/>
                <a:cs typeface="Simplified Arabic"/>
              </a:rPr>
              <a:t>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807246735"/>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2-</a:t>
            </a:r>
            <a:r>
              <a:rPr lang="ar-SA" b="1" i="0" u="none" strike="noStrike" baseline="0" smtClean="0">
                <a:solidFill>
                  <a:srgbClr val="000000"/>
                </a:solidFill>
                <a:latin typeface="Simplified Arabic"/>
                <a:cs typeface="Simplified Arabic"/>
              </a:rPr>
              <a:t>المقابلة العلاجية ( الإكلينيكية ) : ويستخدم في الإرشاد والعلاج النفسي، حيث يقوم المعالج بأجرائها بقصد</a:t>
            </a:r>
            <a:r>
              <a:rPr lang="ar-IQ" b="1" i="0" u="none" strike="noStrike" baseline="0" smtClean="0">
                <a:solidFill>
                  <a:srgbClr val="000000"/>
                </a:solidFill>
                <a:latin typeface="Simplified Arabic"/>
                <a:cs typeface="Simplified Arabic"/>
              </a:rPr>
              <a:t> مساعد المسترشد على حل مشكلته،</a:t>
            </a:r>
            <a:r>
              <a:rPr lang="ar-SA" b="1" i="0" u="none" strike="noStrike" baseline="0" smtClean="0">
                <a:solidFill>
                  <a:srgbClr val="000000"/>
                </a:solidFill>
                <a:latin typeface="Simplified Arabic"/>
                <a:cs typeface="Simplified Arabic"/>
              </a:rPr>
              <a:t> والتأثير على الاضطرابات السلوكية لدى المرضى النفسيين بهدف العلاج. وتتم هذه المقابلة على خطوات، أو من خلال عدد من المقابلات لكل منها هدف وهي : 1-المقابة الأولية: وتهدف إلى التعرف على المفحوص، وطمانته، وكسب ثقته. 2-المقابلة التشخيصية: ويتم خلالها جمع البيانات، ومن ثم التوصل إلى تشخيص الدقيق للمشكلة. 3-المقابلة العلاجية: ويتم خلالها التحدث مع المفحوص عن كيفية التخلص من مشكلته، بمناقشة الأسباب، واختيار الحلول المناسبة من قبل المفحوص دون ضغط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524414825"/>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endParaRPr lang="en-US" b="1" i="0" u="none" strike="noStrike" baseline="0" smtClean="0">
              <a:solidFill>
                <a:srgbClr val="000000"/>
              </a:solidFill>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047805010"/>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sng" strike="noStrike" baseline="0" smtClean="0">
                <a:solidFill>
                  <a:srgbClr val="000000"/>
                </a:solidFill>
                <a:latin typeface="Simplified Arabic"/>
                <a:cs typeface="Simplified Arabic"/>
              </a:rPr>
              <a:t>خطوات إجراء المقابلة :</a:t>
            </a:r>
            <a:endParaRPr lang="ar-IQ" b="1" i="0" u="sng" strike="noStrike" baseline="0" smtClean="0">
              <a:solidFill>
                <a:srgbClr val="000000"/>
              </a:solidFill>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223442737"/>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لا بد للباحث العلمي أن يقوم بالتخطيط المسبق لإجراء المقابلة، والإعداد الجيد لها كي لا يفاجأ بما ليس متوقعاً خلالها. وذلك كالآـي:</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4040405943"/>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1-تحديد الأشخاص الذين ستتم مقابلتهم.</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232118455"/>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2-تحديد أهداف المقابلة ومتطلباتها.</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8990430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-استقصاء دقيق يهدف إلى اكتشاف حقائق وقواعد عامة يمكن التحقق منها مستقبلاً.</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70470306"/>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3-التخطيط المسبق لكيفية المقابلة، والتحضير للأسئلة التي سيتم طرحها، والتهيؤ للاستجابات غير المتوقعة، وكيفية التعامل معها.</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105873024"/>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4-تحديد وتحضير الأسئلة والاختبارات التي سيتم تقديمها للمستجيب، والوسائل المساعدة كأدوات التسجيل الصوتية والسمعية والورقية..</a:t>
            </a:r>
            <a:r>
              <a:rPr lang="en-US" b="1" i="0" u="none" strike="noStrike" baseline="0" smtClean="0">
                <a:solidFill>
                  <a:srgbClr val="000000"/>
                </a:solidFill>
                <a:latin typeface="Simplified Arabic"/>
                <a:cs typeface="Simplified Arabic"/>
              </a:rPr>
              <a:t>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525233556"/>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5-</a:t>
            </a:r>
            <a:r>
              <a:rPr lang="ar-SA" b="1" i="0" u="none" strike="noStrike" baseline="0" smtClean="0">
                <a:solidFill>
                  <a:srgbClr val="000000"/>
                </a:solidFill>
                <a:latin typeface="Simplified Arabic"/>
                <a:cs typeface="Simplified Arabic"/>
              </a:rPr>
              <a:t>تحديد المكان والوقت المناسب لإجراء المقابلة</a:t>
            </a:r>
            <a:r>
              <a:rPr lang="en-US" b="1" i="0" u="none" strike="noStrike" baseline="0" smtClean="0">
                <a:solidFill>
                  <a:srgbClr val="000000"/>
                </a:solidFill>
                <a:latin typeface="Simplified Arabic"/>
                <a:cs typeface="Simplified Arabic"/>
              </a:rPr>
              <a:t> .</a:t>
            </a:r>
            <a:r>
              <a:rPr lang="ar-IQ" b="1" i="0" u="none" strike="noStrike" baseline="0" smtClean="0">
                <a:solidFill>
                  <a:srgbClr val="000000"/>
                </a:solidFill>
                <a:latin typeface="Simplified Arabic"/>
                <a:cs typeface="Simplified Arabic"/>
              </a:rPr>
              <a:t>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784875468"/>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6-من المهم أن يبذل الباحث جهداً لإحراز ثقة المستجيب وطمأنته فيما يتعلق بسرية المعلومات عند المقابلة الأولية.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785421335"/>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en-US" b="1" i="0" u="none" strike="noStrike" baseline="0" smtClean="0">
                <a:solidFill>
                  <a:srgbClr val="000000"/>
                </a:solidFill>
                <a:latin typeface="Simplified Arabic"/>
                <a:cs typeface="Simplified Arabic"/>
              </a:rPr>
              <a:t>-</a:t>
            </a:r>
            <a:r>
              <a:rPr lang="ar-IQ" b="1" i="0" u="sng" strike="noStrike" baseline="0" smtClean="0">
                <a:solidFill>
                  <a:srgbClr val="000000"/>
                </a:solidFill>
                <a:latin typeface="Simplified Arabic"/>
                <a:cs typeface="Simplified Arabic"/>
              </a:rPr>
              <a:t>مميزات وعيوب المقابلة:</a:t>
            </a:r>
            <a:endParaRPr lang="ar-IQ" b="1" i="0" u="none" strike="noStrike" baseline="0" smtClean="0">
              <a:solidFill>
                <a:srgbClr val="000000"/>
              </a:solidFill>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772416107"/>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50505"/>
                </a:solidFill>
                <a:latin typeface="Simplified Arabic"/>
                <a:cs typeface="Simplified Arabic"/>
              </a:rPr>
              <a:t>   من مميزات المقابلة أنها تقدم معلومات غزيرة ومميزة لكل جوانب الموضوع</a:t>
            </a:r>
            <a:r>
              <a:rPr lang="ar-IQ" b="1" i="0" u="none" strike="noStrike" baseline="0" smtClean="0">
                <a:solidFill>
                  <a:srgbClr val="050505"/>
                </a:solidFill>
                <a:latin typeface="Simplified Arabic"/>
                <a:cs typeface="Simplified Arabic"/>
              </a:rPr>
              <a:t>، وتكون </a:t>
            </a:r>
            <a:r>
              <a:rPr lang="ar-SA" b="1" i="0" u="none" strike="noStrike" baseline="0" smtClean="0">
                <a:solidFill>
                  <a:srgbClr val="050505"/>
                </a:solidFill>
                <a:latin typeface="Simplified Arabic"/>
                <a:cs typeface="Simplified Arabic"/>
              </a:rPr>
              <a:t>المعلومات فيها دقيقة إلى حد كبير، لأن يتم خلالها التوضيح والشرح والإستفهام..، ويمكن من خلالها تقييم الصفات الشخصية للأشخاص المعنيين بالمقابلة والحكم على إجاباتهم، ويمكن استعمالها بشكل واسع مع لجمع البيانات من الاشخاس الاميين</a:t>
            </a:r>
            <a:r>
              <a:rPr lang="en-US" b="1" i="0" u="none" strike="noStrike" baseline="0" smtClean="0">
                <a:solidFill>
                  <a:srgbClr val="050505"/>
                </a:solidFill>
                <a:latin typeface="Simplified Arabic"/>
                <a:cs typeface="Simplified Arabic"/>
              </a:rPr>
              <a:t>.</a:t>
            </a:r>
            <a:r>
              <a:rPr lang="ar-IQ" b="1" i="0" u="none" strike="noStrike" baseline="0" smtClean="0">
                <a:solidFill>
                  <a:srgbClr val="050505"/>
                </a:solidFill>
                <a:latin typeface="Simplified Arabic"/>
                <a:cs typeface="Simplified Arabic"/>
              </a:rPr>
              <a:t> كما</a:t>
            </a:r>
            <a:r>
              <a:rPr lang="ar-SA" b="1" i="0" u="none" strike="noStrike" baseline="0" smtClean="0">
                <a:solidFill>
                  <a:srgbClr val="050505"/>
                </a:solidFill>
                <a:latin typeface="Simplified Arabic"/>
                <a:cs typeface="Simplified Arabic"/>
              </a:rPr>
              <a:t> وتتيح المقابلة للمستجيب الشعور بالأهمية والاعتبار من قبل المستجيب...</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615235387"/>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50505"/>
                </a:solidFill>
                <a:latin typeface="Simplified Arabic"/>
                <a:cs typeface="Simplified Arabic"/>
              </a:rPr>
              <a:t>  أما من عيوبها فعادة ما تكون مكلفة من حيث الوقت والجهد والإعداد، وأحيانا تخضع</a:t>
            </a:r>
            <a:r>
              <a:rPr lang="ar-IQ" b="1" i="0" u="none" strike="noStrike" baseline="0" smtClean="0">
                <a:solidFill>
                  <a:srgbClr val="050505"/>
                </a:solidFill>
                <a:latin typeface="Simplified Arabic"/>
                <a:cs typeface="Simplified Arabic"/>
              </a:rPr>
              <a:t> في نجاحها</a:t>
            </a:r>
            <a:r>
              <a:rPr lang="ar-SA" b="1" i="0" u="none" strike="noStrike" baseline="0" smtClean="0">
                <a:solidFill>
                  <a:srgbClr val="050505"/>
                </a:solidFill>
                <a:latin typeface="Simplified Arabic"/>
                <a:cs typeface="Simplified Arabic"/>
              </a:rPr>
              <a:t> لظروف الشخص المقابل وإمكاناته وتقديراته لأهمية المقابلة، وأهمية التحضير لها، بما يمتلك من مهارات، وسمات شخصية معينة تجعله مقبولاً، وقادرا على التعامل مع الآخر وكسب ثقته، كما وتخضع في مدى نجاحها من تحقيق أهدافها إلى رغبة وتقبل المستجيب للتعاون للإجابة على الأسئلة بصدق ودون إحراج. واحياناً يصعب استعمال وسيلة المقابلة في الحالات التي يصعب الوصول إلى الأفراد المعنيين كالسياسيين، والذين هم في مراكز سلطة عليا..</a:t>
            </a:r>
            <a:r>
              <a:rPr lang="ar-SA" b="1" i="0" u="none" strike="noStrike" baseline="0" smtClean="0">
                <a:solidFill>
                  <a:srgbClr val="444444"/>
                </a:solidFill>
                <a:latin typeface="Simplified Arabic"/>
                <a:cs typeface="Simplified Arabic"/>
              </a:rPr>
              <a:t> </a:t>
            </a:r>
            <a:endParaRPr lang="ar-SA" b="1" i="0" u="none" strike="noStrike" baseline="0" smtClean="0">
              <a:solidFill>
                <a:srgbClr val="050505"/>
              </a:solidFill>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448837364"/>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00000"/>
                </a:solidFill>
                <a:latin typeface="Simplified Arabic"/>
                <a:cs typeface="Simplified Arabic"/>
              </a:rPr>
              <a:t>رابعاً: الملاحظة </a:t>
            </a:r>
            <a:r>
              <a:rPr lang="en-US" b="1" i="0" u="none" strike="noStrike" baseline="0" smtClean="0">
                <a:solidFill>
                  <a:srgbClr val="000000"/>
                </a:solidFill>
                <a:latin typeface="Simplified Arabic"/>
                <a:cs typeface="Simplified Arabic"/>
              </a:rPr>
              <a:t>Observation</a:t>
            </a:r>
            <a:r>
              <a:rPr lang="ar-IQ" b="1" i="0" u="none" strike="noStrike" baseline="0" smtClean="0">
                <a:solidFill>
                  <a:srgbClr val="000000"/>
                </a:solidFill>
                <a:latin typeface="Simplified Arabic"/>
                <a:cs typeface="Simplified Arabic"/>
              </a:rPr>
              <a:t>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267681077"/>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00000"/>
                </a:solidFill>
                <a:latin typeface="Simplified Arabic"/>
                <a:cs typeface="Simplified Arabic"/>
              </a:rPr>
              <a:t>  تعتبر الملاحظة العلمية والمباشرة </a:t>
            </a:r>
            <a:r>
              <a:rPr lang="en-US" b="1" i="0" u="none" strike="noStrike" baseline="0" smtClean="0">
                <a:solidFill>
                  <a:srgbClr val="000000"/>
                </a:solidFill>
                <a:latin typeface="Simplified Arabic"/>
                <a:cs typeface="Simplified Arabic"/>
              </a:rPr>
              <a:t>Direct Observation</a:t>
            </a:r>
            <a:r>
              <a:rPr lang="ar-IQ" b="1" i="0" u="none" strike="noStrike" baseline="0" smtClean="0">
                <a:solidFill>
                  <a:srgbClr val="000000"/>
                </a:solidFill>
                <a:latin typeface="Simplified Arabic"/>
                <a:cs typeface="Simplified Arabic"/>
              </a:rPr>
              <a:t>  وسيلة لجمع البيانات </a:t>
            </a:r>
            <a:r>
              <a:rPr lang="ar-SA" b="1" i="0" u="none" strike="noStrike" baseline="0" smtClean="0">
                <a:solidFill>
                  <a:srgbClr val="000000"/>
                </a:solidFill>
                <a:latin typeface="Simplified Arabic"/>
                <a:cs typeface="Simplified Arabic"/>
              </a:rPr>
              <a:t>بطريقة منهجية مقصودة من خلال ملاحظة السلوك العفوي التلقائي في الظروف أو المواقف الطبيعية، بتوجيه الانتباه إلى الأحداث أو الظواهر والسلوك، والعلاقات التي تربط بينها، وهذا ما يجعل الملاحظة العلمية المقصودة معتمدة في نتائجها وتحليلها للظاهرة أكثر من الملاحظة غير المقصودة، أو العابرة. فالملاحظة العابرة تجري دون إعداد مسبق، ودون تحديد لهدف معين للملاحظ، ودون تفكير مسبق فيها. ولا ينفي ذلك أهمية الملاحظة العابرة، إذ بالإمكان من خلالها الإنتباه لظواهر أو سلوكات، أو مشكلات في البيئة المحيطة لم يكن الباحث قد إنتبه إليها مسبقاً، أو فكر بها، وبالتالي، فقد تكون خطوة أولية غير مباشرة للإعداد للملاحظة العلمية المقصودة.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633698967"/>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00000"/>
                </a:solidFill>
                <a:latin typeface="Simplified Arabic"/>
                <a:cs typeface="Simplified Arabic"/>
              </a:rPr>
              <a:t>وتعد الملاحظة العلمية المقصودة  وسيلة هامة </a:t>
            </a:r>
            <a:r>
              <a:rPr lang="ar-IQ" b="1" i="0" u="none" strike="noStrike" baseline="0" smtClean="0">
                <a:solidFill>
                  <a:srgbClr val="000000"/>
                </a:solidFill>
                <a:latin typeface="Simplified Arabic"/>
                <a:cs typeface="Simplified Arabic"/>
              </a:rPr>
              <a:t>كونها تسهم إسهاماً أسياسيا في البحث الوصفي. تمكن الملاحظة الباحث من الحصول على معلومات فيما يتعلق بالأشياء المادية والنماذج.. وبهذه الحالة، تكون العملية بسيطة نسبيا، حيث تتضمن التصنيف والقياس والعد..ولكن هناك عمليات تتضمن دراسة الإنسان أثناء قيامه بعمله.. وتعد أكثرها تعقيدا وصعوبة.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4149118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-استقصاء منظم يهدف إلى معارف يمكن توصيلها، والتحقق من صحتها عن طريق الاختبار العلمي.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267374854"/>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sng" strike="noStrike" baseline="0" smtClean="0">
                <a:solidFill>
                  <a:srgbClr val="000000"/>
                </a:solidFill>
                <a:latin typeface="Simplified Arabic"/>
                <a:cs typeface="Simplified Arabic"/>
              </a:rPr>
              <a:t>خطوات إجراء الملاحظة</a:t>
            </a:r>
            <a:r>
              <a:rPr lang="en-US" b="1" i="0" u="sng" strike="noStrike" baseline="0" smtClean="0">
                <a:solidFill>
                  <a:srgbClr val="000000"/>
                </a:solidFill>
                <a:latin typeface="Simplified Arabic"/>
                <a:cs typeface="Simplified Arabic"/>
              </a:rPr>
              <a:t> </a:t>
            </a:r>
            <a:r>
              <a:rPr lang="ar-IQ" b="1" i="0" u="sng" strike="noStrike" baseline="0" smtClean="0">
                <a:solidFill>
                  <a:srgbClr val="000000"/>
                </a:solidFill>
                <a:latin typeface="Simplified Arabic"/>
                <a:cs typeface="Simplified Arabic"/>
              </a:rPr>
              <a:t>:</a:t>
            </a:r>
            <a:endParaRPr lang="en-US" b="1" i="0" u="sng" strike="noStrike" baseline="0" smtClean="0">
              <a:solidFill>
                <a:srgbClr val="000000"/>
              </a:solidFill>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790630232"/>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1-تحديد الهدف من الملاحظة، وبهذا تتحدد إجراءات الملاحظة.</a:t>
            </a:r>
            <a:endParaRPr lang="ar-SA" b="1" i="0" u="none" strike="noStrike" baseline="0" smtClean="0">
              <a:solidFill>
                <a:srgbClr val="000000"/>
              </a:solidFill>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70633860"/>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00000"/>
                </a:solidFill>
                <a:latin typeface="Simplified Arabic"/>
                <a:cs typeface="Simplified Arabic"/>
              </a:rPr>
              <a:t>2-تحديد السلوك المطلوب ملاحظته إجرائياً، والتركيز عليه.</a:t>
            </a:r>
            <a:endParaRPr lang="en-US" b="1" i="0" u="none" strike="noStrike" baseline="0" smtClean="0">
              <a:solidFill>
                <a:srgbClr val="000000"/>
              </a:solidFill>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447951908"/>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3-تحضير الوسائل الملائمة لتسجيل السلوك والمواقف المراد ملاحظتها، كأن تكون وسائل تقنية كأداة الكاميرا، وفيديو التسجيل الصوري والسمعي.</a:t>
            </a:r>
            <a:r>
              <a:rPr lang="en-US" b="1" i="0" u="none" strike="noStrike" baseline="0" smtClean="0">
                <a:solidFill>
                  <a:srgbClr val="000000"/>
                </a:solidFill>
                <a:latin typeface="Simplified Arabic"/>
                <a:cs typeface="Simplified Arabic"/>
              </a:rPr>
              <a:t>.</a:t>
            </a:r>
            <a:endParaRPr lang="ar-SA" b="1" i="0" u="none" strike="noStrike" baseline="0" smtClean="0">
              <a:solidFill>
                <a:srgbClr val="000000"/>
              </a:solidFill>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194788267"/>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00000"/>
                </a:solidFill>
                <a:latin typeface="Simplified Arabic"/>
                <a:cs typeface="Simplified Arabic"/>
              </a:rPr>
              <a:t>4-التأني بالملاحظة، ذلك بتتبع السلوك وما يتبعه وما يتعلق به بدقة وبانتظام.</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227323024"/>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00000"/>
                </a:solidFill>
                <a:latin typeface="Simplified Arabic"/>
                <a:cs typeface="Simplified Arabic"/>
              </a:rPr>
              <a:t>5-التدرج والترتيب في متابعة السلوك أو الظاهرة المراد دراستها.</a:t>
            </a:r>
            <a:endParaRPr lang="ar-IQ" b="1" i="0" u="none" strike="noStrike" baseline="0" smtClean="0">
              <a:solidFill>
                <a:srgbClr val="000000"/>
              </a:solidFill>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770253088"/>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6-يمكن تدوين الملاحظات التي تثير الانتباه أكثر من غيرها، عندما يرى الباحث أهميتها.</a:t>
            </a:r>
            <a:r>
              <a:rPr lang="ar-SA" b="1" i="0" u="none" strike="noStrike" baseline="0" smtClean="0">
                <a:solidFill>
                  <a:srgbClr val="000000"/>
                </a:solidFill>
                <a:latin typeface="Simplified Arabic"/>
                <a:cs typeface="Simplified Arabic"/>
              </a:rPr>
              <a:t>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657252981"/>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00000"/>
                </a:solidFill>
                <a:latin typeface="Simplified Arabic"/>
                <a:cs typeface="Simplified Arabic"/>
              </a:rPr>
              <a:t> </a:t>
            </a:r>
            <a:r>
              <a:rPr lang="ar-IQ" b="1" i="0" u="sng" strike="noStrike" baseline="0" smtClean="0">
                <a:solidFill>
                  <a:srgbClr val="000000"/>
                </a:solidFill>
                <a:latin typeface="Simplified Arabic"/>
                <a:cs typeface="Simplified Arabic"/>
              </a:rPr>
              <a:t>شروط الملاحظة: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544796552"/>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1- توخي الصدق وال</a:t>
            </a:r>
            <a:r>
              <a:rPr lang="ar-SA" b="1" i="0" u="none" strike="noStrike" baseline="0" smtClean="0">
                <a:solidFill>
                  <a:srgbClr val="000000"/>
                </a:solidFill>
                <a:latin typeface="Simplified Arabic"/>
                <a:cs typeface="Simplified Arabic"/>
              </a:rPr>
              <a:t>موضوعية : أي البعد عن الذاتية في الملاحظة</a:t>
            </a:r>
            <a:r>
              <a:rPr lang="ar-IQ" b="1" i="0" u="none" strike="noStrike" baseline="0" smtClean="0">
                <a:solidFill>
                  <a:srgbClr val="000000"/>
                </a:solidFill>
                <a:latin typeface="Simplified Arabic"/>
                <a:cs typeface="Simplified Arabic"/>
              </a:rPr>
              <a:t>، والحرص على الصدق في متابعة الظاهرة، أو السلوك الملاحظ.</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870738426"/>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2-الحرص على ملاحظة كل سلوك مهم أو يدخل ضمن الدراسة بدقة.</a:t>
            </a:r>
            <a:endParaRPr lang="ar-SA" b="1" i="0" u="none" strike="noStrike" baseline="0" smtClean="0">
              <a:solidFill>
                <a:srgbClr val="000000"/>
              </a:solidFill>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9140172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-وسيلة للدراسة يمكن بواسطتها الوصول الى حل لمشكلة محددة، عن طريق التقصي الشامل والدقيق لجميع الشواهد والأدلة التي يمكن التحقق منها، والتي تتصل بالمشكلة. فالبحث العلمي عملية تطويع الأشياء والمفاهيم والرموز بغرض التعميم.</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272384210"/>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3-التحقق من صلاحية أدوات ووسائل التسجيل المستخدمة في الملاحظة.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856293175"/>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sng" strike="noStrike" baseline="0" smtClean="0">
                <a:solidFill>
                  <a:srgbClr val="000000"/>
                </a:solidFill>
                <a:latin typeface="Simplified Arabic"/>
                <a:cs typeface="Simplified Arabic"/>
              </a:rPr>
              <a:t>مزايا وعيوب الملاحظة العلمية: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395820693"/>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إن مقدرة الباحث على استخدام الملاحظة بطريقة علمية تعتمد على تحيزاته السابقة، وعلى مقدرته في الفهم والتصور، ونظرته وقدرته على تعرف العلاقات السببية والنتائج، ودعلى دقته في تسجيل نتائج ملاحظاته..وإذا ما احسن استخدام وسيلة الملاحظة فسيتبين له بعض من مزاياها ومنها أنها من أكثر الوسائل المباشرة لدراسة العديد من الظواهر، فهناك جوانب عديدة من السلوك الإنساني لا تتم دراستها بدرجة مرضية إلا بهذه الطريقة. كما تسمح بتجميع البيانات في المواقف السلوكية المثالية من الناحية التلقائية، وتسمح بتسجيل السلوك مع حدوثه في ذات الوقت. ولا تعتمد الملاحظة على أحداث الماضي بل على الحاضر، وتسمح بالتعرف على البيانات التي قد لا يفكر بها الباحث عند استخدام وسائل جمع البيانات الأخرى كالمقابلة والاستبانة. ومع ذلك فللملاحظة أيضا عيوب منها أن الأشخاص المستهدفين بالملاحظة قد يعمدوا إلى تصنع السلوك عندما يكتشفوا أنهم تحت الملاحظة. قد يحدث ما لم يتوقعه الباحث، فلا يكون موجودا أثناء حدوثه..وكثيراً ما تتدخل عوامل خارجية كالتغير في الطقس، وعوامل طارئة شخصية للباحث..كما أن الملاحظة محددة بوقت، وفي بعض الاحيان قد تستغرق الأحداث وقتاً اطول، وتتطلب متابعة، وقد تستغرق سنوات بين فترة وأخرى، كما وقد تتطلب تغير في الأماكن، وبالتالي يكون من الصعب أو المستحيل على الباحث أن يجمع البيانات والأدلة الضرورية اللازمة. وهناك بعض الأحوال التي لا تفيد فيها الملاحظة لأنها غير ممكنة بالنسبة لحياة الناس الخاصة.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4166195575"/>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sng" strike="noStrike" baseline="0" smtClean="0">
                <a:solidFill>
                  <a:srgbClr val="000000"/>
                </a:solidFill>
                <a:latin typeface="Simplified Arabic"/>
                <a:cs typeface="Simplified Arabic"/>
              </a:rPr>
              <a:t>أدوات أخرى لجمع البيانات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4005350954"/>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هنالك أدوات أخرى يمكن أن تستخدم بمفردها أو مع غيرها من الأدوات لزيادة التأكد من النتائج، مثل المقاييس السوسيومترية التي تقيس العلاقات الاجتماعية. كما وهناك أساليب إسقاطية للحصول على البيانات المطلوبة من المستجيب، يتم الحصول منه على معلومات معينة بطريقة غير مباشرة، كأن يطلب منه تفسير مثيرات غامضة من خلال عرض صورة، أو الحديث عن موضوع ما بحرية..فيكشف بصورة غير مباشره أو دون وعي منه عن مشاعره، وأفكاره، ويتبين من خلال استجاباته خصائص شخصيته.، وتستخدم في منهج دراسة الحالة. وهناك أيضاً أسلوب تحليل المضمون الذي يستخدم في تحليل محتوى المادة التي تقدمها وسائل الاتصال الجمعي أو "الجماهيري" كالصحف والجلات والكتب والأفلام وبرامج التلفزيون.وذلك بالوصف الموضوعي المنظم الكمي للمحتوى الظاهر لوسيلة الإتصال. </a:t>
            </a:r>
            <a:endParaRPr lang="ar-IQ" b="1" i="0" u="sng" strike="noStrike" baseline="0" smtClean="0">
              <a:solidFill>
                <a:srgbClr val="000000"/>
              </a:solidFill>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5340552"/>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50505"/>
                </a:solidFill>
                <a:latin typeface="Simplified Arabic"/>
                <a:cs typeface="Simplified Arabic"/>
              </a:rPr>
              <a:t>المحاضرة العاشرة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031669743"/>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endParaRPr lang="ar-SA" b="1" i="0" u="none" strike="noStrike" baseline="0" smtClean="0">
              <a:solidFill>
                <a:srgbClr val="050505"/>
              </a:solidFill>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337230782"/>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50505"/>
                </a:solidFill>
                <a:latin typeface="Simplified Arabic"/>
                <a:cs typeface="Simplified Arabic"/>
              </a:rPr>
              <a:t>عينات البحث </a:t>
            </a:r>
            <a:r>
              <a:rPr lang="en-US" b="1" i="0" u="none" strike="noStrike" baseline="0" smtClean="0">
                <a:solidFill>
                  <a:srgbClr val="050505"/>
                </a:solidFill>
                <a:latin typeface="Simplified Arabic"/>
                <a:cs typeface="Simplified Arabic"/>
              </a:rPr>
              <a:t>The Samples</a:t>
            </a:r>
            <a:r>
              <a:rPr lang="ar-SA" b="1" i="0" u="none" strike="noStrike" baseline="0" smtClean="0">
                <a:solidFill>
                  <a:srgbClr val="050505"/>
                </a:solidFill>
                <a:latin typeface="Simplified Arabic"/>
                <a:cs typeface="Simplified Arabic"/>
              </a:rPr>
              <a:t>:</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443063954"/>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50505"/>
                </a:solidFill>
                <a:latin typeface="Simplified Arabic"/>
                <a:cs typeface="Simplified Arabic"/>
              </a:rPr>
              <a:t>  يعتمد الباحث في الحصول على البيانات والمعلومات على عينات محددة من مجتمع ما يكون الباحث قد حدد مشكلة بحثه منه، ويكون هذا المجتمع هو المعني بدراسة الظاهرة أو المتغيرات المراد دراستها. فيقوم الباحث باختيار عينة من هذا المجتمع تكون ممثلة له لتطبيق أداة أو مجموعة أدوات بحثه من اختبارات أو مقاييس بحسب أهداف البحث، سواء كان بحثاً وصفياً، أم تجريبيا. </a:t>
            </a:r>
            <a:r>
              <a:rPr lang="ar-SA" b="1" i="0" u="none" strike="noStrike" baseline="0" smtClean="0">
                <a:solidFill>
                  <a:srgbClr val="000000"/>
                </a:solidFill>
                <a:latin typeface="Simplified Arabic"/>
                <a:cs typeface="Simplified Arabic"/>
              </a:rPr>
              <a:t>ويمكن تقسيم المجتمع إلى: </a:t>
            </a:r>
            <a:endParaRPr lang="ar-SA" b="1" i="0" u="none" strike="noStrike" baseline="0" smtClean="0">
              <a:solidFill>
                <a:srgbClr val="050505"/>
              </a:solidFill>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4081870222"/>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00000"/>
                </a:solidFill>
                <a:latin typeface="Simplified Arabic"/>
                <a:cs typeface="Simplified Arabic"/>
              </a:rPr>
              <a:t>1-المجتمع النظري</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178418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ه- الطريقة العلمية أو المنهج العلمي في البحث: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467807432"/>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00000"/>
                </a:solidFill>
                <a:latin typeface="Simplified Arabic"/>
                <a:cs typeface="Simplified Arabic"/>
              </a:rPr>
              <a:t>ويعنى المجتمع النظرى كل الأفراد ممن تتمثل بهم الظاهرة التى يود الباحث دراستها بغض النظر عن إمكانية الوصول لبعضهم دون الآخر، أو وجود إطار يضمهم جميعاً</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996322798"/>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00000"/>
                </a:solidFill>
                <a:latin typeface="Simplified Arabic"/>
                <a:cs typeface="Simplified Arabic"/>
              </a:rPr>
              <a:t>2-المجتمع المتاح</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937206877"/>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00000"/>
                </a:solidFill>
                <a:latin typeface="Simplified Arabic"/>
                <a:cs typeface="Simplified Arabic"/>
              </a:rPr>
              <a:t>  هو المجتمع المحدود الذى يستطيع الباحث تحديد أفراده، ويختار منه العينة المناسبة لدراسته ويعمم عليه نتائجه</a:t>
            </a:r>
            <a:r>
              <a:rPr lang="en-US" b="1" i="0" u="none" strike="noStrike" baseline="0" smtClean="0">
                <a:solidFill>
                  <a:srgbClr val="000000"/>
                </a:solidFill>
                <a:latin typeface="Simplified Arabic"/>
                <a:cs typeface="Simplified Arabic"/>
              </a:rPr>
              <a:t> .</a:t>
            </a:r>
            <a:endParaRPr lang="ar-SA" b="1" i="0" u="none" strike="noStrike" baseline="0" smtClean="0">
              <a:solidFill>
                <a:srgbClr val="000000"/>
              </a:solidFill>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297632411"/>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00000"/>
                </a:solidFill>
                <a:latin typeface="Simplified Arabic"/>
                <a:cs typeface="Simplified Arabic"/>
              </a:rPr>
              <a:t>3-المجتمع المستهدف ويعنى المجموعة التى يهتم بها الباحث، ويطبيق دراسته عليها</a:t>
            </a:r>
            <a:r>
              <a:rPr lang="en-US" b="1" i="0" u="none" strike="noStrike" baseline="0" smtClean="0">
                <a:solidFill>
                  <a:srgbClr val="000000"/>
                </a:solidFill>
                <a:latin typeface="Simplified Arabic"/>
                <a:cs typeface="Simplified Arabic"/>
              </a:rPr>
              <a:t>.</a:t>
            </a:r>
            <a:endParaRPr lang="ar-SA" b="1" i="0" u="none" strike="noStrike" baseline="0" smtClean="0">
              <a:solidFill>
                <a:srgbClr val="000000"/>
              </a:solidFill>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571120103"/>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endParaRPr lang="ar-SA" b="1" i="0" u="none" strike="noStrike" baseline="0" smtClean="0">
              <a:solidFill>
                <a:srgbClr val="000000"/>
              </a:solidFill>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198531347"/>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50505"/>
                </a:solidFill>
                <a:latin typeface="Simplified Arabic"/>
                <a:cs typeface="Simplified Arabic"/>
              </a:rPr>
              <a:t>   أما العينة فهي عدد من أفراد المجتمع يتصفون بنفس صفاته وخصائصه بجانب معين، أو عدة جوانب، بحيث تكون ممثلة له  يشمل جانبا أو جزءا من محددات المجتمع الأصلي المعني بالبحث تكون ممثلة له، لذلك تغني عن دراسة المجتمع بأكمله. فدراسة المجتمع بأكمله  يعد أمراً لا يمكن تحقيقه عموماً. ولذلك، فاختيار العينات الممثله مهم من حيث:</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178211115"/>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50505"/>
                </a:solidFill>
                <a:latin typeface="Simplified Arabic"/>
                <a:cs typeface="Simplified Arabic"/>
              </a:rPr>
              <a:t>1- انها تختصر على الباحث دراسة أعداد كبيرة من المجتمع يصعب الوصول إليها، والحصول عليها عادة، لتنوع أفراد المجتمع وكثرة أعدادهم، خاصة في المجتمعات الهائلة العدد.</a:t>
            </a:r>
            <a:endParaRPr lang="en-US" b="1" i="0" u="none" strike="noStrike" baseline="0" smtClean="0">
              <a:solidFill>
                <a:srgbClr val="050505"/>
              </a:solidFill>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64811577"/>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50505"/>
                </a:solidFill>
                <a:latin typeface="Simplified Arabic"/>
                <a:cs typeface="Simplified Arabic"/>
              </a:rPr>
              <a:t>2-توفر الوقت عند إجراء الدراسة على أفراد محددين بصفات وخصائص معينة مطلوبة بالبحث، وبحسب طبيعة وأهداف البحث.</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225285944"/>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50505"/>
                </a:solidFill>
                <a:latin typeface="Simplified Arabic"/>
                <a:cs typeface="Simplified Arabic"/>
              </a:rPr>
              <a:t>3-يمكن الحصول على معلومات عديدة عن المجتمع من خلال مجموعات قليلة ممثلة له.</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961955996"/>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50505"/>
                </a:solidFill>
                <a:latin typeface="Simplified Arabic"/>
                <a:cs typeface="Simplified Arabic"/>
              </a:rPr>
              <a:t>4-يسهل إجراء التجارب على العينة كونها محدودة العدد، ويمكن متابعة أفرادها بسهولة ودقة.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6672336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    المنهج في اللغة بمعنى طريق، وسيلة محددة توصل الى غاية معينة. (أو سبيل لهدف معين) أما المنهج العلمي اصطلاحاً، فهو " خطة منظمة لعدة عمليات ذهنية أو حسية بغية الوصول الى كشف حقيقة أو البرهنة عليها."</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806218629"/>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sng" strike="noStrike" baseline="0" smtClean="0">
                <a:solidFill>
                  <a:srgbClr val="050505"/>
                </a:solidFill>
                <a:latin typeface="Simplified Arabic"/>
                <a:cs typeface="Simplified Arabic"/>
              </a:rPr>
              <a:t>أنواع العينات: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274971876"/>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50505"/>
                </a:solidFill>
                <a:latin typeface="Simplified Arabic"/>
                <a:cs typeface="Simplified Arabic"/>
              </a:rPr>
              <a:t>  يمكن تقسيم العينات بصفة عامة إلى قسمين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25227808"/>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50505"/>
                </a:solidFill>
                <a:latin typeface="Simplified Arabic"/>
                <a:cs typeface="Simplified Arabic"/>
              </a:rPr>
              <a:t>1-عينات إحتمالية وهي كالعينات (العشوائية والطبقية والمساحية والمنتظمة) حيث يمكن تطبيق النظرية الإحصائية عليها لتمدنا بتقديرات صحيحة عن المجتمع الأصلي. وهناك العينات التي يتدخل فيها حكم الباحث كالعينات (الحصصية والعمدية) وغيرها. والنتائج التي يصل إليها الباحث باستخدامها تعتمد على حكمه الشخصي الذي لا يمكن عزله أو قياسه، وإن كان من الممكن أحياناً أن تطبق عليها النظرية الإحصائية إذا وضعت بعض الفروض. ولا بد للباحث قبل اختيار العينة أن يحدد المجتمع الأصلي بدقة، وأن يعد قائمة كاملة ودقيقة بمفردات هذا المجتمع، ثم يأخذ مفردات ممثلة من القائمة، وأخيراً أن يحصل على عينة مناسبة، بدرجة تكفي لتمثيل خصائص المجتمع الأصلي.</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4181200754"/>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sng" strike="noStrike" baseline="0" smtClean="0">
                <a:solidFill>
                  <a:srgbClr val="050505"/>
                </a:solidFill>
                <a:latin typeface="Simplified Arabic"/>
                <a:cs typeface="Simplified Arabic"/>
              </a:rPr>
              <a:t>أ- العينات الاحتمالية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4173232011"/>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50505"/>
                </a:solidFill>
                <a:latin typeface="Simplified Arabic"/>
                <a:cs typeface="Simplified Arabic"/>
              </a:rPr>
              <a:t>1-العينة العشوائية البسيطة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863538074"/>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50505"/>
                </a:solidFill>
                <a:latin typeface="Simplified Arabic"/>
                <a:cs typeface="Simplified Arabic"/>
              </a:rPr>
              <a:t>  وهي العينة التي يتم اختيارها بحيث يكون لكل مفردة من مفردات المجتمع فرص متكافئة في الاختيار. أي أنه ليس هناك تحيز في الاختيار. وعادة يكون اختيار مثل هذه العينات العشوائية عندما يكون المجتمع متجانس في خصائصه وصفاته، ولا حاجة لأن تكون العينة كبيرة جداً، فالمجتمع المتجانس يتشابه أفراده في كثير من الصفات، لذلك فإن أية عينة من مثل هذ المجتمع ستكون ممثله له. ومثال ذلك مجتمع طلبة الجامعة، مجتمع الأطباء،  طلبة المدارس في الريف..</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597495310"/>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50505"/>
                </a:solidFill>
                <a:latin typeface="Simplified Arabic"/>
                <a:cs typeface="Simplified Arabic"/>
              </a:rPr>
              <a:t>  وهناك طرق عديدة لاختيار العينة العشوائية ومن بينها الطريقة المسماة بـ(اليانصيب) أو القرعة </a:t>
            </a:r>
            <a:r>
              <a:rPr lang="en-US" b="1" i="0" u="none" strike="noStrike" baseline="0" smtClean="0">
                <a:solidFill>
                  <a:srgbClr val="050505"/>
                </a:solidFill>
                <a:latin typeface="Simplified Arabic"/>
                <a:cs typeface="Simplified Arabic"/>
              </a:rPr>
              <a:t>Lottery</a:t>
            </a:r>
            <a:r>
              <a:rPr lang="ar-IQ" b="1" i="0" u="none" strike="noStrike" baseline="0" smtClean="0">
                <a:solidFill>
                  <a:srgbClr val="050505"/>
                </a:solidFill>
                <a:latin typeface="Simplified Arabic"/>
                <a:cs typeface="Simplified Arabic"/>
              </a:rPr>
              <a:t> حيث توضع الأوراق والمكتوب عليها أسماء أو وحدات المجتمع في صندوق أو كيس مثلاً، وبعد ذلك يتم خلطها، ويسحب منها عدد من الوحدات المطلوبة دون تمييز بين الأوراق، ولكن هذه الطريقة عسيرة التطبيق، خاصة مع المجتمعات الكبيرة، كما أنها قد لا تحقق الفرص المتكافئة تماماً في الاختيار، وذلك لأنه عند سحب احد الأوراق من الصندوق، فإن الفرص تزداد في إمكانية اختيار كل واحدة من الأوراق المتبقية نظراً لأن عدد الأوراق الكلي يكون يقل. كذلك هناك طريقة أخرى للتخلص من هذه المشكلة، وهي في جداول الأرقام العشوائية لتيسر عملية الاختيار العشوائي، وفي هذه الحالة، فإن جميع مفردات المجتمع الأصلي ترتب ترتيباً مسلسلاً بحيث تحتوي الأرقام المعطاة على رقمين مثلاً 1، 2، 3، ....27 ثم يستخدم جدول الأرقام العشوائية لتحديد الحالات المختارة للعينة. ويختار الباحث أية نقطة في الجدول، ثم يقرأ الأرقام التالية في أي اتجاه (أفقي، رأسي، مائل..) والأرقام التي تقرأ هي التي تبين الأرقام المخصصة للمفردات المختارة في العينة.</a:t>
            </a:r>
            <a:r>
              <a:rPr lang="ar-SA" b="1" i="0" u="none" strike="noStrike" baseline="0" smtClean="0">
                <a:solidFill>
                  <a:srgbClr val="800000"/>
                </a:solidFill>
                <a:latin typeface="Simplified Arabic"/>
                <a:cs typeface="Simplified Arabic"/>
              </a:rPr>
              <a:t>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109558870"/>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00000"/>
                </a:solidFill>
                <a:latin typeface="Simplified Arabic"/>
                <a:cs typeface="Simplified Arabic"/>
              </a:rPr>
              <a:t>   ومن مميزات العينات العشوائية المنتظمة</a:t>
            </a:r>
            <a:r>
              <a:rPr lang="ar-IQ" b="1" i="0" u="none" strike="noStrike" baseline="0" smtClean="0">
                <a:solidFill>
                  <a:srgbClr val="000000"/>
                </a:solidFill>
                <a:latin typeface="Simplified Arabic"/>
                <a:cs typeface="Simplified Arabic"/>
              </a:rPr>
              <a:t>، أنها </a:t>
            </a:r>
            <a:r>
              <a:rPr lang="ar-SA" b="1" i="0" u="none" strike="noStrike" baseline="0" smtClean="0">
                <a:solidFill>
                  <a:srgbClr val="000000"/>
                </a:solidFill>
                <a:latin typeface="Simplified Arabic"/>
                <a:cs typeface="Simplified Arabic"/>
              </a:rPr>
              <a:t>تعد من أسهل العينات العشوائية فى التطبيق</a:t>
            </a:r>
            <a:r>
              <a:rPr lang="ar-IQ" b="1" i="0" u="none" strike="noStrike" baseline="0" smtClean="0">
                <a:solidFill>
                  <a:srgbClr val="000000"/>
                </a:solidFill>
                <a:latin typeface="Simplified Arabic"/>
                <a:cs typeface="Simplified Arabic"/>
              </a:rPr>
              <a:t>، ولا </a:t>
            </a:r>
            <a:r>
              <a:rPr lang="ar-SA" b="1" i="0" u="none" strike="noStrike" baseline="0" smtClean="0">
                <a:solidFill>
                  <a:srgbClr val="000000"/>
                </a:solidFill>
                <a:latin typeface="Simplified Arabic"/>
                <a:cs typeface="Simplified Arabic"/>
              </a:rPr>
              <a:t> تحتاج إلى عملية إعداد مسبق لمفردات الدراسة خاصة إذا كانت مجموعات داخل مجتمع الدراسة</a:t>
            </a:r>
            <a:r>
              <a:rPr lang="ar-IQ" b="1" i="0" u="none" strike="noStrike" baseline="0" smtClean="0">
                <a:solidFill>
                  <a:srgbClr val="000000"/>
                </a:solidFill>
                <a:latin typeface="Simplified Arabic"/>
                <a:cs typeface="Simplified Arabic"/>
              </a:rPr>
              <a:t>،</a:t>
            </a:r>
            <a:r>
              <a:rPr lang="en-US" b="1" i="0" u="none" strike="noStrike" baseline="0" smtClean="0">
                <a:solidFill>
                  <a:srgbClr val="000000"/>
                </a:solidFill>
                <a:latin typeface="Simplified Arabic"/>
                <a:cs typeface="Simplified Arabic"/>
              </a:rPr>
              <a:t>, </a:t>
            </a:r>
            <a:r>
              <a:rPr lang="ar-SA" b="1" i="0" u="none" strike="noStrike" baseline="0" smtClean="0">
                <a:solidFill>
                  <a:srgbClr val="000000"/>
                </a:solidFill>
                <a:latin typeface="Simplified Arabic"/>
                <a:cs typeface="Simplified Arabic"/>
              </a:rPr>
              <a:t>لا تحتاج إلى الرجوع فى كل مرة يتم فيها سحب المفردات إلى مرجع أو دليل فيكتفى بالمفردة الأولى أما باقى المفردات فتحدد تلقائياً عن طريق صيغة رياضية سهلة ومبسطة.</a:t>
            </a:r>
            <a:r>
              <a:rPr lang="en-US" b="1" i="0" u="none" strike="noStrike" baseline="0" smtClean="0">
                <a:solidFill>
                  <a:srgbClr val="000000"/>
                </a:solidFill>
                <a:latin typeface="Simplified Arabic"/>
                <a:cs typeface="Simplified Arabic"/>
              </a:rPr>
              <a:t>  </a:t>
            </a:r>
            <a:endParaRPr lang="ar-SA" b="1" i="0" u="none" strike="noStrike" baseline="0" smtClean="0">
              <a:solidFill>
                <a:srgbClr val="000000"/>
              </a:solidFill>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57131144"/>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أما </a:t>
            </a:r>
            <a:r>
              <a:rPr lang="ar-SA" b="1" i="0" u="none" strike="noStrike" baseline="0" smtClean="0">
                <a:solidFill>
                  <a:srgbClr val="000000"/>
                </a:solidFill>
                <a:latin typeface="Simplified Arabic"/>
                <a:cs typeface="Simplified Arabic"/>
              </a:rPr>
              <a:t>عيوب العينات العشوائية المنتظمة</a:t>
            </a:r>
            <a:r>
              <a:rPr lang="en-US" b="1" i="0" u="none" strike="noStrike" baseline="0" smtClean="0">
                <a:solidFill>
                  <a:srgbClr val="000000"/>
                </a:solidFill>
                <a:latin typeface="Simplified Arabic"/>
                <a:cs typeface="Simplified Arabic"/>
              </a:rPr>
              <a:t> </a:t>
            </a:r>
            <a:r>
              <a:rPr lang="ar-IQ" b="1" i="0" u="none" strike="noStrike" baseline="0" smtClean="0">
                <a:solidFill>
                  <a:srgbClr val="000000"/>
                </a:solidFill>
                <a:latin typeface="Simplified Arabic"/>
                <a:cs typeface="Simplified Arabic"/>
              </a:rPr>
              <a:t> فهي في انها </a:t>
            </a:r>
            <a:r>
              <a:rPr lang="ar-SA" b="1" i="0" u="none" strike="noStrike" baseline="0" smtClean="0">
                <a:solidFill>
                  <a:srgbClr val="000000"/>
                </a:solidFill>
                <a:latin typeface="Simplified Arabic"/>
                <a:cs typeface="Simplified Arabic"/>
              </a:rPr>
              <a:t>تستلزم توفر قائمة حديثة تشمل كافة أسماء مفردات المجتمع الأصلى. وقد تكون العينة المختارة غير متجانسة، وذلك حينما تختار مفردات على أبعاد منتظمة يصادف أن يكونوا من طبقة معينة أو من ذوى خصائص وصفات مميزة وغير متشابهة مع بقية المفردات.</a:t>
            </a:r>
            <a:r>
              <a:rPr lang="en-US" b="1" i="0" u="none" strike="noStrike" baseline="0" smtClean="0">
                <a:solidFill>
                  <a:srgbClr val="000000"/>
                </a:solidFill>
                <a:latin typeface="Simplified Arabic"/>
                <a:cs typeface="Simplified Arabic"/>
              </a:rPr>
              <a:t> </a:t>
            </a:r>
            <a:r>
              <a:rPr lang="ar-SA" b="1" i="0" u="none" strike="noStrike" baseline="0" smtClean="0">
                <a:solidFill>
                  <a:srgbClr val="000000"/>
                </a:solidFill>
                <a:latin typeface="Simplified Arabic"/>
                <a:cs typeface="Simplified Arabic"/>
              </a:rPr>
              <a:t>ويشترط فى المجتمع الأصلى أن يكون الأفراد فى تسلسل منسق وتدرج من حيث التنوع. ولا تحدث احتمالية فرصة التمثيل لمفردات مجتمع الدراسة إلا مرة واحدة وهى عند اختيار المفردة الأولى.</a:t>
            </a:r>
            <a:r>
              <a:rPr lang="en-US" b="1" i="0" u="none" strike="noStrike" baseline="0" smtClean="0">
                <a:solidFill>
                  <a:srgbClr val="000000"/>
                </a:solidFill>
                <a:latin typeface="Simplified Arabic"/>
                <a:cs typeface="Simplified Arabic"/>
              </a:rPr>
              <a:t> </a:t>
            </a:r>
            <a:r>
              <a:rPr lang="ar-SA" b="1" i="0" u="none" strike="noStrike" baseline="0" smtClean="0">
                <a:solidFill>
                  <a:srgbClr val="000000"/>
                </a:solidFill>
                <a:latin typeface="Simplified Arabic"/>
                <a:cs typeface="Simplified Arabic"/>
              </a:rPr>
              <a:t>فى حالة كون طول الفئة كبيراً. وهناك مجموعات داخل مجتمع الدراسة عددها أقل من طول الفئة، فإن احتمال تمثيلها فى العينة يكون محدوداً</a:t>
            </a:r>
            <a:r>
              <a:rPr lang="en-US" b="1" i="0" u="none" strike="noStrike" baseline="0" smtClean="0">
                <a:solidFill>
                  <a:srgbClr val="000000"/>
                </a:solidFill>
                <a:latin typeface="Simplified Arabic"/>
                <a:cs typeface="Simplified Arabic"/>
              </a:rPr>
              <a:t>.</a:t>
            </a:r>
            <a:endParaRPr lang="ar-SA" b="1" i="0" u="none" strike="noStrike" baseline="0" smtClean="0">
              <a:solidFill>
                <a:srgbClr val="000000"/>
              </a:solidFill>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4000928390"/>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50505"/>
                </a:solidFill>
                <a:latin typeface="Simplified Arabic"/>
                <a:cs typeface="Simplified Arabic"/>
              </a:rPr>
              <a:t>2-العينة العشوائية المنتظمة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42321704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البحوث التربوية ومجالاتها:</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424812979"/>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50505"/>
                </a:solidFill>
                <a:latin typeface="Simplified Arabic"/>
                <a:cs typeface="Simplified Arabic"/>
              </a:rPr>
              <a:t>   </a:t>
            </a:r>
            <a:r>
              <a:rPr lang="ar-SA" b="1" i="0" u="none" strike="noStrike" baseline="0" smtClean="0">
                <a:solidFill>
                  <a:srgbClr val="000000"/>
                </a:solidFill>
                <a:latin typeface="Simplified Arabic"/>
                <a:cs typeface="Simplified Arabic"/>
              </a:rPr>
              <a:t>لزيادة احتمال تمثيل خصائص المجتمع فى العينة ، فإننا نلجأ إلى العينة العشوائية الطبقية .وهى نوع آخر من العينات العشوائية غير أنها تتعامل مع مجتمع غير متجانس. </a:t>
            </a:r>
            <a:r>
              <a:rPr lang="en-US" b="1" i="0" u="none" strike="noStrike" baseline="0" smtClean="0">
                <a:solidFill>
                  <a:srgbClr val="000000"/>
                </a:solidFill>
                <a:latin typeface="Simplified Arabic"/>
                <a:cs typeface="Simplified Arabic"/>
              </a:rPr>
              <a:t/>
            </a:r>
            <a:br>
              <a:rPr lang="en-US" b="1" i="0" u="none" strike="noStrike" baseline="0" smtClean="0">
                <a:solidFill>
                  <a:srgbClr val="000000"/>
                </a:solidFill>
                <a:latin typeface="Simplified Arabic"/>
                <a:cs typeface="Simplified Arabic"/>
              </a:rPr>
            </a:br>
            <a:r>
              <a:rPr lang="ar-IQ" b="1" i="0" u="none" strike="noStrike" baseline="0" smtClean="0">
                <a:solidFill>
                  <a:srgbClr val="050505"/>
                </a:solidFill>
                <a:latin typeface="Simplified Arabic"/>
                <a:cs typeface="Simplified Arabic"/>
              </a:rPr>
              <a:t> للحصول على هذه العينة يقسم المجتمع إلى مجموعات متساوية العدد أو الفئات، فإذا كان المجتمع مثلاً يتكون من 100 مفردة، والمطلوب 10، فإن المجتمع يقسم على 100/10 فيتكون العينة مؤلفة من 10 والمهم أن يتم اختيار المفردة الأولى عشوائياً، من بين المجموعة الأولى مثلاً نأخذ الرقم 8، والوحدات المتتالية التي ستنضم الى العينة ستكون 8، 18، 28، 38... ويعاب على هذه الطريقة أن التحيز قد يدخل فيها، فيبعدها عن أن تكون عشوائية حقيقية.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4264912467"/>
      </p:ext>
    </p:extLst>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50505"/>
                </a:solidFill>
                <a:latin typeface="Simplified Arabic"/>
                <a:cs typeface="Simplified Arabic"/>
              </a:rPr>
              <a:t>3-العينة الطبقية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99820383"/>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50505"/>
                </a:solidFill>
                <a:latin typeface="Simplified Arabic"/>
                <a:cs typeface="Simplified Arabic"/>
              </a:rPr>
              <a:t>  إن الهدف من اختيار هذه العينة أن تكون ممثلة لمختلف الفئات أو الطبقات المتجانسة في المجتمع المراد قياسه أو مسحه.. ويكون حجم الفئة متناسبا مع حجم الطبقة في المجتمع الأصلي، فإذا أرد الباحث أن يقوم بدراسة على طلبة الجامعة واختار ثلاث كليات منها لتكون موضوع دراسته، فبعد التعرف على الكلية والسنوات الدراسية وأعداد الطلبة في كل منها، فإنه ينظر إلى أصغر عدد من الوحدات في إحدى الفصول فيجده مثلاً 50 فإذا أخذ عينة واحدة كطالب أو طالبة مثلاً، وكان هناك فصل دراسي مكون من 75 فستكون العينة مكونة من 2/11 وهذا غير ممكن. ومن هنا وجب على الباحث حتى يحصل على أرقام صحيحة أن يحسب القاسم المشترك الأدنى لجميع الأعداد وهو 25 ثم يحاول اختيار عينات طبقية من الفئات التي لديه بنسبة 1: 25 أي نسبة 4%   وينبغي أن يتم اختيار المفردات بالأسلوب العشوائي من هذه الطبقات حتى يزيد احتمال تمثيل كل واحدة من هذه الجماعات في العينة وفي نفس الوقت تكون جميع مميزات العينة العشوائية موجودة.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770154216"/>
      </p:ext>
    </p:extLst>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50505"/>
                </a:solidFill>
                <a:latin typeface="Simplified Arabic"/>
                <a:cs typeface="Simplified Arabic"/>
              </a:rPr>
              <a:t>4- العينة المساحية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953118111"/>
      </p:ext>
    </p:extLst>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50505"/>
                </a:solidFill>
                <a:latin typeface="Simplified Arabic"/>
                <a:cs typeface="Simplified Arabic"/>
              </a:rPr>
              <a:t>  وهذه ذات أهمية كبيرة عند الحصول على عينات تمثل المناطق الجغرافية المختلفة، كما لا يطلب في هذه الحالة إعداد قوائم كاملة بجميع الأفراد أو العناصر داخل منطقة جغرافية معينة. هذا وتختار المناطق الجغرافية نفسها بطريقة عشوائية، ولكن يحب ان تمثَّل في كل منطقة إقليمية مختارة كل الفئات الاجتماعية المتمايزة إن تطلب ذلك. يبدأ الباحث بتقسيم المجتمع إلى وحدات أولية يختار من بينها عينة بطريقة عشوائية أو منتظمة، ثم تقسم الوحدات الأولية المختارة إلى وحدات ثانوية، يتم اختيار من بينها عينة جديدة، ثم يتم تقسيم الوحدات الثانوية المختارة إلى وحدات ثالوثية، ثم رباعية إلى أن يقف الباحث عند مرحلة معينة، فقد يختار مثلاُ من المحافظات التي تدخل إطار البحث، ثم من بين المحافظات من عينة المدن، ثم من بين الأحياء السكنية..وهكذا. واختيار الاشخاص يمكن أن تتم معهم المقابلة يجب أن يكون بعد ذلك كله بطريقة عشوائية من بين وحدات المعاينة التي تكونت. وبعدها يمكن القول بأن العينة المساحية يمكن اعتبارها عينة متعددة المراحل.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858149075"/>
      </p:ext>
    </p:extLst>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sng" strike="noStrike" baseline="0" smtClean="0">
                <a:solidFill>
                  <a:srgbClr val="050505"/>
                </a:solidFill>
                <a:latin typeface="Simplified Arabic"/>
                <a:cs typeface="Simplified Arabic"/>
              </a:rPr>
              <a:t>ب-العينات اللا إحتمالية</a:t>
            </a:r>
            <a:r>
              <a:rPr lang="ar-SA" b="1" i="0" u="none" strike="noStrike" baseline="0" smtClean="0">
                <a:solidFill>
                  <a:srgbClr val="008080"/>
                </a:solidFill>
                <a:latin typeface="Simplified Arabic"/>
                <a:cs typeface="Simplified Arabic"/>
              </a:rPr>
              <a:t> </a:t>
            </a:r>
            <a:endParaRPr lang="ar-IQ" b="1" i="0" u="none" strike="noStrike" baseline="0" smtClean="0">
              <a:solidFill>
                <a:srgbClr val="008080"/>
              </a:solidFill>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776558432"/>
      </p:ext>
    </p:extLst>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1- العينات الصدفية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72595656"/>
      </p:ext>
    </p:extLst>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a:t>
            </a:r>
            <a:r>
              <a:rPr lang="ar-SA" b="1" i="0" u="none" strike="noStrike" baseline="0" smtClean="0">
                <a:solidFill>
                  <a:srgbClr val="000000"/>
                </a:solidFill>
                <a:latin typeface="Simplified Arabic"/>
                <a:cs typeface="Simplified Arabic"/>
              </a:rPr>
              <a:t>وهى العينة التى يتم فيها اختيار مفردات الدراسة نتيجة لعامل الصدفة وليس لأى عامل آخر</a:t>
            </a:r>
            <a:r>
              <a:rPr lang="en-US" b="1" i="0" u="none" strike="noStrike" baseline="0" smtClean="0">
                <a:solidFill>
                  <a:srgbClr val="000000"/>
                </a:solidFill>
                <a:latin typeface="Simplified Arabic"/>
                <a:cs typeface="Simplified Arabic"/>
              </a:rPr>
              <a:t> </a:t>
            </a:r>
            <a:r>
              <a:rPr lang="ar-IQ" b="1" i="0" u="none" strike="noStrike" baseline="0" smtClean="0">
                <a:solidFill>
                  <a:srgbClr val="000000"/>
                </a:solidFill>
                <a:latin typeface="Simplified Arabic"/>
                <a:cs typeface="Simplified Arabic"/>
              </a:rPr>
              <a:t>وتعد</a:t>
            </a:r>
            <a:r>
              <a:rPr lang="en-US" b="1" i="0" u="none" strike="noStrike" baseline="0" smtClean="0">
                <a:solidFill>
                  <a:srgbClr val="000000"/>
                </a:solidFill>
                <a:latin typeface="Simplified Arabic"/>
                <a:cs typeface="Simplified Arabic"/>
              </a:rPr>
              <a:t> </a:t>
            </a:r>
            <a:r>
              <a:rPr lang="ar-SA" b="1" i="0" u="none" strike="noStrike" baseline="0" smtClean="0">
                <a:solidFill>
                  <a:srgbClr val="000000"/>
                </a:solidFill>
                <a:latin typeface="Simplified Arabic"/>
                <a:cs typeface="Simplified Arabic"/>
              </a:rPr>
              <a:t>من أضعف العينات اللاحتمالية بوجه عام من حيث قدرتها على الوصول بنتائج دقيقة نظراً لارتفاع نسبة التحيز لدى الباحث، وانخفاض نسبة التمثيل لمجتمع الدراسة وتتصف بسهولة التطبيق ولا تتطلب أى إجراء مسبق</a:t>
            </a:r>
            <a:r>
              <a:rPr lang="en-US" b="1" i="0" u="none" strike="noStrike" baseline="0" smtClean="0">
                <a:solidFill>
                  <a:srgbClr val="000000"/>
                </a:solidFill>
                <a:latin typeface="Simplified Arabic"/>
                <a:cs typeface="Simplified Arabic"/>
              </a:rPr>
              <a:t>.</a:t>
            </a:r>
            <a:r>
              <a:rPr lang="ar-SA" b="1" i="0" u="none" strike="noStrike" baseline="0" smtClean="0">
                <a:solidFill>
                  <a:srgbClr val="000000"/>
                </a:solidFill>
                <a:latin typeface="Simplified Arabic"/>
                <a:cs typeface="Simplified Arabic"/>
              </a:rPr>
              <a:t> وتستخدم فى البرامج الإعلامية والتليفزيونية أو قياس اتجاهات الرأى العام حول قضية ما وسؤال من نقابله مصادفة.</a:t>
            </a:r>
            <a:endParaRPr lang="en-US" b="1" i="0" u="none" strike="noStrike" baseline="0" smtClean="0">
              <a:solidFill>
                <a:srgbClr val="000000"/>
              </a:solidFill>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923541843"/>
      </p:ext>
    </p:extLst>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2-العينة الحصصية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430609625"/>
      </p:ext>
    </p:extLst>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تعتبر هذه الطريقة في اختيار العينة ذات أهمية في بحوث الرأي العام، إذ أنها تتم بسرعة أكبر، وبتكاليف أقل، سواء في تخطيط العينة، أو في استكمال مرحلة المقابلة في البحث. وتعتمد هذه العينة على اختيار أفراد العينة من بين الجماعات. ولا بد للقائم بالبحث أن ينفذ تعليمات معطاة مسبقاً، طبقاً لدراسة المجتمع المراد بحثه كعدد الفلاحين أو سكان المدن الذين يجب سؤالهم، وعدد المشتركين من الجنسين حسب أعمارهم وهكذا..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6922507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  يهتم البحث التربوي بدراسة كل ما يتعلق بالسلوك في المواقف التعليمية، والهدف عموماً منه تنمية علم السلوك في المواقف التعليمية. والهدف النهائي له هو توفير المعرفة التي تسمح للمربين بتحقيق الأهداف التربوية بأكثر الطرق والأساليب فاعلية. ويتم ذلك بدراسة بيئة التلميذ وجعلها مواتية لتنمية الاتجاه المرغوب فيه في النمو وتعزيزه بأكبر قدر من الأمكان. وهذا من شأنه أن يعمل على اتساع مجالات البحوث التربوية لتشمل العلمية التعليمية بأكملها.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367057408"/>
      </p:ext>
    </p:extLst>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وقد تبدو العينة المختارة بهذه الطريقة مماثلة للعينة الطبقية، ولكن في العينة الطبقية، فإن اختيار المفردات لا يترك للشخص الذي يقوم بالمقابلة، بل يتم عشوائيا، أما في العينة الحصصية فإن الشخص القائم بتجميع البيانات تترك له حرية اختيار الأشخاص حتى يحصل على الحصة المطلوبة من كل طبقة ومن كل فئة..مما يؤدي إلى بعض التحيز.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517992492"/>
      </p:ext>
    </p:extLst>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3-</a:t>
            </a:r>
            <a:r>
              <a:rPr lang="ar-SA" b="1" i="0" u="none" strike="noStrike" baseline="0" smtClean="0">
                <a:solidFill>
                  <a:srgbClr val="000000"/>
                </a:solidFill>
                <a:latin typeface="Simplified Arabic"/>
                <a:cs typeface="Simplified Arabic"/>
              </a:rPr>
              <a:t> العينة العمدية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96060167"/>
      </p:ext>
    </p:extLst>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00000"/>
                </a:solidFill>
                <a:latin typeface="Simplified Arabic"/>
                <a:cs typeface="Simplified Arabic"/>
              </a:rPr>
              <a:t> </a:t>
            </a:r>
            <a:r>
              <a:rPr lang="ar-IQ" b="1" i="0" u="none" strike="noStrike" baseline="0" smtClean="0">
                <a:solidFill>
                  <a:srgbClr val="000000"/>
                </a:solidFill>
                <a:latin typeface="Simplified Arabic"/>
                <a:cs typeface="Simplified Arabic"/>
              </a:rPr>
              <a:t> إن معرفة المعالم الإحصائية لمجتمع معين وخصائصه من شأنها أن تغري بعض الباحثين باتباع طريقة العينة العمدية التي تتكون من مفردات معينة تمثل المجتمع الاصلي تمثيلاً سليما، فالباحث في هذه الحالة قد يختار مناطق محددة تتميز بخصائص ومزايا إحصائية تمثل المجتمع، وتعطي هذه نتائج أقرب ما يكون إلى النتائج التي يمكن ان يصل إليها الباحث بمسح المجتمع كله. وتقترب هذه العينة من العينة الطبقية أيضا حيث يكون حجم العينة المختارة يتناسب مع العدد الكلي الذي له نفس الصفات في المجتمع الكلي، ومع ذلك ينبغي التأكيد على أن هذه الطريقة أيضا لها عيوبها، إذ تفترض بقاء الخصائص والمعالم الإحصائية للوحدات المعنية بالدراسة دون تغيير، وهذا أمر قد لا يتفق مع الواقع.</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817497209"/>
      </p:ext>
    </p:extLst>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ولا بد للباحث أن يتنبه إلى مواقع الخطأ في اختيار العينة ومن أهمها تلك التي تقع نتيجة التحيز وهي التي تحدث نتيجة الطريقة التي يتم بها اختيار العينة من المجتمع الأصلي. وأخطاء ناتجة عن حجم العينة، وتسمى بأخطاء الصدفة، والأخطاء النتاتجة من ردود أفعال الناس نحو أداة أو وسيلة القياس ذاتها، وتسمى أخطاء الأداة. وفي حالة اختيار العينة الضابطة، يجب أن تختار-أو تصمم- بنفس الطريقة التي يتم بها اختيار العينات التجريبية (عشوائية-طبيقية-مساحية) بحيث تمثل كل العناصر بفئاتها المختلفة لكل من العينات التجريبية والعينة الضابطة بنسبة واحدة، حتى يمكن قياس أثر المتغير موضوع الدراسة في الموضوعات التي تتطلب ذلك.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108419479"/>
      </p:ext>
    </p:extLst>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المحاضرة الحادية عشرة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873235720"/>
      </p:ext>
    </p:extLst>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sng" strike="noStrike" baseline="0" smtClean="0">
                <a:solidFill>
                  <a:srgbClr val="000000"/>
                </a:solidFill>
                <a:latin typeface="Simplified Arabic"/>
                <a:cs typeface="Simplified Arabic"/>
              </a:rPr>
              <a:t>تمثيل العينة وثباتها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595330355"/>
      </p:ext>
    </p:extLst>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إن مشكلة استنتاج معلومات موثوق بها من العينة، تتركز في تحديد مدى مطابقة العينة للمجتمع موضوع الدراسة. وعلى الرغم من استحالة التأكد بصفة قاطعة من ذلك..وعلى كل حال، فإن دراسة عينة أو أكثر يمكن أن تزود الباحث بمجرد تقدير لما يمكن أن يكون صحيحا بالنسبة للمجتمع..وإذا ما مارس الباحث العناية في جعل جميع العينات ممثلة للمجتمع بصورة تامة، وكان حجمها نسبيا، وإذا كانت القياسات دقيقة..فإن التقدير يجب أن يكون أقرب ما يكون للحقيقة.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509240438"/>
      </p:ext>
    </p:extLst>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ويقدر الأحصائيون المحدثون الحجم المحتمل للخطأ بحساب ذلك رياضيا داخل حدود معينة، وعلى العكس من ذلك، فيمكن تحديد درجة الثقة التي توضع في التقدير بطريقة رياضية.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937200879"/>
      </p:ext>
    </p:extLst>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ويجب أن يكون واضحاً إن الثقة في التقدير أو في تطبيقات المعلومات والبيانات المستخرجة من العينات بالنسبة للمجتمع كله..عنما تشير فقط إلى حساب احتمال صحتها ودقتها.</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923807374"/>
      </p:ext>
    </p:extLst>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ويعمد إلإحصائيون عادة إلى  حساب قبول التقدير إذا كان هناك ترجيح ضد حدوثه بالمصادفة البحتة، وذلك بنسبة 20-1، أي نسبة5% أو 99 01 أي نسبة1% وإن كان قرار الباحث في حد ذاته يعتبر قرارا تعسفيا، وغير دقيق.</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7119266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وتشمل مجالات البحث التربوي الأهداف التربوية والمقررات الدراسية والنشاط التربوي، وطرائق وأساليب ووسائل الامتحانات والتقويم، ودراسة التعليم في علاقته بإعداد القوى العاملة وتوفير احتياجات التنمية الاقتصادية، والبحث في مسائل رفع كفاية تربية المعلمين وتدريبهم ومسائل تمويل التعليم وتكلفته، والاولويات التعليمية، ودراسة الفاقد التعليمي وأسبابه وعوامله، ومشكلات واقع التعليم. وتشمل مجالات البحث التربوي أيضاً دراسة المتعلمين وخصائص نموهم، وحاجاتهم والفروق الفردية بينهم، ودراسة طبيعة عملية التعلم وكيفية توفير ظروف أفضل لإحداث تعلم أكثر فعالية وأبقى أثراً. وقد اتسعت مجالات البحث التربوي وارتبطت بمجالات البحث في التصميم الهندسي للبناء المدرسي، وحجرات الدراسة لتوفير الظروف الفيزيقية أفضل، وفرص أكبر للتفاعل الاجتماعي بين التلاميذ، ولضمان تحقيق الأهداف التربوية للمدرسة على نحو أفضل.</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376100586"/>
      </p:ext>
    </p:extLst>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sng" strike="noStrike" baseline="0" smtClean="0">
                <a:solidFill>
                  <a:srgbClr val="000000"/>
                </a:solidFill>
                <a:latin typeface="Simplified Arabic"/>
                <a:cs typeface="Simplified Arabic"/>
              </a:rPr>
              <a:t>الطريقة الإحصائية وتصنيف البيانات (الإستجابات) وتجهيزها</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94938338"/>
      </p:ext>
    </p:extLst>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يمكن أن يعرف الإحصاء بأنه ذلك الفرع من الدراسات الذي يهتم بالأساليب الرياضية أو العمليات اللازمة لتجميع ووصف وتنظيم وتجهيز وتحليل وتفسير البيانات الرقمية.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291226100"/>
      </p:ext>
    </p:extLst>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ولما كانت البحوث بطبيعتها كثيرا ما تنتج مثل هذه البيانات الرقمية، فإن الإحصاء يعتبر أداة أساسية للقياس والبحث.</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559958169"/>
      </p:ext>
    </p:extLst>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ويتم هذا بنوعين من التطبيقات الإحصائية للبيانات وهي:</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05437989"/>
      </p:ext>
    </p:extLst>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أ-التحليل الإحصائي الوصفي</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203344157"/>
      </p:ext>
    </p:extLst>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ب-التحليل الوصفي الإستدلالي</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347598782"/>
      </p:ext>
    </p:extLst>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ويهتم التحليل الإحصائي الوصفي بالوصف الرقمي لمجتمع معين، وفي هذه الحالة فليست هناك نتائج يمكن أن تنسحب على جماعة أخرى عن تلك التي تركز عليها الوصف فقط. أما بالنسبة للتحليل الإحصائي الإستدلالي، فهو يتضمن عملية المعاينة والتي سبقت الإشارة إليها، أي اختيار جماعة صغيرة تمثل المجتمع الكبير المختارة منه، على أن تكون النتائج النهائية تقريبية وداخل حدود "خطأ" محسوب إحصائيا.</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410647696"/>
      </p:ext>
    </p:extLst>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ويرى بعض الإحصائيين أن الطريقة العلمية للبحوث التحليلية، أو الطريقة الإحصائية تتضمن خطوات أربع أساسية: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095641906"/>
      </p:ext>
    </p:extLst>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1-وضع الفرضيات</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71674216"/>
      </p:ext>
    </p:extLst>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2-جمع البيانات</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5967138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-البحوث النفسية ومجالاتها:</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4117354096"/>
      </p:ext>
    </p:extLst>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3-تجهيز البيانات وتصنيفها</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347891057"/>
      </p:ext>
    </p:extLst>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4-تحليل البيانات</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196487990"/>
      </p:ext>
    </p:extLst>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بما في ذلك عرضها بيانياً وتلخيصها، وإجراء بعض الاختبارات اللازمة لقبول أو رفض الفرض. فالطريقة الإحصائية إذن لا تهتم بتطويع البيانات ووصفها وتحليلها فقط، ذلك لأن التطبيق السليم للطريقة الإحصائية بحانبها الوصفي والإستدلالي يتضمن الإجابة على الاسئلة الآتية: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4145832323"/>
      </p:ext>
    </p:extLst>
  </p:cSld>
  <p:clrMapOvr>
    <a:masterClrMapping/>
  </p:clrMapOvr>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1-ما هي الحقائق التي يجب تجميعها حتى تمدنا بالمعلومات اللازمة للإجابة على الأسئلة؟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23578528"/>
      </p:ext>
    </p:extLst>
  </p:cSld>
  <p:clrMapOvr>
    <a:masterClrMapping/>
  </p:clrMapOvr>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2-كيف يمكن تجميع هذه البيانات وتنظيمها وتحليلها حتى تلقي ضوءاً على المشكلة.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748090967"/>
      </p:ext>
    </p:extLst>
  </p:cSld>
  <p:clrMapOvr>
    <a:masterClrMapping/>
  </p:clrMapOvr>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3-ما هي الفرضية، أو الفرضيات التي تشملها الطريقة الإحصائية المستخدمة؟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818033378"/>
      </p:ext>
    </p:extLst>
  </p:cSld>
  <p:clrMapOvr>
    <a:masterClrMapping/>
  </p:clrMapOvr>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4-ما هي النتائج التي يمكن ان نستخلصها منطقيا من تحليل هذه البيانات؟</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107292265"/>
      </p:ext>
    </p:extLst>
  </p:cSld>
  <p:clrMapOvr>
    <a:masterClrMapping/>
  </p:clrMapOvr>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sng" strike="noStrike" baseline="0" smtClean="0">
                <a:solidFill>
                  <a:srgbClr val="000000"/>
                </a:solidFill>
                <a:latin typeface="Simplified Arabic"/>
                <a:cs typeface="Simplified Arabic"/>
              </a:rPr>
              <a:t>مراجعة البيانات المجمعة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335053353"/>
      </p:ext>
    </p:extLst>
  </p:cSld>
  <p:clrMapOvr>
    <a:masterClrMapping/>
  </p:clrMapOvr>
</p:sld>
</file>

<file path=ppt/slides/slide2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ينبغي مراجعة البيانات التي تم تجميعها، وذلك قبل البدء في عملية التصنيف، للتأكد من أن هناك إجابات على مختلف الأسئلة التي تتضمنها الاستمارات الاستبيانية مثلا. أو على الأقل احتواء هذه الاستجابات على نسبة معقولة تسمح باستخلاص نتائج ذات دلالة.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4276149943"/>
      </p:ext>
    </p:extLst>
  </p:cSld>
  <p:clrMapOvr>
    <a:masterClrMapping/>
  </p:clrMapOvr>
</p:sld>
</file>

<file path=ppt/slides/slide2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وينبغي التأكد من وضوح الخطوط والكلمات التي دونت بها الإجابات، وضمان اكتمال المعلومات، والتأكد من صحة البيانات المعطاة، بحيث لا تكون معلومات مضللة. وذلك للتأكد من صدق الإجابات وانتظامها. هذا مع توحيد طريقة تسجيل البيانات فضلا عن القيام بالعمليات الحسابية الضرورية لتصحيح الإجابات بالصورة المناسبة، وادخالها في التحليل بطريقة موحدة.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451147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المحاضرة الأولى</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3285502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  يهتم علم النفس بدراسة كل ما يتعلق بسلوك الكائن الحي، وبخاصة سلوك الإنسان بجميع مراحله العمرية، وحالاته، وظروفه، ومواقفه. وفيما يتعلق بسلوك المتعلمين، فيهتم بدراسة المتعلمين في مجال الدراسة وكل ما يرتبط بها، لذلك فالبحوث النفسية تتناول موضوعات عن النمو العقلي والمعرفي والاجتماعي والأخلاقي، والانفعالي..والأساس البايولوجي وتأثيرات البيئة في التعلم..كما تتناول دراسة القدرات العقلية للمتعلمين والصحة النفسية، والعوامل المؤثرة في نموهم ونجاحهم، والفروق الفردية بين المتعلمين..والصعوبات والمشكلات التي يمكن أن تؤثر في نموهم ونجاحهم الدراسي وتكيفهم المدرسي والاجتماعي وغير ذلك..والنتائج التي تتوصل اليها تلك الدراسات المتنوعة تسهم في توفير اجابات عن الكثير من التساؤلات حول تلك المتغيرات، وبالتالي تخرج بنتائج مفيدة في مجالات عدة، وتوصلت الى نظريات وحقائق وقوانين يمكن تطبيقها لإحداث التغيرات والتطورات في سلوك الإنسان نحو الأفضل.</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333053490"/>
      </p:ext>
    </p:extLst>
  </p:cSld>
  <p:clrMapOvr>
    <a:masterClrMapping/>
  </p:clrMapOvr>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sng" strike="noStrike" baseline="0" smtClean="0">
                <a:solidFill>
                  <a:srgbClr val="000000"/>
                </a:solidFill>
                <a:latin typeface="Simplified Arabic"/>
                <a:cs typeface="Simplified Arabic"/>
              </a:rPr>
              <a:t>تصنيف البيانات</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922750082"/>
      </p:ext>
    </p:extLst>
  </p:cSld>
  <p:clrMapOvr>
    <a:masterClrMapping/>
  </p:clrMapOvr>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تصنيف البيانات هو جزء من التخطيط العام للبحث، والذي يبدأ ببلورة المشكلة وتحديدها، ثم انواع الدراسة ومستواها ومنهجها، وأدوات تجميع البيانات وتصنيفها وتحليلها وتفسيرها، أي أن وضع الفرض نفسه من البداية، أو السؤال الذي سيجيب عليه الباحث من شأنه ان يشير إلى أنواع التصنيف الذي يمكن اتباعه.</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653624586"/>
      </p:ext>
    </p:extLst>
  </p:cSld>
  <p:clrMapOvr>
    <a:masterClrMapping/>
  </p:clrMapOvr>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إن الهدف من التصنيف هو تجميع البيانات المتشابهة مع بعضها، وترتيبها في فئات ومفردات متشابهة. وهناك بعض الملاحظات التي ينبغي أن ياخذها الباحث في اعتباره، ذلك أنه عند التصنيف للبيانات الكيفية والبيانات الكمية المجمعة. وهذه الملاحظات يمكن اعتبارها مجرد أهداف للباحث يواجه بها مختلف المشكلات في عملية التصنيف.</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839883288"/>
      </p:ext>
    </p:extLst>
  </p:cSld>
  <p:clrMapOvr>
    <a:masterClrMapping/>
  </p:clrMapOvr>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sng" strike="noStrike" baseline="0" smtClean="0">
                <a:solidFill>
                  <a:srgbClr val="000000"/>
                </a:solidFill>
                <a:latin typeface="Simplified Arabic"/>
                <a:cs typeface="Simplified Arabic"/>
              </a:rPr>
              <a:t>عملية الترميز وتفريغ البيانات:</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794793617"/>
      </p:ext>
    </p:extLst>
  </p:cSld>
  <p:clrMapOvr>
    <a:masterClrMapping/>
  </p:clrMapOvr>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ويقصد بها عملية استبدال الإستجابات الوصفية برموز رقمية تسهل عملية تفريغ البيانات وتجميعها في مجموعات متشابهة لفحصها بطريقة منتظمة.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048704163"/>
      </p:ext>
    </p:extLst>
  </p:cSld>
  <p:clrMapOvr>
    <a:masterClrMapping/>
  </p:clrMapOvr>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sng" strike="noStrike" baseline="0" smtClean="0">
                <a:solidFill>
                  <a:srgbClr val="000000"/>
                </a:solidFill>
                <a:latin typeface="Simplified Arabic"/>
                <a:cs typeface="Simplified Arabic"/>
              </a:rPr>
              <a:t>التثقيب والفرز والتبويب:</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243046119"/>
      </p:ext>
    </p:extLst>
  </p:cSld>
  <p:clrMapOvr>
    <a:masterClrMapping/>
  </p:clrMapOvr>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ويتم ذلك باعطاء أرقام للإجابات المختلفة أو ترميزها، وكل مستجيب تكون له بطاقة منفصلة، ثم تثقب الأرقام التي تدل على إجاباته لمختلف الأسئلة على هذه البطاقة.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750445433"/>
      </p:ext>
    </p:extLst>
  </p:cSld>
  <p:clrMapOvr>
    <a:masterClrMapping/>
  </p:clrMapOvr>
</p:sld>
</file>

<file path=ppt/slides/slide3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sng" strike="noStrike" baseline="0" smtClean="0">
                <a:solidFill>
                  <a:srgbClr val="000000"/>
                </a:solidFill>
                <a:latin typeface="Simplified Arabic"/>
                <a:cs typeface="Simplified Arabic"/>
              </a:rPr>
              <a:t>اختبار الفرضيات: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122157091"/>
      </p:ext>
    </p:extLst>
  </p:cSld>
  <p:clrMapOvr>
    <a:masterClrMapping/>
  </p:clrMapOvr>
</p:sld>
</file>

<file path=ppt/slides/slide3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هناك طريقة مفضلة لدى كثير من الباحثين لاختبار النتيجة أو الفرض المبني على البيانات والمعلومات الكمية، وهي طريقة الفرض الصفري. وهذا المدخل الإحصائي التحليلي، يتطلب أولاً وضع فرض تجريبي لشرح المعلومات والبيانات..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410894103"/>
      </p:ext>
    </p:extLst>
  </p:cSld>
  <p:clrMapOvr>
    <a:masterClrMapping/>
  </p:clrMapOvr>
</p:sld>
</file>

<file path=ppt/slides/slide3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endParaRPr lang="ar-IQ" b="1" i="0" u="none" strike="noStrike" baseline="0" smtClean="0">
              <a:solidFill>
                <a:srgbClr val="000000"/>
              </a:solidFill>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5946540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-العلاقة بين البحوث التربوية والبحوث النفسية: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56271254"/>
      </p:ext>
    </p:extLst>
  </p:cSld>
  <p:clrMapOvr>
    <a:masterClrMapping/>
  </p:clrMapOvr>
</p:sld>
</file>

<file path=ppt/slides/slide3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endParaRPr lang="ar-IQ" b="1" i="0" u="none" strike="noStrike" baseline="0" smtClean="0">
              <a:solidFill>
                <a:srgbClr val="000000"/>
              </a:solidFill>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782432901"/>
      </p:ext>
    </p:extLst>
  </p:cSld>
  <p:clrMapOvr>
    <a:masterClrMapping/>
  </p:clrMapOvr>
</p:sld>
</file>

<file path=ppt/slides/slide3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endParaRPr lang="ar-IQ" b="1" i="0" u="none" strike="noStrike" baseline="0" smtClean="0">
              <a:solidFill>
                <a:srgbClr val="000000"/>
              </a:solidFill>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149712833"/>
      </p:ext>
    </p:extLst>
  </p:cSld>
  <p:clrMapOvr>
    <a:masterClrMapping/>
  </p:clrMapOvr>
</p:sld>
</file>

<file path=ppt/slides/slide3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الماحاضرة الثانية عشرة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588745875"/>
      </p:ext>
    </p:extLst>
  </p:cSld>
  <p:clrMapOvr>
    <a:masterClrMapping/>
  </p:clrMapOvr>
</p:sld>
</file>

<file path=ppt/slides/slide3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مصادر ومراجع البحث</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529975132"/>
      </p:ext>
    </p:extLst>
  </p:cSld>
  <p:clrMapOvr>
    <a:masterClrMapping/>
  </p:clrMapOvr>
</p:sld>
</file>

<file path=ppt/slides/slide3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يمر الباحث العلمي بمرحلة مهمة قبل وخلال البحث وهي مرحلة القراءة والكتابة لما يتعلق بالعديد من المفاهيم والتعريفات، والتطرق لخلفية النظرية أو الإطار النظري والدراسات السابقة، والأدبيات ذات العلاقة بمتغيرات بحثه أو الظاهرة المراد دراستها، فيبدأ بجمع المعلومات من مصادر ومراجع شتى، والإطلاع عليها، وفهمها، والتركيز على ما يهم بحثه فيها وتحديده لغرض الإستفادة منها في دراسته الحالية. ولا بد أن يأخذ الباحث بنظر الاعتبار قيمة تلك المصادر والمراجع من الناحية العلمية، ومدى مصداقيتها والثقة في محتوياتها. فليس كل ما نقرأ قابل للتصديق، أو الثقة بمصدره.</a:t>
            </a:r>
            <a:r>
              <a:rPr lang="ar-SA" b="1" i="0" u="none" strike="noStrike" baseline="0" smtClean="0">
                <a:solidFill>
                  <a:srgbClr val="000000"/>
                </a:solidFill>
                <a:latin typeface="Simplified Arabic"/>
                <a:cs typeface="Simplified Arabic"/>
              </a:rPr>
              <a:t>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067840316"/>
      </p:ext>
    </p:extLst>
  </p:cSld>
  <p:clrMapOvr>
    <a:masterClrMapping/>
  </p:clrMapOvr>
</p:sld>
</file>

<file path=ppt/slides/slide3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latin typeface="Simplified Arabic"/>
                <a:cs typeface="Simplified Arabic"/>
              </a:rPr>
              <a:t>  وتعد هذه المرحلة من أدق المراحل في عملية البحث، حيث أنه متى انتهى الباحث من التفكير في موضوع البحث، والاستقرار عليه، وقيم المصادر التي سيقرؤها، ودرجة تمكنه من الاستفادة منها، وطريقة الوصول إليها، سار بعد ذلك في بحثه إلى مرحلة جمع المعلومات باعتبارها أساسا للبحث العلمي</a:t>
            </a:r>
            <a:r>
              <a:rPr lang="en-US" b="1" i="0" u="none" strike="noStrike" baseline="0" smtClean="0">
                <a:latin typeface="Simplified Arabic"/>
                <a:cs typeface="Simplified Arabic"/>
              </a:rPr>
              <a:t>.</a:t>
            </a:r>
            <a:r>
              <a:rPr lang="ar-SA" b="1" i="0" u="none" strike="noStrike" baseline="0" smtClean="0">
                <a:latin typeface="Simplified Arabic"/>
                <a:cs typeface="Simplified Arabic"/>
              </a:rPr>
              <a:t> والمقصود بجمع المادة العلمية، هو حصرها بعد إيجادها من منابعها، والمتعلقة بموضوع البحث، من خلال البدء بالمصادر والمراجع العامة، ثم المتخصصة والحديثة. كما وتكمن أهمية استجماع المادة العلمية، في كون أن نجاح البحث العلمية واكتسابه القيمة العلمية، رهين بقوة المصادر والمراجع والوثائق الموثوقة والجدية، التي تم الاعتماد عليها في انجاز البحث.</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086183747"/>
      </p:ext>
    </p:extLst>
  </p:cSld>
  <p:clrMapOvr>
    <a:masterClrMapping/>
  </p:clrMapOvr>
</p:sld>
</file>

<file path=ppt/slides/slide3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latin typeface="Simplified Arabic"/>
                <a:cs typeface="Simplified Arabic"/>
              </a:rPr>
              <a:t>  </a:t>
            </a:r>
            <a:r>
              <a:rPr lang="ar-IQ" b="1" i="0" u="none" strike="noStrike" baseline="0" smtClean="0">
                <a:latin typeface="Simplified Arabic"/>
                <a:cs typeface="Simplified Arabic"/>
              </a:rPr>
              <a:t>ومن المعروف أن مصادر البحث قد تنوعت بفضل التقدم التكنولوجي، ففضلاً عن الكتب والمجلات العلمية وغيرها، يمكن الحصول عليها من خلال المواقع العلمية المعتمدة المتوافرة على شبكة الأنترنت وغيرها، يمكن البحث فيها،</a:t>
            </a:r>
            <a:r>
              <a:rPr lang="ar-SA" b="1" i="0" u="none" strike="noStrike" baseline="0" smtClean="0">
                <a:latin typeface="Simplified Arabic"/>
                <a:cs typeface="Simplified Arabic"/>
              </a:rPr>
              <a:t> وأمام التنوع والتعدد الذي تشهده منابع المادة العلمية، قد تظهر صعوبات جمة أمام الباحث، فقد يجد نفسه أمام استحالة الحصول عليها، مما يخلق في ذهنه شعورا بالإحباط بإمكانية الإحاطة بمعظم المصادر والمراجع المؤطرة للموضوع الذي سيعالجه، فأحياناُ يصعب الحصول على المصادر الأساسية، أو لا يتوافر مصدر معين يساعد في التطرق للظاهرة المراد دراستها</a:t>
            </a:r>
            <a:r>
              <a:rPr lang="ar-IQ" b="1" i="0" u="none" strike="noStrike" baseline="0" smtClean="0">
                <a:latin typeface="Simplified Arabic"/>
                <a:cs typeface="Simplified Arabic"/>
              </a:rPr>
              <a:t> مما ييسر الحصول المصادر، ويقلل من الجهد والتكلفة المادية للحصول على المعلومات. </a:t>
            </a:r>
            <a:r>
              <a:rPr lang="ar-IQ" b="1" i="0" u="none" strike="noStrike" baseline="0" smtClean="0">
                <a:solidFill>
                  <a:srgbClr val="000000"/>
                </a:solidFill>
                <a:latin typeface="Simplified Arabic"/>
                <a:cs typeface="Simplified Arabic"/>
              </a:rPr>
              <a:t>وتقسم المراجع والمعلومات إلى قسمين:</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87144903"/>
      </p:ext>
    </p:extLst>
  </p:cSld>
  <p:clrMapOvr>
    <a:masterClrMapping/>
  </p:clrMapOvr>
</p:sld>
</file>

<file path=ppt/slides/slide3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endParaRPr lang="ar-IQ" b="1" i="0" u="none" strike="noStrike" baseline="0" smtClean="0">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492043326"/>
      </p:ext>
    </p:extLst>
  </p:cSld>
  <p:clrMapOvr>
    <a:masterClrMapping/>
  </p:clrMapOvr>
</p:sld>
</file>

<file path=ppt/slides/slide3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endParaRPr lang="ar-IQ" b="1" i="0" u="none" strike="noStrike" baseline="0" smtClean="0">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400201567"/>
      </p:ext>
    </p:extLst>
  </p:cSld>
  <p:clrMapOvr>
    <a:masterClrMapping/>
  </p:clrMapOvr>
</p:sld>
</file>

<file path=ppt/slides/slide3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endParaRPr lang="ar-IQ" b="1" i="0" u="none" strike="noStrike" baseline="0" smtClean="0">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5599952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   إن البحوث التربوية تحتاج الى مفاهيم ومباديء ونظريات جديدة للسلوك أكثر ملاءمة لطبيعة العملية التربوية وطبيعة السلوك الإنساني في مواقف محددة، وهذا ما يمكن أن تسهم فيه بحوث علم النفس الحديث. إن الدراسات النفسية توصلنا لفهم طبيعة السلوك، وبالتالي توجهنا نحو متطلبات النمو بكل جوانبه، كما توجهنا لتحديد الطرائق والأساليب العلمية المناسبة في التعليم ورفع كفاية العملية التربوية للوصول الى تعلم ناجح. لذا نلاحظ العلاقة الوثيقة بين التربية وعلم النفس. وبما أن السلوك الإنساني ليس ثابتاً، فهنالك الكثير من التساؤلات التي تستجد مع كل ظرف جديد، لذلك في مجالات البحث التربوي هنالك سؤالين هامين هما: ماذا ندرس؟ وكيف ندرس؟ وتسهم دراسات علم النفس في الاجابة على هذين التساؤلين وغيرها، وهكذا تبقى العلاقة بين البحوث التربوية والنفسية قائمة ومستمرة.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4161700289"/>
      </p:ext>
    </p:extLst>
  </p:cSld>
  <p:clrMapOvr>
    <a:masterClrMapping/>
  </p:clrMapOvr>
</p:sld>
</file>

<file path=ppt/slides/slide3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00000"/>
                </a:solidFill>
                <a:latin typeface="Simplified Arabic"/>
                <a:cs typeface="Simplified Arabic"/>
              </a:rPr>
              <a:t>أولا: المصادر والمراجع الرئيسية</a:t>
            </a:r>
            <a:r>
              <a:rPr lang="en-US" b="1" i="0" u="none" strike="noStrike" baseline="0" smtClean="0">
                <a:solidFill>
                  <a:srgbClr val="000000"/>
                </a:solidFill>
                <a:latin typeface="Simplified Arabic"/>
                <a:cs typeface="Simplified Arabic"/>
              </a:rPr>
              <a:t>:</a:t>
            </a:r>
            <a:endParaRPr lang="ar-SA" b="1" i="0" u="none" strike="noStrike" baseline="0" smtClean="0">
              <a:solidFill>
                <a:srgbClr val="000000"/>
              </a:solidFill>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521881835"/>
      </p:ext>
    </p:extLst>
  </p:cSld>
  <p:clrMapOvr>
    <a:masterClrMapping/>
  </p:clrMapOvr>
</p:sld>
</file>

<file path=ppt/slides/slide3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00000"/>
                </a:solidFill>
                <a:latin typeface="Simplified Arabic"/>
                <a:cs typeface="Simplified Arabic"/>
              </a:rPr>
              <a:t>   عادة نحصل على المعارف والمعلومات من الكتب. والكتب نوعان، كتب تقرأ بأكملها إما لتحصيل ما فيها من معلومات، أو للترويح  والإقناع، كالروايات والقصص، أو الكتاب العادي الذي يعالج موضوعاً أو عدة موضوعات مترابطة.. وكتب يرجع إليها بقصد الحصول على معلومات، أو حقائق محددة وهذه هي المراجع "</a:t>
            </a:r>
            <a:r>
              <a:rPr lang="en-US" b="1" i="0" u="none" strike="noStrike" baseline="0" smtClean="0">
                <a:solidFill>
                  <a:srgbClr val="000000"/>
                </a:solidFill>
                <a:latin typeface="Simplified Arabic"/>
                <a:cs typeface="Simplified Arabic"/>
              </a:rPr>
              <a:t>References</a:t>
            </a:r>
            <a:r>
              <a:rPr lang="ar-SA" b="1" i="0" u="none" strike="noStrike" baseline="0" smtClean="0">
                <a:solidFill>
                  <a:srgbClr val="000000"/>
                </a:solidFill>
                <a:latin typeface="Simplified Arabic"/>
                <a:cs typeface="Simplified Arabic"/>
              </a:rPr>
              <a:t>" وكذلك المصادر بأنواعها. ومثال المراجع القواميس اللغوية والموسوعات، والدوريات، دليل الأسماء والكتب، مصادر التراجم، الكتب السنوية للرسائل الجامعية، وكتب الحقائق، وكتب عن الأماكن، وعن إناس معينين، ودوائر المعارف، ومراجع الموضوعات المتخصصة، وغيرها.. فما يحتويه القاموس مثلاً لا يقرأ من أوله لآخره، بل يرجع إليه للبحث عن معلومة محددة. أما المصادر فمختلف المؤلفات والكتب التي يحصل الباحث منها على المعلومة بشكل جزئي أو كلي. لذلك تقسم المصادر إلى نوعين: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789824964"/>
      </p:ext>
    </p:extLst>
  </p:cSld>
  <p:clrMapOvr>
    <a:masterClrMapping/>
  </p:clrMapOvr>
</p:sld>
</file>

<file path=ppt/slides/slide3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00000"/>
                </a:solidFill>
                <a:latin typeface="Simplified Arabic"/>
                <a:cs typeface="Simplified Arabic"/>
              </a:rPr>
              <a:t>1- المصادر الأولية:  وهي التي تناولت الموضوع المراد البحث فيه بصورة مباشرة، ونحصل منها على المعلومة مباشرة من مصدرها الأصلي. فيمكن أن تكون المصادر الأصلية كتباً، أو أشخاصاً قد شهدوا الظاهرة، أو درسوها.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793124841"/>
      </p:ext>
    </p:extLst>
  </p:cSld>
  <p:clrMapOvr>
    <a:masterClrMapping/>
  </p:clrMapOvr>
</p:sld>
</file>

<file path=ppt/slides/slide3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00000"/>
                </a:solidFill>
                <a:latin typeface="Simplified Arabic"/>
                <a:cs typeface="Simplified Arabic"/>
              </a:rPr>
              <a:t>2- المصادر الثانوية:  وهي التي تنقل لنا المعلومة  الظاهرة عن المصدر الأصلي الأولي، فنحصل منها عليها بصورة غير مباشرة. مثال ذلك ما ينقل عن المؤلفات في الرسائل والأطاريح الجامعية، أو أقوال منقولة عن أشخاص بواسطة آخرين.. كما قد يتطلب من الباحث الاعتماد على بعض الوسائل الميدانية، في انجاز بحثه، وهذه الوسائل كثيرة ومتنوعة، يأتي على رأسها المقابلة والاستمارة الاستبيان. ويفضل عادة أن يتضمن البحث مصادر أولية، ولكن لا بأس من أن يتضمن مزيجاً من المراجع والمصادر الأولية والثانوية، خاصة عندما لا تتوافر في كل الأحوال مصادر أولية، فيعود الباحث لاعتماد المصادر الثانوية خاصة الموثوق بها.</a:t>
            </a:r>
            <a:r>
              <a:rPr lang="ar-IQ" b="1" i="0" u="none" strike="noStrike" baseline="0" smtClean="0">
                <a:solidFill>
                  <a:srgbClr val="000000"/>
                </a:solidFill>
                <a:latin typeface="Simplified Arabic"/>
                <a:cs typeface="Simplified Arabic"/>
              </a:rPr>
              <a:t> </a:t>
            </a:r>
            <a:r>
              <a:rPr lang="ar-SA" b="1" i="0" u="none" strike="noStrike" baseline="0" smtClean="0">
                <a:solidFill>
                  <a:srgbClr val="000000"/>
                </a:solidFill>
                <a:latin typeface="Simplified Arabic"/>
                <a:cs typeface="Simplified Arabic"/>
              </a:rPr>
              <a:t>ويمكن تحديد أنواع المراجع كالآتي:  </a:t>
            </a:r>
            <a:endParaRPr lang="en-US" b="1" i="0" u="none" strike="noStrike" baseline="0" smtClean="0">
              <a:solidFill>
                <a:srgbClr val="000000"/>
              </a:solidFill>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758433350"/>
      </p:ext>
    </p:extLst>
  </p:cSld>
  <p:clrMapOvr>
    <a:masterClrMapping/>
  </p:clrMapOvr>
</p:sld>
</file>

<file path=ppt/slides/slide3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أ-</a:t>
            </a:r>
            <a:r>
              <a:rPr lang="ar-SA" b="1" i="0" u="none" strike="noStrike" baseline="0" smtClean="0">
                <a:solidFill>
                  <a:srgbClr val="000000"/>
                </a:solidFill>
                <a:latin typeface="Simplified Arabic"/>
                <a:cs typeface="Simplified Arabic"/>
              </a:rPr>
              <a:t>المراجع العامة</a:t>
            </a:r>
            <a:r>
              <a:rPr lang="en-US" b="1" i="0" u="none" strike="noStrike" baseline="0" smtClean="0">
                <a:solidFill>
                  <a:srgbClr val="000000"/>
                </a:solidFill>
                <a:latin typeface="Simplified Arabic"/>
                <a:cs typeface="Simplified Arabic"/>
              </a:rPr>
              <a:t>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4281267000"/>
      </p:ext>
    </p:extLst>
  </p:cSld>
  <p:clrMapOvr>
    <a:masterClrMapping/>
  </p:clrMapOvr>
</p:sld>
</file>

<file path=ppt/slides/slide3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00000"/>
                </a:solidFill>
                <a:latin typeface="Simplified Arabic"/>
                <a:cs typeface="Simplified Arabic"/>
              </a:rPr>
              <a:t>    يقصد بالمراجع العامة، كل ما كتب عن موضوع البحث، في مؤلفات عامة، ومطبوعات متنوعة، وعادة ما يتم الانطلاق منها للوصول إلى مراجع أكثر دقة وتخصصا في الموضوع، لأن المراجع العامة لا تعالج الموضوعات التي تحتوي عليها بشكل دقيق، ولكنها تمد الباحث بالمعلومات بسهولة ويسر، دون الاضطرار إلى قراءتها من بدايتها لأخرها، بل يكفي مجرد قراءة بعض الصفحات المعدودة المتضمنة بالمرجع العام عن الموضوع، سواء في المتن أو ما تم تضمينه في الهامش، ولمعرفة مدى احتوائها لموضوع البحث، يكفي قراءة فهرس الكتاب</a:t>
            </a:r>
            <a:r>
              <a:rPr lang="en-US" b="1" i="0" u="none" strike="noStrike" baseline="0" smtClean="0">
                <a:solidFill>
                  <a:srgbClr val="000000"/>
                </a:solidFill>
                <a:latin typeface="Simplified Arabic"/>
                <a:cs typeface="Simplified Arabic"/>
              </a:rPr>
              <a:t>.</a:t>
            </a:r>
            <a:endParaRPr lang="ar-SA" b="1" i="0" u="none" strike="noStrike" baseline="0" smtClean="0">
              <a:solidFill>
                <a:srgbClr val="000000"/>
              </a:solidFill>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469799244"/>
      </p:ext>
    </p:extLst>
  </p:cSld>
  <p:clrMapOvr>
    <a:masterClrMapping/>
  </p:clrMapOvr>
</p:sld>
</file>

<file path=ppt/slides/slide3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ب-</a:t>
            </a:r>
            <a:r>
              <a:rPr lang="en-US" b="1" i="0" u="none" strike="noStrike" baseline="0" smtClean="0">
                <a:solidFill>
                  <a:srgbClr val="000000"/>
                </a:solidFill>
                <a:latin typeface="Simplified Arabic"/>
                <a:cs typeface="Simplified Arabic"/>
              </a:rPr>
              <a:t> </a:t>
            </a:r>
            <a:r>
              <a:rPr lang="ar-SA" b="1" i="0" u="none" strike="noStrike" baseline="0" smtClean="0">
                <a:solidFill>
                  <a:srgbClr val="000000"/>
                </a:solidFill>
                <a:latin typeface="Simplified Arabic"/>
                <a:cs typeface="Simplified Arabic"/>
              </a:rPr>
              <a:t>المراجع المتخصصة</a:t>
            </a:r>
            <a:r>
              <a:rPr lang="en-US" b="1" i="0" u="none" strike="noStrike" baseline="0" smtClean="0">
                <a:solidFill>
                  <a:srgbClr val="000000"/>
                </a:solidFill>
                <a:latin typeface="Simplified Arabic"/>
                <a:cs typeface="Simplified Arabic"/>
              </a:rPr>
              <a:t>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220148691"/>
      </p:ext>
    </p:extLst>
  </p:cSld>
  <p:clrMapOvr>
    <a:masterClrMapping/>
  </p:clrMapOvr>
</p:sld>
</file>

<file path=ppt/slides/slide3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en-US" b="1" i="0" u="none" strike="noStrike" baseline="0" smtClean="0">
                <a:solidFill>
                  <a:srgbClr val="000000"/>
                </a:solidFill>
                <a:latin typeface="Simplified Arabic"/>
                <a:cs typeface="Simplified Arabic"/>
              </a:rPr>
              <a:t> </a:t>
            </a:r>
            <a:r>
              <a:rPr lang="ar-SA" b="1" i="0" u="none" strike="noStrike" baseline="0" smtClean="0">
                <a:solidFill>
                  <a:srgbClr val="000000"/>
                </a:solidFill>
                <a:latin typeface="Simplified Arabic"/>
                <a:cs typeface="Simplified Arabic"/>
              </a:rPr>
              <a:t>  هي عبارة عن مؤلفات، تتضمن معلومات واسعة، ورؤى شاملة، وتفريعات دقيقة، تفيد الباحث بشكل كبير في انجاز موضوع بحثه وتطعيمه بالمعلومات، والأفكار التي لها علاقة مباشرة، أو غير مباشرة بموضوع</a:t>
            </a:r>
            <a:r>
              <a:rPr lang="en-US" b="1" i="0" u="none" strike="noStrike" baseline="0" smtClean="0">
                <a:solidFill>
                  <a:srgbClr val="000000"/>
                </a:solidFill>
                <a:latin typeface="Simplified Arabic"/>
                <a:cs typeface="Simplified Arabic"/>
              </a:rPr>
              <a:t> </a:t>
            </a:r>
            <a:r>
              <a:rPr lang="ar-IQ" b="1" i="0" u="none" strike="noStrike" baseline="0" smtClean="0">
                <a:solidFill>
                  <a:srgbClr val="000000"/>
                </a:solidFill>
                <a:latin typeface="Simplified Arabic"/>
                <a:cs typeface="Simplified Arabic"/>
              </a:rPr>
              <a:t>البحث.</a:t>
            </a:r>
            <a:r>
              <a:rPr lang="en-US" b="1" i="0" u="none" strike="noStrike" baseline="0" smtClean="0">
                <a:solidFill>
                  <a:srgbClr val="000000"/>
                </a:solidFill>
                <a:latin typeface="Simplified Arabic"/>
                <a:cs typeface="Simplified Arabic"/>
              </a:rPr>
              <a:t> </a:t>
            </a:r>
            <a:r>
              <a:rPr lang="ar-SA" b="1" i="0" u="none" strike="noStrike" baseline="0" smtClean="0">
                <a:solidFill>
                  <a:srgbClr val="000000"/>
                </a:solidFill>
                <a:latin typeface="Simplified Arabic"/>
                <a:cs typeface="Simplified Arabic"/>
              </a:rPr>
              <a:t>وتتمثل المراجع الخاصة في كل من الرسائل والأطروحات الجامعية، ثم الكتب المتخصصة، انطلاقا من أن هذه المؤلفات تحتوي على دراسة دقيقة في مجال بحثها، مما يرقى بها إلى درجة المؤلفات الموثوق بها التي لها أهمية خاصة بالنسبة للبحث العلمي.</a:t>
            </a:r>
            <a:endParaRPr lang="ar-IQ" b="1" i="0" u="none" strike="noStrike" baseline="0" smtClean="0">
              <a:solidFill>
                <a:srgbClr val="000000"/>
              </a:solidFill>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842884126"/>
      </p:ext>
    </p:extLst>
  </p:cSld>
  <p:clrMapOvr>
    <a:masterClrMapping/>
  </p:clrMapOvr>
</p:sld>
</file>

<file path=ppt/slides/slide3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ج</a:t>
            </a:r>
            <a:r>
              <a:rPr lang="ar-SA" b="1" i="0" u="none" strike="noStrike" baseline="0" smtClean="0">
                <a:solidFill>
                  <a:srgbClr val="000000"/>
                </a:solidFill>
                <a:latin typeface="Simplified Arabic"/>
                <a:cs typeface="Simplified Arabic"/>
              </a:rPr>
              <a:t>- الدوريات</a:t>
            </a:r>
            <a:r>
              <a:rPr lang="en-US" b="1" i="0" u="none" strike="noStrike" baseline="0" smtClean="0">
                <a:solidFill>
                  <a:srgbClr val="000000"/>
                </a:solidFill>
                <a:latin typeface="Simplified Arabic"/>
                <a:cs typeface="Simplified Arabic"/>
              </a:rPr>
              <a:t>: </a:t>
            </a:r>
            <a:endParaRPr lang="ar-SA" b="1" i="0" u="none" strike="noStrike" baseline="0" smtClean="0">
              <a:solidFill>
                <a:srgbClr val="000000"/>
              </a:solidFill>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212206981"/>
      </p:ext>
    </p:extLst>
  </p:cSld>
  <p:clrMapOvr>
    <a:masterClrMapping/>
  </p:clrMapOvr>
</p:sld>
</file>

<file path=ppt/slides/slide3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00000"/>
                </a:solidFill>
                <a:latin typeface="Simplified Arabic"/>
                <a:cs typeface="Simplified Arabic"/>
              </a:rPr>
              <a:t>  يقصد بالدوريات مختلف صور النشر العلمي، التي تصدر بصورة دورية، سواء أكان ذلك أسبوعيا، أو نصف شهري، أم شهريا، أم كل شهرين، أو ثلاث أشهر، أو أربعة، أو نصف سنوي، أو سنويا</a:t>
            </a:r>
            <a:r>
              <a:rPr lang="en-US" b="1" i="0" u="none" strike="noStrike" baseline="0" smtClean="0">
                <a:solidFill>
                  <a:srgbClr val="000000"/>
                </a:solidFill>
                <a:latin typeface="Simplified Arabic"/>
                <a:cs typeface="Simplified Arabic"/>
              </a:rPr>
              <a:t>.</a:t>
            </a:r>
            <a:r>
              <a:rPr lang="ar-SA" b="1" i="0" u="none" strike="noStrike" baseline="0" smtClean="0">
                <a:solidFill>
                  <a:srgbClr val="000000"/>
                </a:solidFill>
                <a:latin typeface="Simplified Arabic"/>
                <a:cs typeface="Simplified Arabic"/>
              </a:rPr>
              <a:t> فالدوريات العلمية، المعروفة، أصبحت كثيرة جدا، إلى درجة يصعب معها حصر عددها، وخاصة أن مئات الدوريات الجديدة، تصدر سنويا في شتى أرجاء العالم، ولذلك فهي تعد أهم جزء من مصادر المعلومات، لأنها تنشر أحدث ما وصلت إليه الأبحاث، كما تتابع أخبار التطورات العلمية، وفيها تنشر أحدث المقالات، في مختلف الموضوعات، وينبغي هنا الاهتمام بالدوريات المتخصصة في موضوع البحث، وما يجده الباحث من معلومات في هذه الدوريات، قد لا يجده في مصادر ومراجع أخرى</a:t>
            </a:r>
            <a:r>
              <a:rPr lang="en-US" b="1" i="0" u="none" strike="noStrike" baseline="0" smtClean="0">
                <a:solidFill>
                  <a:srgbClr val="000000"/>
                </a:solidFill>
                <a:latin typeface="Simplified Arabic"/>
                <a:cs typeface="Simplified Arabic"/>
              </a:rPr>
              <a:t>.</a:t>
            </a:r>
            <a:r>
              <a:rPr lang="ar-SA" b="1" i="0" u="none" strike="noStrike" baseline="0" smtClean="0">
                <a:solidFill>
                  <a:srgbClr val="000000"/>
                </a:solidFill>
                <a:latin typeface="Simplified Arabic"/>
                <a:cs typeface="Simplified Arabic"/>
              </a:rPr>
              <a:t> ذلك أن البحث العلمي، سواء اتخذ شكل أطروحة، أو رسالة، أو تقرير يخضع لعدة شروط وإجراءات، قبل ولادته، إذ لا يرى النور إلا بعد إشراف قد يدوم عدة سنوات من قبل أستاذ مشرف مختص، وبعد تحكيم أكاديمي، ومناقشة علنية، من عدة أساتذة مشهود لهم بالحنكة والكفاءة العلمية والاختصاص في موضوع البحث محل المناقشة.</a:t>
            </a:r>
            <a:r>
              <a:rPr lang="ar-IQ" b="1" i="0" u="none" strike="noStrike" baseline="0" smtClean="0">
                <a:solidFill>
                  <a:srgbClr val="000000"/>
                </a:solidFill>
                <a:latin typeface="Simplified Arabic"/>
                <a:cs typeface="Simplified Arabic"/>
              </a:rPr>
              <a:t> </a:t>
            </a:r>
            <a:endParaRPr lang="ar-SA" b="1" i="0" u="none" strike="noStrike" baseline="0" smtClean="0">
              <a:solidFill>
                <a:srgbClr val="000000"/>
              </a:solidFill>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2868757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-الهدف من دراسة مناهج البحث العلمي: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880954210"/>
      </p:ext>
    </p:extLst>
  </p:cSld>
  <p:clrMapOvr>
    <a:masterClrMapping/>
  </p:clrMapOvr>
</p:sld>
</file>

<file path=ppt/slides/slide3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00000"/>
                </a:solidFill>
                <a:latin typeface="Simplified Arabic"/>
                <a:cs typeface="Simplified Arabic"/>
              </a:rPr>
              <a:t>   وأهم ما تحتويه الدوريات، المقالات، التي تكتسب الوصف العلمي بنشرها في هذه الدوريات، أو المجلات العلمية المتخصصة، كتلك التي تنشرها مجلات قانونية علميةـ قد تصدر سنويا، أو فصليا، وهي متعددة الأنواع واللغاتـ وتلك التي تصدرها مراكز البحث العلمي والجامعات، والكليات، والمعاهد، والجمعيات المهنية، ذات التخصص العلمي، أو تلك الصادرة عن شخص، أو مجموعة من الأشخاص من ذوي الاختصاص، ولذلك تكون المقالة على مستوى علمي جيد، ما دامت تخضع للمقاييس، والمعايير العلمية المحددة مسبقا، في الدورية التي تتولى النشر.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912678572"/>
      </p:ext>
    </p:extLst>
  </p:cSld>
  <p:clrMapOvr>
    <a:masterClrMapping/>
  </p:clrMapOvr>
</p:sld>
</file>

<file path=ppt/slides/slide3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sng" strike="noStrike" baseline="0" smtClean="0">
                <a:solidFill>
                  <a:srgbClr val="000000"/>
                </a:solidFill>
                <a:latin typeface="Simplified Arabic"/>
                <a:cs typeface="Simplified Arabic"/>
              </a:rPr>
              <a:t>كيفية كتابة المصادر والمراجع في البحث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424039528"/>
      </p:ext>
    </p:extLst>
  </p:cSld>
  <p:clrMapOvr>
    <a:masterClrMapping/>
  </p:clrMapOvr>
</p:sld>
</file>

<file path=ppt/slides/slide3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00000"/>
                </a:solidFill>
                <a:latin typeface="Simplified Arabic"/>
                <a:cs typeface="Simplified Arabic"/>
              </a:rPr>
              <a:t>  هنالك صيغ معينة لكتابة المصادر التي يعتمدها الباحث بمختلف أنواعها، فلا توجد طريقة أو صيغة محددة، والمهم أن يراعى في كتابة المصادر أن تكتب بشكل صحيح، وبتفاصيل مهمة تفيد في سهولة العودة إليها ومراجعتها للقاريء. ذلك في أن يكتب أسم المؤلف الواضح كما موجود على الكتاب أو المؤلف، وسنة الإصدار، وعنوان المؤلف، وجهة الإصدار أو دار الطباعة والنشر، وتحديد ما إذا كان المصدر منشور أو غير منشور في مجلة، وتحديد الصفحات التي نشر فيها.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421216582"/>
      </p:ext>
    </p:extLst>
  </p:cSld>
  <p:clrMapOvr>
    <a:masterClrMapping/>
  </p:clrMapOvr>
</p:sld>
</file>

<file path=ppt/slides/slide3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00000"/>
                </a:solidFill>
                <a:latin typeface="Simplified Arabic"/>
                <a:cs typeface="Simplified Arabic"/>
              </a:rPr>
              <a:t>  ويكتب المصدر باختصار في متن البحث في نهاية كل فقرة أخذت منه، ويتضمن الإسم الأخير والسنة والصفحة. مثل ( جابر، 1989، ص60) ويكتب المصدر بكل بتفاصيل أكثر في قائمة المصادر عند توافرها مذكورة على غلاف المؤلف. ويراعى في كتابة المصادر في القائمة الأخيرة أن تكتب بحسب التسلسل الأبجدي للأسماء. أما الصيغة المتداولة في كتابة المراجع والمصادر فهي في أن يكتب اللقب أو الإسم الأخير للمؤلف، ثم الأسم الاول، فسنة الإصدار، ثم العنوان الكامل للكتاب أو الرسالة أو الأطروحة، ثم رقم الطبعة إن ذكرت، فجهة أو دار النشر. وفي حالة كونه رسالة أو اطروحة يذكر إن كانت منشورة ، وجهة النشر.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769882129"/>
      </p:ext>
    </p:extLst>
  </p:cSld>
  <p:clrMapOvr>
    <a:masterClrMapping/>
  </p:clrMapOvr>
</p:sld>
</file>

<file path=ppt/slides/slide3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00000"/>
                </a:solidFill>
                <a:latin typeface="Simplified Arabic"/>
                <a:cs typeface="Simplified Arabic"/>
              </a:rPr>
              <a:t>  أما إذا كان المؤَلف منشور في مجلة علمية محكمة، فيذكر اسم المجلة، والصفحات التي يحتلها المنشور في المجلة. وفي حالة وجود أكثر مؤلف، يذكر الاسم الاول الرئيسي في التسلسل على الكتاب ومن بعد الآخرين. أو الأسم الرئيسي ومن بعد أسماء الآخرين بنفس الطريقة، وكذلك يذكر اسم المترجم في حالة يكون الكتاب أجنبي مترجم بعد ذكر عنوان المؤَلف. وأمثلة على كيفية كتابة المصادر:</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094073814"/>
      </p:ext>
    </p:extLst>
  </p:cSld>
  <p:clrMapOvr>
    <a:masterClrMapping/>
  </p:clrMapOvr>
</p:sld>
</file>

<file path=ppt/slides/slide3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00000"/>
                </a:solidFill>
                <a:latin typeface="Simplified Arabic"/>
                <a:cs typeface="Simplified Arabic"/>
              </a:rPr>
              <a:t>-زهران، حامد عبد السلام (1998) </a:t>
            </a:r>
            <a:r>
              <a:rPr lang="ar-SA" b="1" i="0" u="sng" strike="noStrike" baseline="0" smtClean="0">
                <a:solidFill>
                  <a:srgbClr val="000000"/>
                </a:solidFill>
                <a:latin typeface="Simplified Arabic"/>
                <a:cs typeface="Simplified Arabic"/>
              </a:rPr>
              <a:t>الطفولة والمراهقة</a:t>
            </a:r>
            <a:r>
              <a:rPr lang="ar-SA" b="1" i="0" u="none" strike="noStrike" baseline="0" smtClean="0">
                <a:solidFill>
                  <a:srgbClr val="000000"/>
                </a:solidFill>
                <a:latin typeface="Simplified Arabic"/>
                <a:cs typeface="Simplified Arabic"/>
              </a:rPr>
              <a:t>. دار المعارف-القاهرة-مصر.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634032835"/>
      </p:ext>
    </p:extLst>
  </p:cSld>
  <p:clrMapOvr>
    <a:masterClrMapping/>
  </p:clrMapOvr>
</p:sld>
</file>

<file path=ppt/slides/slide3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latin typeface="Times New Roman"/>
                <a:cs typeface="Times New Roman"/>
              </a:rPr>
              <a:t>-سفيان، نبيل صالح (1998) </a:t>
            </a:r>
            <a:r>
              <a:rPr lang="ar-SA" b="1" i="0" u="sng" strike="noStrike" baseline="0" smtClean="0">
                <a:latin typeface="Times New Roman"/>
                <a:cs typeface="Times New Roman"/>
              </a:rPr>
              <a:t>الذكاء الاجتماعي والقيم الاجتماعية وعلاقتهما بالتوافق النفسي والاجتماعي لدى طلبة علم النفس في جامعة تعز</a:t>
            </a:r>
            <a:r>
              <a:rPr lang="ar-SA" b="1" i="0" u="none" strike="noStrike" baseline="0" smtClean="0">
                <a:latin typeface="Times New Roman"/>
                <a:cs typeface="Times New Roman"/>
              </a:rPr>
              <a:t>. أطروحة دكتوراه غير منشورة. الجامعة المستنصرية-كلية التربية.</a:t>
            </a:r>
            <a:endParaRPr lang="ar-SA" b="1" i="0" u="none" strike="noStrike" baseline="0" smtClean="0">
              <a:solidFill>
                <a:srgbClr val="000000"/>
              </a:solidFill>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553081607"/>
      </p:ext>
    </p:extLst>
  </p:cSld>
  <p:clrMapOvr>
    <a:masterClrMapping/>
  </p:clrMapOvr>
</p:sld>
</file>

<file path=ppt/slides/slide3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en-US" b="1" i="0" u="none" strike="noStrike" baseline="0" smtClean="0">
                <a:latin typeface="Calibri"/>
              </a:rPr>
              <a:t>Daniel T. Ziegler &amp; Hjille, L. (1980) </a:t>
            </a:r>
            <a:r>
              <a:rPr lang="en-US" b="1" i="0" u="sng" strike="noStrike" baseline="0" smtClean="0">
                <a:latin typeface="Calibri"/>
              </a:rPr>
              <a:t>: Personality Theories. Basic </a:t>
            </a:r>
            <a:r>
              <a:rPr lang="en-US" b="1" i="0" u="none" strike="noStrike" baseline="0" smtClean="0">
                <a:latin typeface="Calibri"/>
              </a:rPr>
              <a:t>2</a:t>
            </a:r>
            <a:r>
              <a:rPr lang="en-US" b="1" i="0" u="none" strike="noStrike" baseline="30000" smtClean="0">
                <a:latin typeface="Calibri"/>
              </a:rPr>
              <a:t>nd E</a:t>
            </a:r>
            <a:r>
              <a:rPr lang="en-US" b="1" i="0" u="sng" strike="noStrike" baseline="0" smtClean="0">
                <a:latin typeface="Calibri"/>
              </a:rPr>
              <a:t>   Assumption</a:t>
            </a:r>
            <a:r>
              <a:rPr lang="en-US" b="1" i="0" u="none" strike="noStrike" baseline="0" smtClean="0">
                <a:latin typeface="Calibri"/>
              </a:rPr>
              <a:t>.</a:t>
            </a:r>
            <a:r>
              <a:rPr lang="ar-IQ" b="1" i="0" u="none" strike="noStrike" baseline="30000" smtClean="0">
                <a:latin typeface="Calibri"/>
              </a:rPr>
              <a:t> </a:t>
            </a:r>
            <a:r>
              <a:rPr lang="ar-IQ" b="1" i="0" u="none" strike="noStrike" baseline="0" smtClean="0">
                <a:latin typeface="Calibri"/>
              </a:rPr>
              <a:t>  </a:t>
            </a:r>
            <a:r>
              <a:rPr lang="en-US" b="1" i="0" u="none" strike="noStrike" baseline="0" smtClean="0">
                <a:latin typeface="Calibri"/>
              </a:rPr>
              <a:t>Reasrch and Applications. Mc Graw-Hill Book com..,</a:t>
            </a:r>
            <a:r>
              <a:rPr lang="ar-IQ" b="1" i="0" u="none" strike="noStrike" baseline="0" smtClean="0">
                <a:latin typeface="Calibri"/>
              </a:rPr>
              <a:t>    </a:t>
            </a:r>
            <a:endParaRPr lang="ar-IQ" b="1" i="0" u="none" strike="noStrike" baseline="0" smtClean="0">
              <a:latin typeface="Times New Roman"/>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830816097"/>
      </p:ext>
    </p:extLst>
  </p:cSld>
  <p:clrMapOvr>
    <a:masterClrMapping/>
  </p:clrMapOvr>
</p:sld>
</file>

<file path=ppt/slides/slide3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endParaRPr lang="ar-IQ" b="1" i="0" u="none" strike="noStrike" baseline="0" smtClean="0">
              <a:solidFill>
                <a:srgbClr val="000000"/>
              </a:solidFill>
              <a:latin typeface="Times New Roman"/>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4195875118"/>
      </p:ext>
    </p:extLst>
  </p:cSld>
  <p:clrMapOvr>
    <a:masterClrMapping/>
  </p:clrMapOvr>
</p:sld>
</file>

<file path=ppt/slides/slide3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sng" strike="noStrike" baseline="0" smtClean="0">
                <a:solidFill>
                  <a:srgbClr val="000000"/>
                </a:solidFill>
                <a:latin typeface="Simplified Arabic"/>
                <a:cs typeface="Simplified Arabic"/>
              </a:rPr>
              <a:t>الجداول والرسوم البيانية: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3873534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  في عصرنا الحالي يتزايد الاهتمام في البحث العلمي، ويبدو واضحاً في الدول الأكثر تقدماً وتطورا، وكذلك الدول النامية، فاليوم صارت تدرك تلك الأهمية. وتكمن أهمية البحث العلمي  في أنه يتيح دراسة المشكلات بمختلف أشكالها، الاجتماعية، والاقتصادية، والتربوية...وغيرها، وتسهم في التخطيط للتنمية في شتى مجالاتها. ومن مظاهر هذا الاهتمام الزيادة المطردة فيما يخصص للبحث العلمي من أموال في الميزانيات القومية، وميزانيات المؤسسات العلمية والانتاجية، ومنه كذلك إنشاء وزارات ومعاهد ومراكز ومجالس قومية ودولية.. متخصصة للبحث العلمي، تشجع العلماء والباحثين، وتوفر أدوات وأجهزة أو تقنيات البحث الحديثة، كما توفر الكوادر العلمية والفنية المتخصصة في البحث كل في ميدانه ومجاله، ويتم إعداد هؤلاء المتخصصين من خريجي الدراسات العليا. لذلك فمن مظاهر الاهتمام بالبحث العلمي هو تدريسها للطلبة كل في مجال اختصاصه، إذ تهدف أو تفيد دراسة مناهج البحث العلمي في مساعدة الدارس على تعرف تلك المناهج، وأنواع البحوث، والإلمام بالمفاهيم المتعلقة بها، والإلمام بالطرق التي تحققها، والأساليب التي يقوم عليها البحث العلمين، كما يمكن من خلال دراسة مناهج البحث العلمي أن ينمي الباحث معارفه، ومهاراته، وقدراته في البحث العلمي. فهي تساعد في تحديد المشكلات، وكيفية تصميم الخطط البحثية، وحسن تنفيذها، كما تمكنه من القراءة التحليلية الناقدة للبحوث وملخصاتها، وتحديد الأساليب الاحصائية لتحليل بيانات البحوث، وتقييمه لنتائجها والحكم عليها...لذلك فدراسة مناهج البحث العلمي لاغنى عنها للباحثين، والمشتغلين فيها، هي ضرورية للمعلم، والمهندس، والطبيب، والإداري،...وغيرهم لكي تساعد في تحقيق فهم أفضل للظواهر والأحداث والمتغيرات..والتوصل لحل للتساؤلات، أو المشكلات المختلفة..وتقييم أفضل لنتائج البحوث العلمية، واتخاذ القرات الحكيمة ازاء المشكلات والصعوبات التي تواجههم في مجالات عملهم.</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471056407"/>
      </p:ext>
    </p:extLst>
  </p:cSld>
  <p:clrMapOvr>
    <a:masterClrMapping/>
  </p:clrMapOvr>
</p:sld>
</file>

<file path=ppt/slides/slide3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إن توضيح نتائج البحث لا يعتمد على الشرح لتفاصيل هذه النتائج فحسب، بل يتطلب عرضاً للبيانات الإحصائية التي توصل إليها بالطريقة التي استعملها الباحث قبل التفسير، وهي متنوعة بحسب طبيعة ونوع البيانات التي يحصل عليها الباحث.</a:t>
            </a:r>
          </a:p>
        </p:txBody>
      </p:sp>
      <p:sp>
        <p:nvSpPr>
          <p:cNvPr id="3" name="Text Placeholder 2"/>
          <p:cNvSpPr>
            <a:spLocks noGrp="1"/>
          </p:cNvSpPr>
          <p:nvPr>
            <p:ph type="body" idx="1"/>
          </p:nvPr>
        </p:nvSpPr>
        <p:spPr/>
        <p:txBody>
          <a:bodyPr/>
          <a:lstStyle/>
          <a:p>
            <a:pPr marR="0" lvl="0" rtl="1"/>
            <a:r>
              <a:rPr lang="ar-SA" b="1" i="0" u="none" strike="noStrike" baseline="0" smtClean="0">
                <a:solidFill>
                  <a:srgbClr val="302F2A"/>
                </a:solidFill>
                <a:latin typeface="Simplified Arabic"/>
                <a:cs typeface="Simplified Arabic"/>
              </a:rPr>
              <a:t>1-الجداول التكراري</a:t>
            </a:r>
          </a:p>
          <a:p>
            <a:pPr marR="3600" lvl="0" rtl="1"/>
            <a:r>
              <a:rPr lang="ar-IQ" b="1" i="0" u="none" strike="noStrike" baseline="0" smtClean="0">
                <a:solidFill>
                  <a:srgbClr val="302F2A"/>
                </a:solidFill>
                <a:latin typeface="Simplified Arabic"/>
                <a:cs typeface="Simplified Arabic"/>
              </a:rPr>
              <a:t>ويبين فيه تكرارات الاستجابات، أو التكرارات لنفس الدرجة التي يحصل عليها أفراد العينة على أداة استطلاعية، أو اختبار. مثال ذلك في حالة وجود درجات مكررة لاختبار تحصيلي للطلبة عددهم 20 فيكون ترتيب الجدول كالآتي: </a:t>
            </a:r>
          </a:p>
          <a:p>
            <a:pPr marR="3600" lvl="0" rtl="1"/>
            <a:endParaRPr lang="ar-IQ" b="1" i="0" u="none" strike="noStrike" baseline="0" smtClean="0">
              <a:solidFill>
                <a:srgbClr val="302F2A"/>
              </a:solidFill>
              <a:latin typeface="Simplified Arabic"/>
              <a:cs typeface="Simplified Arabic"/>
            </a:endParaRPr>
          </a:p>
          <a:p>
            <a:pPr marR="3600" lvl="0" rtl="1"/>
            <a:r>
              <a:rPr lang="ar-IQ" b="1" i="0" u="none" strike="noStrike" baseline="0" smtClean="0">
                <a:solidFill>
                  <a:srgbClr val="302F2A"/>
                </a:solidFill>
                <a:latin typeface="Simplified Arabic"/>
                <a:cs typeface="Simplified Arabic"/>
              </a:rPr>
              <a:t>الدرجة	تكرار الدرجة 	العدد	50	1111	5	60	111	3	70	1111	5	75	11	2	80	11	2	85	111	3	</a:t>
            </a:r>
            <a:r>
              <a:rPr lang="ar-IQ" b="1" i="0" u="none" strike="noStrike" baseline="0" smtClean="0">
                <a:solidFill>
                  <a:srgbClr val="302F2A"/>
                </a:solidFill>
                <a:latin typeface="Arial"/>
                <a:cs typeface="Simplified Arabic"/>
              </a:rPr>
              <a:t>    </a:t>
            </a:r>
          </a:p>
        </p:txBody>
      </p:sp>
    </p:spTree>
    <p:extLst>
      <p:ext uri="{BB962C8B-B14F-4D97-AF65-F5344CB8AC3E}">
        <p14:creationId xmlns:p14="http://schemas.microsoft.com/office/powerpoint/2010/main" val="1498964587"/>
      </p:ext>
    </p:extLst>
  </p:cSld>
  <p:clrMapOvr>
    <a:masterClrMapping/>
  </p:clrMapOvr>
</p:sld>
</file>

<file path=ppt/slides/slide3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302F2A"/>
                </a:solidFill>
                <a:latin typeface="Simplified Arabic"/>
                <a:cs typeface="Simplified Arabic"/>
              </a:rPr>
              <a:t>  وفي بعض الدراسات الإحصائية قد يكون كافياً كتابة النتائج في جدول تكراري بهذه الطريقة. في حالات أخرى قد نحتاج الى توضيح أكثر من هذا, عندئذ‏ يمكننا استخدام الرسم البياني</a:t>
            </a:r>
            <a:r>
              <a:rPr lang="en-US" b="1" i="0" u="none" strike="noStrike" baseline="0" smtClean="0">
                <a:solidFill>
                  <a:srgbClr val="302F2A"/>
                </a:solidFill>
                <a:latin typeface="Simplified Arabic"/>
                <a:cs typeface="Simplified Arabic"/>
              </a:rPr>
              <a:t>.</a:t>
            </a:r>
          </a:p>
        </p:txBody>
      </p:sp>
      <p:sp>
        <p:nvSpPr>
          <p:cNvPr id="3" name="Text Placeholder 2"/>
          <p:cNvSpPr>
            <a:spLocks noGrp="1"/>
          </p:cNvSpPr>
          <p:nvPr>
            <p:ph type="body" idx="1"/>
          </p:nvPr>
        </p:nvSpPr>
        <p:spPr/>
        <p:txBody>
          <a:bodyPr/>
          <a:lstStyle/>
          <a:p>
            <a:pPr marR="0" lvl="0" rtl="1"/>
            <a:r>
              <a:rPr lang="ar-SA" b="1" i="0" u="none" strike="noStrike" baseline="0" smtClean="0">
                <a:solidFill>
                  <a:srgbClr val="302F2A"/>
                </a:solidFill>
                <a:latin typeface="Arial"/>
              </a:rPr>
              <a:t>2</a:t>
            </a:r>
            <a:r>
              <a:rPr lang="ar-SA" b="1" i="0" u="none" strike="noStrike" baseline="0" smtClean="0">
                <a:solidFill>
                  <a:srgbClr val="302F2A"/>
                </a:solidFill>
                <a:latin typeface="Simplified Arabic"/>
                <a:cs typeface="Simplified Arabic"/>
              </a:rPr>
              <a:t>- الرسوم البيانية</a:t>
            </a:r>
            <a:r>
              <a:rPr lang="en-US" b="1" i="0" u="none" strike="noStrike" baseline="0" smtClean="0">
                <a:solidFill>
                  <a:srgbClr val="302F2A"/>
                </a:solidFill>
                <a:latin typeface="Simplified Arabic"/>
                <a:cs typeface="Simplified Arabic"/>
              </a:rPr>
              <a:t> </a:t>
            </a:r>
          </a:p>
        </p:txBody>
      </p:sp>
    </p:spTree>
    <p:extLst>
      <p:ext uri="{BB962C8B-B14F-4D97-AF65-F5344CB8AC3E}">
        <p14:creationId xmlns:p14="http://schemas.microsoft.com/office/powerpoint/2010/main" val="3523798506"/>
      </p:ext>
    </p:extLst>
  </p:cSld>
  <p:clrMapOvr>
    <a:masterClrMapping/>
  </p:clrMapOvr>
</p:sld>
</file>

<file path=ppt/slides/slide3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302F2A"/>
                </a:solidFill>
                <a:latin typeface="Simplified Arabic"/>
                <a:cs typeface="Simplified Arabic"/>
              </a:rPr>
              <a:t>الرسم البياني هو طريقة لتوضيح نتائج الدراسة الإحصائية بيانيا. هناك العديد من أنواع الرسوم البيانية، وأكثرها شيوعا : </a:t>
            </a:r>
            <a:endParaRPr lang="ar-IQ" b="1" i="0" u="none" strike="noStrike" baseline="0" smtClean="0">
              <a:solidFill>
                <a:srgbClr val="302F2A"/>
              </a:solidFill>
              <a:latin typeface="Simplified Arabic"/>
              <a:cs typeface="Simplified Arabic"/>
            </a:endParaRPr>
          </a:p>
        </p:txBody>
      </p:sp>
      <p:sp>
        <p:nvSpPr>
          <p:cNvPr id="3" name="Text Placeholder 2"/>
          <p:cNvSpPr>
            <a:spLocks noGrp="1"/>
          </p:cNvSpPr>
          <p:nvPr>
            <p:ph type="body" idx="1"/>
          </p:nvPr>
        </p:nvSpPr>
        <p:spPr/>
        <p:txBody>
          <a:bodyPr/>
          <a:lstStyle/>
          <a:p>
            <a:pPr marR="0" lvl="1" rtl="1"/>
            <a:r>
              <a:rPr lang="ar-IQ" b="1" i="0" u="none" strike="noStrike" baseline="0" smtClean="0">
                <a:solidFill>
                  <a:srgbClr val="302F2A"/>
                </a:solidFill>
                <a:latin typeface="Simplified Arabic"/>
                <a:cs typeface="Simplified Arabic"/>
              </a:rPr>
              <a:t>أ- </a:t>
            </a:r>
            <a:r>
              <a:rPr lang="ar-SA" b="1" i="0" u="none" strike="noStrike" baseline="0" smtClean="0">
                <a:solidFill>
                  <a:srgbClr val="302F2A"/>
                </a:solidFill>
                <a:latin typeface="Simplified Arabic"/>
                <a:cs typeface="Simplified Arabic"/>
              </a:rPr>
              <a:t>الرسم البياني العمودي</a:t>
            </a:r>
            <a:endParaRPr lang="en-US" b="1" i="0" u="none" strike="noStrike" baseline="0" smtClean="0">
              <a:solidFill>
                <a:srgbClr val="302F2A"/>
              </a:solidFill>
              <a:latin typeface="Simplified Arabic"/>
              <a:cs typeface="Simplified Arabic"/>
            </a:endParaRPr>
          </a:p>
        </p:txBody>
      </p:sp>
    </p:spTree>
    <p:extLst>
      <p:ext uri="{BB962C8B-B14F-4D97-AF65-F5344CB8AC3E}">
        <p14:creationId xmlns:p14="http://schemas.microsoft.com/office/powerpoint/2010/main" val="2767805862"/>
      </p:ext>
    </p:extLst>
  </p:cSld>
  <p:clrMapOvr>
    <a:masterClrMapping/>
  </p:clrMapOvr>
</p:sld>
</file>

<file path=ppt/slides/slide3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302F2A"/>
                </a:solidFill>
                <a:latin typeface="Simplified Arabic"/>
                <a:cs typeface="Simplified Arabic"/>
              </a:rPr>
              <a:t>عندما يكون لدينا جدول تكراري مكتمل من السهل إنشاء رسم بياني عمودي</a:t>
            </a:r>
            <a:r>
              <a:rPr lang="ar-IQ" b="1" i="0" u="none" strike="noStrike" baseline="0" smtClean="0">
                <a:solidFill>
                  <a:srgbClr val="302F2A"/>
                </a:solidFill>
                <a:latin typeface="Simplified Arabic"/>
                <a:cs typeface="Simplified Arabic"/>
              </a:rPr>
              <a:t> ويبين مستويات كل من التكرارات على حدة،  فيتبين لنا الفروق بينها ولصالح من</a:t>
            </a:r>
            <a:r>
              <a:rPr lang="en-US" b="1" i="0" u="none" strike="noStrike" baseline="0" smtClean="0">
                <a:solidFill>
                  <a:srgbClr val="302F2A"/>
                </a:solidFill>
                <a:latin typeface="Simplified Arabic"/>
                <a:cs typeface="Simplified Arabic"/>
              </a:rPr>
              <a:t>. </a:t>
            </a:r>
            <a:endParaRPr lang="ar-SA" b="1" i="0" u="none" strike="noStrike" baseline="0" smtClean="0">
              <a:solidFill>
                <a:srgbClr val="302F2A"/>
              </a:solidFill>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150549232"/>
      </p:ext>
    </p:extLst>
  </p:cSld>
  <p:clrMapOvr>
    <a:masterClrMapping/>
  </p:clrMapOvr>
</p:sld>
</file>

<file path=ppt/slides/slide3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endParaRPr lang="ar-SA" b="1" i="0" u="none" strike="noStrike" baseline="0" smtClean="0">
              <a:solidFill>
                <a:srgbClr val="302F2A"/>
              </a:solidFill>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951274748"/>
      </p:ext>
    </p:extLst>
  </p:cSld>
  <p:clrMapOvr>
    <a:masterClrMapping/>
  </p:clrMapOvr>
</p:sld>
</file>

<file path=ppt/slides/slide3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endParaRPr lang="ar-SA" b="1" i="0" u="none" strike="noStrike" baseline="0" smtClean="0">
              <a:solidFill>
                <a:srgbClr val="302F2A"/>
              </a:solidFill>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4062335946"/>
      </p:ext>
    </p:extLst>
  </p:cSld>
  <p:clrMapOvr>
    <a:masterClrMapping/>
  </p:clrMapOvr>
</p:sld>
</file>

<file path=ppt/slides/slide3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endParaRPr lang="ar-IQ" b="1" i="0" u="none" strike="noStrike" baseline="0" smtClean="0">
              <a:solidFill>
                <a:srgbClr val="302F2A"/>
              </a:solidFill>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882655650"/>
      </p:ext>
    </p:extLst>
  </p:cSld>
  <p:clrMapOvr>
    <a:masterClrMapping/>
  </p:clrMapOvr>
</p:sld>
</file>

<file path=ppt/slides/slide3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endParaRPr lang="en-US" b="0" i="0" u="none" strike="noStrike" baseline="0" smtClean="0">
              <a:solidFill>
                <a:srgbClr val="302F2A"/>
              </a:solidFill>
              <a:latin typeface="Arial"/>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816219494"/>
      </p:ext>
    </p:extLst>
  </p:cSld>
  <p:clrMapOvr>
    <a:masterClrMapping/>
  </p:clrMapOvr>
</p:sld>
</file>

<file path=ppt/slides/slide3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endParaRPr lang="ar-SA" b="0" i="0" u="none" strike="noStrike" baseline="0" smtClean="0">
              <a:solidFill>
                <a:srgbClr val="302F2A"/>
              </a:solidFill>
              <a:latin typeface="Arial"/>
            </a:endParaRPr>
          </a:p>
        </p:txBody>
      </p:sp>
      <p:sp>
        <p:nvSpPr>
          <p:cNvPr id="3" name="Text Placeholder 2"/>
          <p:cNvSpPr>
            <a:spLocks noGrp="1"/>
          </p:cNvSpPr>
          <p:nvPr>
            <p:ph type="body" idx="1"/>
          </p:nvPr>
        </p:nvSpPr>
        <p:spPr/>
        <p:txBody>
          <a:bodyPr/>
          <a:lstStyle/>
          <a:p>
            <a:pPr marR="0" lvl="1" rtl="1"/>
            <a:r>
              <a:rPr lang="ar-SA" b="1" i="0" u="none" strike="noStrike" baseline="0" smtClean="0">
                <a:solidFill>
                  <a:srgbClr val="302F2A"/>
                </a:solidFill>
                <a:latin typeface="Simplified Arabic"/>
                <a:cs typeface="Simplified Arabic"/>
              </a:rPr>
              <a:t>ب- الرسم البياني الشريطي</a:t>
            </a:r>
            <a:endParaRPr lang="en-US" b="1" i="0" u="none" strike="noStrike" baseline="0" smtClean="0">
              <a:solidFill>
                <a:srgbClr val="302F2A"/>
              </a:solidFill>
              <a:latin typeface="Simplified Arabic"/>
              <a:cs typeface="Simplified Arabic"/>
            </a:endParaRPr>
          </a:p>
        </p:txBody>
      </p:sp>
    </p:spTree>
    <p:extLst>
      <p:ext uri="{BB962C8B-B14F-4D97-AF65-F5344CB8AC3E}">
        <p14:creationId xmlns:p14="http://schemas.microsoft.com/office/powerpoint/2010/main" val="1731235502"/>
      </p:ext>
    </p:extLst>
  </p:cSld>
  <p:clrMapOvr>
    <a:masterClrMapping/>
  </p:clrMapOvr>
</p:sld>
</file>

<file path=ppt/slides/slide3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302F2A"/>
                </a:solidFill>
                <a:latin typeface="Simplified Arabic"/>
                <a:cs typeface="Simplified Arabic"/>
              </a:rPr>
              <a:t>هناك العديد من أوجه الشبه بين الرسم البياني العمودي و الرسم البياني الشريطي، ولكن على المحور الأفقي للرسم البياني الشريطي عادة ما تُعرض أشياء أخرى بدلا من الأعداد بالإضافة لذلك شرائطه أعرض من أعمدة الرسم البياني العمودي</a:t>
            </a:r>
            <a:r>
              <a:rPr lang="en-US" b="1" i="0" u="none" strike="noStrike" baseline="0" smtClean="0">
                <a:solidFill>
                  <a:srgbClr val="302F2A"/>
                </a:solidFill>
                <a:latin typeface="Simplified Arabic"/>
                <a:cs typeface="Simplified Arabic"/>
              </a:rPr>
              <a:t>.</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1115355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705661032"/>
      </p:ext>
    </p:extLst>
  </p:cSld>
  <p:clrMapOvr>
    <a:masterClrMapping/>
  </p:clrMapOvr>
</p:sld>
</file>

<file path=ppt/slides/slide3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302F2A"/>
                </a:solidFill>
                <a:latin typeface="Simplified Arabic"/>
                <a:cs typeface="Simplified Arabic"/>
              </a:rPr>
              <a:t>ج- الرسم البياني الخطي</a:t>
            </a:r>
            <a:endParaRPr lang="en-US" b="1" i="0" u="none" strike="noStrike" baseline="0" smtClean="0">
              <a:solidFill>
                <a:srgbClr val="302F2A"/>
              </a:solidFill>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246671489"/>
      </p:ext>
    </p:extLst>
  </p:cSld>
  <p:clrMapOvr>
    <a:masterClrMapping/>
  </p:clrMapOvr>
</p:sld>
</file>

<file path=ppt/slides/slide3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302F2A"/>
                </a:solidFill>
                <a:latin typeface="Simplified Arabic"/>
                <a:cs typeface="Simplified Arabic"/>
              </a:rPr>
              <a:t>  الرسم البياني الخطي غالبا ما يستخدم في عرض الأشياء التي تتغير مع الزمن. عند إنشاء رسم بياني خطي نضع أولا علامة لكل نقطة ثم نرسم خطوط بين هذه النقاط التي تأتي كل منها تلو الأخرى في تسلسل زمني</a:t>
            </a:r>
            <a:r>
              <a:rPr lang="en-US" b="1" i="0" u="none" strike="noStrike" baseline="0" smtClean="0">
                <a:solidFill>
                  <a:srgbClr val="302F2A"/>
                </a:solidFill>
                <a:latin typeface="Simplified Arabic"/>
                <a:cs typeface="Simplified Arabic"/>
              </a:rPr>
              <a:t>.</a:t>
            </a:r>
            <a:r>
              <a:rPr lang="ar-SA" b="1" i="0" u="none" strike="noStrike" baseline="0" smtClean="0">
                <a:solidFill>
                  <a:srgbClr val="302F2A"/>
                </a:solidFill>
                <a:latin typeface="Simplified Arabic"/>
                <a:cs typeface="Simplified Arabic"/>
              </a:rPr>
              <a:t> كالتغير في ساعات  عدد ساعات القراءة، والتغير في مستويات التحصيل الدراسي خلال فترة زمنية محددة. وكما في المثال</a:t>
            </a:r>
            <a:endParaRPr lang="en-US" b="0" i="0" u="none" strike="noStrike" baseline="0" smtClean="0">
              <a:solidFill>
                <a:srgbClr val="302F2A"/>
              </a:solidFill>
              <a:latin typeface="Arial"/>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4150033227"/>
      </p:ext>
    </p:extLst>
  </p:cSld>
  <p:clrMapOvr>
    <a:masterClrMapping/>
  </p:clrMapOvr>
</p:sld>
</file>

<file path=ppt/slides/slide3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endParaRPr lang="ar-SA" b="0" i="0" u="none" strike="noStrike" baseline="0" smtClean="0">
              <a:solidFill>
                <a:srgbClr val="302F2A"/>
              </a:solidFill>
              <a:latin typeface="Arial"/>
            </a:endParaRPr>
          </a:p>
        </p:txBody>
      </p:sp>
      <p:sp>
        <p:nvSpPr>
          <p:cNvPr id="3" name="Text Placeholder 2"/>
          <p:cNvSpPr>
            <a:spLocks noGrp="1"/>
          </p:cNvSpPr>
          <p:nvPr>
            <p:ph type="body" idx="1"/>
          </p:nvPr>
        </p:nvSpPr>
        <p:spPr/>
        <p:txBody>
          <a:bodyPr/>
          <a:lstStyle/>
          <a:p>
            <a:pPr marR="0" lvl="1" rtl="1"/>
            <a:r>
              <a:rPr lang="ar-SA" b="1" i="0" u="none" strike="noStrike" baseline="0" smtClean="0">
                <a:solidFill>
                  <a:srgbClr val="302F2A"/>
                </a:solidFill>
                <a:latin typeface="Simplified Arabic"/>
                <a:cs typeface="Simplified Arabic"/>
              </a:rPr>
              <a:t>د- رسم البياني الدائري</a:t>
            </a:r>
            <a:endParaRPr lang="ar-IQ" b="1" i="0" u="none" strike="noStrike" baseline="0" smtClean="0">
              <a:solidFill>
                <a:srgbClr val="302F2A"/>
              </a:solidFill>
              <a:latin typeface="Simplified Arabic"/>
              <a:cs typeface="Simplified Arabic"/>
            </a:endParaRPr>
          </a:p>
        </p:txBody>
      </p:sp>
    </p:spTree>
    <p:extLst>
      <p:ext uri="{BB962C8B-B14F-4D97-AF65-F5344CB8AC3E}">
        <p14:creationId xmlns:p14="http://schemas.microsoft.com/office/powerpoint/2010/main" val="1242251520"/>
      </p:ext>
    </p:extLst>
  </p:cSld>
  <p:clrMapOvr>
    <a:masterClrMapping/>
  </p:clrMapOvr>
</p:sld>
</file>

<file path=ppt/slides/slide3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302F2A"/>
                </a:solidFill>
                <a:latin typeface="Simplified Arabic"/>
                <a:cs typeface="Simplified Arabic"/>
              </a:rPr>
              <a:t>   ويعتبر هذا الرسم ذا اهمية خاصة عندما يريد الباحث إظهار أجزاء أو أقسام من الحجم الكلي، فيكننا استخدام الرسم البياني الدائري</a:t>
            </a:r>
            <a:r>
              <a:rPr lang="en-US" b="1" i="0" u="none" strike="noStrike" baseline="0" smtClean="0">
                <a:solidFill>
                  <a:srgbClr val="302F2A"/>
                </a:solidFill>
                <a:latin typeface="Simplified Arabic"/>
                <a:cs typeface="Simplified Arabic"/>
              </a:rPr>
              <a:t>.</a:t>
            </a:r>
            <a:r>
              <a:rPr lang="ar-SA" b="1" i="0" u="none" strike="noStrike" baseline="0" smtClean="0">
                <a:solidFill>
                  <a:srgbClr val="302F2A"/>
                </a:solidFill>
                <a:latin typeface="Simplified Arabic"/>
                <a:cs typeface="Simplified Arabic"/>
              </a:rPr>
              <a:t> مثل بيان </a:t>
            </a:r>
            <a:r>
              <a:rPr lang="ar-IQ" b="1" i="0" u="none" strike="noStrike" baseline="0" smtClean="0">
                <a:solidFill>
                  <a:srgbClr val="302F2A"/>
                </a:solidFill>
                <a:latin typeface="Simplified Arabic"/>
                <a:cs typeface="Simplified Arabic"/>
              </a:rPr>
              <a:t>حجم احجام عينات الطلبة بحسب توزيعهم على الكليات، ونسبة كل منهم. فيتم رسم دائرة، وتقسم إلى أجزاء، كل جزء يأخذ مساحة بحسب نسبة العينة المأخوذة من كل كلية. وكما في المثال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454867094"/>
      </p:ext>
    </p:extLst>
  </p:cSld>
  <p:clrMapOvr>
    <a:masterClrMapping/>
  </p:clrMapOvr>
</p:sld>
</file>

<file path=ppt/slides/slide3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endParaRPr lang="ar-IQ" b="0" i="0" u="none" strike="noStrike" baseline="0" smtClean="0">
              <a:solidFill>
                <a:srgbClr val="302F2A"/>
              </a:solidFill>
              <a:latin typeface="Arial"/>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9143749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المحاضرة الثانية/ </a:t>
            </a:r>
            <a:r>
              <a:rPr lang="ar-IQ" b="1" i="0" u="sng" strike="noStrike" baseline="0" smtClean="0">
                <a:solidFill>
                  <a:srgbClr val="000000"/>
                </a:solidFill>
                <a:latin typeface="Simplified Arabic"/>
                <a:cs typeface="Simplified Arabic"/>
              </a:rPr>
              <a:t>نبذة مختصرة عن تاريخ التفكير العلمي :</a:t>
            </a:r>
            <a:endParaRPr lang="ar-IQ" b="1" i="0" u="none" strike="noStrike" baseline="0" smtClean="0">
              <a:solidFill>
                <a:srgbClr val="000000"/>
              </a:solidFill>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0231408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   من الصعب تحديد بداية التفكير العلمي في التاريخ الإنساني. يرى البعض أن كثير مما تعلمه الإنسان من الثقافات البدائية كان نتيجة المصادفة، والمحاولة والخطأ والتعميمات الناتجة عن الخبرة.. بينما هناك القليل ممن قاموا بجهود منتظمة وواعية لاكتشاف المعارف الجديدة. ويُعد اكتشاف التقويم أحد أهم جهود الإنسان. فقد ساعدهم ذلك على التنبؤ بالمواسم والتعرف على مواعيد زراعة المحاصيل الزراعية، وقد اهتموا أن تكون المعلومات حول تلك التنبؤات سرية يحتفظ بها الكهنة الذين كانوا يسجلون المعلومات ويحرسونها.</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3788003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  في تاريخ العصور القديمة التي عاش فيها قدماء المصريون والبابليون واليونان والرومان..كان هناك اهتمام بالتفكير العلمي الى حد ما. فعند قدماء </a:t>
            </a:r>
            <a:r>
              <a:rPr lang="ar-IQ" b="1" i="0" u="sng" strike="noStrike" baseline="0" smtClean="0">
                <a:solidFill>
                  <a:srgbClr val="000000"/>
                </a:solidFill>
                <a:latin typeface="Simplified Arabic"/>
                <a:cs typeface="Simplified Arabic"/>
              </a:rPr>
              <a:t>المصريين</a:t>
            </a:r>
            <a:r>
              <a:rPr lang="ar-IQ" b="1" i="0" u="none" strike="noStrike" baseline="0" smtClean="0">
                <a:solidFill>
                  <a:srgbClr val="000000"/>
                </a:solidFill>
                <a:latin typeface="Simplified Arabic"/>
                <a:cs typeface="Simplified Arabic"/>
              </a:rPr>
              <a:t> كان اتجاه التفكير العلمي عملياً تطبيقياً لتحقيق غايات نفعية، ومن ثم برعوا في التحنيط والهندسة والحساب والطب والفلك، كما كان متصلاً بالخلود وبيوم الحساب، وكان كهنة المصريين متمكنين من الرياضيات، والمساحة لكي يستعيدوا الحدود الصحيحة بعد الفيضانات السنوية للنيل، وسجلوا الكثير من معارفعهم وعلومهم على ورق البردي، وحفروا على الاحجار كتاباتهم الهيروغليفية.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9501084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  أما </a:t>
            </a:r>
            <a:r>
              <a:rPr lang="ar-IQ" b="1" i="0" u="sng" strike="noStrike" baseline="0" smtClean="0">
                <a:solidFill>
                  <a:srgbClr val="000000"/>
                </a:solidFill>
                <a:latin typeface="Simplified Arabic"/>
                <a:cs typeface="Simplified Arabic"/>
              </a:rPr>
              <a:t>اليونانيون</a:t>
            </a:r>
            <a:r>
              <a:rPr lang="ar-IQ" b="1" i="0" u="none" strike="noStrike" baseline="0" smtClean="0">
                <a:solidFill>
                  <a:srgbClr val="000000"/>
                </a:solidFill>
                <a:latin typeface="Simplified Arabic"/>
                <a:cs typeface="Simplified Arabic"/>
              </a:rPr>
              <a:t> القدماء فقد احرزوا تقدماً كبيراً في مباديء البحث واعتمدوا اعتمادا كبيرا على التأمل والنظر العلقلي المجرد، كانت الفلسفة اليونانية كانت تعبر عن روح العصر وطبيعة المجتمع الذي عشاوا فيه، فالمجتمع اليواناني في مرحلة انهياره كان مجتمعا عبودياً طبقيا ينظر الى كل عمل يدوي على أنه عمل غير دمث (حقير). لذلك فكل دراسة تحتاج الى تجربة كانت في نظرهم سوقية الى حد ما. وخير دليل على ذلك فلسفة أفلاطون في- جمهوريته- التي ميز فيها بين الفلاسفة والعمال، وجعل الفلاسفة في مكانة قيادية. أما من ناحية مناهج البحث، فقد وضع أرسطو قواعد المنهج القياسي أو الاستدلال..، وكذلك فطن للاستقراء ودعا الى الاستعانة بالملاحظة، لكنه لم يفصل بين خطوات المنهج الاستقرائي، وكان الطابع التأملي هو الغالب على تفكيره. لقد اعتمد اليونانيون القدماء في بنائهم العلمي جزئياً على الاكتشافات السابقة التي سجلها المصريون والبابليون، ومن ثم نقبوا عن المعلومات التي توصلوا اليها في الفلك والطب والفيزياء والجغرافيا والهندسة، كما اهتم بعضهم بدراسة الآداب والأخلاق. ومن بين الأسماء البارزة لعلمائهم الذين أسهموا في البناء الأساسي في المعرفة الإنسانية فيثاغورس في الرياضيات والجغرافيا الطبيعية، والفلسفة حوالي 600 ق.م وديمقراطيس حوالي 400 ق.م اذ اقترح نظرية التنافر الذري لشرح تركيب المادة، رغم أنه لم يمتلك أدوات تساعده في التجريب والتوصل للبحث في هذه المسألة أو المشكلة. وهيبوقراط فقد سمي " أبو الطب" كان تلميذاً لديموقراطيس الذي طور المعرفة لممارسة الطب باصراره على التشخيص الدقيق، ودراسة الجسم ووظائفه. أما أرسطو في القرن الرابع قبل الميلاد، فقد عرف في الفلسفة والمنطق، واضافته الكثير من المعرفة في تشريح الحيوان..وكذلك ثيوفراستوس وهو أحد اتباع أرسطو أسس طريقة منهجية لدراسة النبات..وأرخميدس في القرن الثالث قبل الميلاد برع في الفيزياء والكيمياء..وكتابة الاستاتيكا( فرع من فروع الميكانيكا يبحث في توازن القوى التي تؤثر في الاجسام وهي في حالة سكون).وبطليموس استخدم الرياضيات اليونانية والمصرية ليضع اول نظرية ملائمة عن حركة الكواكب..وشرحها على أساس رياضي ورفض تفسير حركات الاجسام الثقيلة على أساس القوى الخارقة للطبيعة وهي الفكرة التي كانت سائدة في عصره، لذا كانت خطواته هامة في طريق البحث العلمي.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368889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     لقد مر الإنسان بمراحل عدة، وعلى مدى طويل من الزمان، حتى وصل إلى ما هو عليه اليوم من التطور في أساليب التفكير، والحصول على المعرفة. الإنسان منذ نشأته أحاطت به المشكلات بشتى أنواعها، وقد تطلب منه مواجهتها وإيجاد الحلول المناسبة لها بإمكاناته المحدودة. وقد بدأ بمرحلة التأمل بما حوله، والتساؤل عن أسباب الوقائع والأحداث، وكان من النادر أن يمر عليه يوم دون أن يتساءل عن أسباب ما يحدث له، وما يحدث من حوله في بيئته التي يعيش فيها، وكثيراً ما كان يواجه الصعوبات للإجابة عن تساؤلاته، وإيجاد الحلول لها. لكنه استمر في ذلك من خلال المحاولة والخطأ، ( ومن خلال ملاحظته للحيوانات، فيصنع كما تصنع في بعض المواقف الحياتية) ولكن كانت أكثر إجاباته، وحلوله قاصرة لقلة خبراته ومعارفه، وضعف إمكاناته، ومع الوقت صار يكتسب المعرفة، والخبرة الشخصية، وتحولت لتصبح معارفه وخبراته أعرافاً وتقاليد.، وتطورت لمراحل أكثر تقدماً من التفكير والتأمل إلى التفكير الإستنباطي، والإستقرائي، ثم كان اكتشافه وأستخدامه للمنهج العلمي في التفكير والبحث، باستعماله أساليب الملاحظة العلمية الدقيقة للوقائع، وفرض الفرضيات، وإجراء التجارب للوصول إلى الحقائق. إن البحث هو السبيل الأمثل للتوصل للحقيقة، ليس هناك علم أو تقدم علمي إلا عن طريق البحث العلمي، كما أن تقدم البحث العلمي يعتمد على المنهج العلمي. فما المقصود بكل منها؟ وما الفرق بين المعرفة والعلم؟، وأسئلة أخرى..</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15033682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    أما بالنسبة للتفكير العلمي عند </a:t>
            </a:r>
            <a:r>
              <a:rPr lang="ar-IQ" b="1" i="0" u="sng" strike="noStrike" baseline="0" smtClean="0">
                <a:solidFill>
                  <a:srgbClr val="000000"/>
                </a:solidFill>
                <a:latin typeface="Simplified Arabic"/>
                <a:cs typeface="Simplified Arabic"/>
              </a:rPr>
              <a:t>الرومان</a:t>
            </a:r>
            <a:r>
              <a:rPr lang="ar-IQ" b="1" i="0" u="none" strike="noStrike" baseline="0" smtClean="0">
                <a:solidFill>
                  <a:srgbClr val="000000"/>
                </a:solidFill>
                <a:latin typeface="Simplified Arabic"/>
                <a:cs typeface="Simplified Arabic"/>
              </a:rPr>
              <a:t>، كانوا ورثة المعرفة اليونانية، وكان اسهامهم يتركز في الممارسة العملية أكثر من متابعتهم للمعرفة ذاتها..كانوا صناع قوانين ومهندسين أكثر من كونهم مفكرين متأملين. بعد ذلك افتقدت أوربا-لفترة من الزمن-المعارف وطرق البحث بعد انهيار الامبراطورية الرومانية، وأُفول الحضارة اليونانية الرومانية، لكن العرب والمسلمين كانوا هم حملة مشعل العلم والبحث العلمي الى أروربا بعد ذلك.</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200842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sng" strike="noStrike" baseline="0" smtClean="0">
                <a:solidFill>
                  <a:srgbClr val="000000"/>
                </a:solidFill>
                <a:latin typeface="Simplified Arabic"/>
                <a:cs typeface="Simplified Arabic"/>
              </a:rPr>
              <a:t>تاريخ البحث العلمي في العصور الوسيطة: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45159852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   في العصور الوسيطة وهي التي ازدهرت فيها الحضارة العربية الإسلامية وفترة عصر النهضة في أوربا، منذ حوال القرن الثامن حتى القرن السادس عشر الميلادي. تمكن العرب والمسلمون من الإستفادة من معارفو علوم الحضارات السابقة لهم..فالحضارة الإنسانية سلسلة من الحلقات المتصلة، كانت حلقة الإتصال بين تلك الحضارات القديمة، وأضافوا إليها الكثير من العلوم والفنون تميزت بالأصالة العلمية. ولقد تجاوز الفكر العربي الحدود الصورية لمنطق أرسطو، أي عارضوا المنهج القياسي وخرجوا على حدوده الى اعتبار الملاحظة والتجربة مصدراً للبحث والتقدم العلمي..لقد اتبعوا في انتاجهم العلمي أساليب مبتكرة في البحث، فاعتمدوا على الاستقراء والملاحظة والتدريب العلمي والاستعانة بأدوات القياس للوصول الى النتائج العلمية..ونبغ منهم كثيرون كالحسن ابن الهيثم وجبر ابن حيان، ومحمد الخوارزمي، والبيروني، وأبو بكر الرازي، وابن سينا ..وغيرهم. وقد قال أحد مشاهير العلماء الامريكيين في تاريخ العلوم الدكتور "سارتون" ( لقد كان العرب أعظم معلمين في العالم في القرون الثلاثة الثامن والحادي عشر، والثاني عشر الميلادي..ولو لم تنقل إلينا كنوز الحكمة اليونانية لتوقف سير المدنية بضعة قرون..فوجود حسن ابن الهيثم وجابر ابن حيان وأمثالهما كان لازماً وممهداً لظهور غاليليو ونيوتن..ولو لم يظهر ابن الهيثم لاضطر نيوتن أن يبدأ من حيث بدأ ابن الهيثم..ولو لم يظهر جابر ابن حيان لبدء غاليليو من حيث بدأ..أي لولا جهود العرب لبدأت النهضة الأوربية في القرن الرابع عشر من النقطة التي بدأ منها العرب نهضهتم العلمية في القرن الثامن للميلاد). لقد أسهم العرب بانتاجهم العلمي الأصلي وباصطناع منهج الاستقراء، واتخذوا الملاحظة والتجربة أساس البحث العلمي، وقد نقلوا علوم ومعارف الحضارات السابقة الى أوربا بداية عصر النهضة. معنى ذلك أن اطلاع الأوربيين في بداية عصر النهضة على التراث العربي والإسلامي هو نقطة الانطلاق التفكير والبحث العلمي في أوربا في الحضارة الأوربية التي ازدهرت بعد ذلك.. وفي مقدمة من أرسى قواعد التفكير العلمي في أوربا " روجر بيكون 1214-1294"  و" ليوناردو دافنشي 1452-1515" وغيرهما ممن طالبوا باستخدام الملاحظة والتجريب وأدوات القياس للوصول الى الحقائق، وعارضوا منهج أرسطو في القياس المنطقي. ورغم مطالبة أولئك المفكرين بتبني الطريقة العلمية، إلا أنهم لم يستخدموا هذه الطريقة فعلاً إلا في حدود ضيقة، ورغم التحرر التدريجي من سلطة الكنيسة ورجال الدين المدعين إلا أن هذه السلطة كانت ما تزال لها فاعليتها، وقد عانى الكثير من العلماء في تلك الحقبة من التعذيب والاضطهاد على يد تلك السلطة، واضطروا لإنكار الكثير من النظريات والحقائق التي توصلوا اليها مرغمين.</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41230657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sng" strike="noStrike" baseline="0" smtClean="0">
                <a:solidFill>
                  <a:srgbClr val="000000"/>
                </a:solidFill>
                <a:latin typeface="Simplified Arabic"/>
                <a:cs typeface="Simplified Arabic"/>
              </a:rPr>
              <a:t>تاريخ البحث في العصر الحديث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9555820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   ويقصد به الفترة التي تبدأ من القرن السابع عشر وحتى وقتنا الحاضر..هي الفترة التي كادت أن تكتمل فيها دعائم التفكير العلمي في أوربا، وبدأت على يد الكثيرين ومنهم فرانسيس بيكون وجون ستيوارت ميل وكلود برنارد.. وقد أسهم استخدام البحث العلمي في تطور في جميع ميادين العلم في تطور الحياة وازدهارها، وفتحت العديد من الدراسات آفاق جديدة للبحث في جميع العلوم كعلم الجيولوجيا والبيولوجيا والعلوم الطبيعية، والآثار، وعلم النفس، والعلوم الاجتماعية والاقتصادية..مما سهل النمو الملحوظ في التكنولوجيا. ومن أهم التجارب العلمية التي كان لها الدور في ذلك التطور ما قام به العالم "جراهام غاليليو" في الفيزياء أوائل القرن السابع عشر، وتوج ذلك العصر باختراع اللوغارتمات على يد العالم "نابير" 1614 وبحوث "هارفي" في الدورة الدموية، وقد سبقه في ذلك العالم العربي "ابن النفيس" واستخدام الموز العشرية على يد " بريجز" 1617 ثم نشر "فرانسيس بيكون" في مؤلفه " الأداة الجديدة للعلوم" ليفصل فيه قواعد المنهج التجريبي وخطواته، ثم ظهور "بويل" كأب للكيمياء الحديثة، وأفكار "نيوتن" الرياضية عن قوانين الجاذبية 1679 كما وضع "جون ستيوارت ميل" شروط التجربة والقواعد يعتمدها الباحث العلمي، وصنف الأخطاء الشائعة التي تعوق البحث العلمي وهي:</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7624165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1-أخطاء تعود الى ضعف العقل الإنساني الذي يتوهم أشياء ليست موجودة في الواقع، بل يحب أن تكون حسب هواه..</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33716913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2-أخطاء تعود الى اللغة التي يتعامل بها الفرد مع أقرانه، وعجزها عن التعبير الدقيقة عن المعنى المقصود.</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44215195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3-أخطاء تعود الى اعتماد الفرد على أهل الثقة، انطلاقاً من الوهم الشائع بأن المعارف الأساسية قد تم اكتشافها من قبل، وما على الإنسان إلا أن يرجع إلى مصادر الثقة القدماء ليتعلمها. أما بالنسبة لخطوات فقد أوضح بيكون أن على الباحث أن يجمع الحقائق التي تعتبر أساس المنهج الاستقرائي ومادته، وقد اعتبر نتائج البحث الأولى هي مجرد فروض علمية لا بد من اختبارها حتى يتاكد الباحث من صحتها لتصبح قاعدة أو قانوناً.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93521366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المحاضرة الثالثة/ </a:t>
            </a:r>
            <a:r>
              <a:rPr lang="ar-IQ" b="1" i="0" u="sng" strike="noStrike" baseline="0" smtClean="0">
                <a:solidFill>
                  <a:srgbClr val="000000"/>
                </a:solidFill>
                <a:latin typeface="Simplified Arabic"/>
                <a:cs typeface="Simplified Arabic"/>
              </a:rPr>
              <a:t>تصنيف البحوث العلمية</a:t>
            </a:r>
            <a:endParaRPr lang="ar-IQ" b="1" i="0" u="none" strike="noStrike" baseline="0" smtClean="0">
              <a:solidFill>
                <a:srgbClr val="000000"/>
              </a:solidFill>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008177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   تُصنف البحوث العلمية بحسب أهدافها وطبيعة المشكلات المراد دراستها، وكذلك بحسب ظروف كل بحث والقائمين عليه..لذلك فكل نوع من البحوث له أهدافه ومنهجيته ووسائله..</a:t>
            </a:r>
            <a:r>
              <a:rPr lang="ar-SA" b="1" i="0" u="none" strike="noStrike" baseline="0" smtClean="0">
                <a:solidFill>
                  <a:srgbClr val="000000"/>
                </a:solidFill>
                <a:latin typeface="Simplified Arabic"/>
                <a:cs typeface="Simplified Arabic"/>
              </a:rPr>
              <a:t>وعلى أساس ذلك يمكن تصنيف البحوث كالآتي:</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5449361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أ- المعرفة </a:t>
            </a:r>
            <a:r>
              <a:rPr lang="en-US" b="1" i="0" u="none" strike="noStrike" baseline="0" smtClean="0">
                <a:solidFill>
                  <a:srgbClr val="000000"/>
                </a:solidFill>
                <a:latin typeface="Simplified Arabic"/>
                <a:cs typeface="Simplified Arabic"/>
              </a:rPr>
              <a:t>Knowledge</a:t>
            </a:r>
            <a:endParaRPr lang="ar-IQ" b="1" i="0" u="none" strike="noStrike" baseline="0" smtClean="0">
              <a:solidFill>
                <a:srgbClr val="000000"/>
              </a:solidFill>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60944305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00000"/>
                </a:solidFill>
                <a:latin typeface="Simplified Arabic"/>
                <a:cs typeface="Simplified Arabic"/>
              </a:rPr>
              <a:t>1-التصنيف بحسب الهدف أو الغرض منها:</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42865485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3600" rtl="1"/>
            <a:r>
              <a:rPr lang="ar-SA" b="1" i="0" u="none" strike="noStrike" baseline="0" smtClean="0">
                <a:solidFill>
                  <a:srgbClr val="000000"/>
                </a:solidFill>
                <a:latin typeface="Simplified Arabic"/>
                <a:cs typeface="Simplified Arabic"/>
              </a:rPr>
              <a:t>أ-بحوث أساسية أو نظرية. والهدف منها إما لتأكيد نظريات موجودة فعلاً، أو لوضع نظريات جديدة، وهي تسهم في نمو المعرفة العلمية بصرف النظر عن تطبيقاتها العملية.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54867291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3600" rtl="1"/>
            <a:r>
              <a:rPr lang="ar-SA" b="1" i="0" u="none" strike="noStrike" baseline="0" smtClean="0">
                <a:solidFill>
                  <a:srgbClr val="000000"/>
                </a:solidFill>
                <a:latin typeface="Simplified Arabic"/>
                <a:cs typeface="Simplified Arabic"/>
              </a:rPr>
              <a:t>ب-بحوث تطبيقية. والهدف منها تطبيق نظريات معينة، وتقويم مدى نجاحها في حل المشكلات التربوية.</a:t>
            </a:r>
            <a:endParaRPr lang="en-US" b="1" i="0" u="sng" strike="noStrike" baseline="0" smtClean="0">
              <a:solidFill>
                <a:srgbClr val="000000"/>
              </a:solidFill>
              <a:latin typeface="Simplified Arabic"/>
              <a:cs typeface="Simplified Arabic"/>
            </a:endParaRP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21743513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3600" rtl="1"/>
            <a:r>
              <a:rPr lang="ar-SA" b="1" i="0" u="none" strike="noStrike" baseline="0" smtClean="0">
                <a:solidFill>
                  <a:srgbClr val="000000"/>
                </a:solidFill>
                <a:latin typeface="Simplified Arabic"/>
                <a:cs typeface="Simplified Arabic"/>
              </a:rPr>
              <a:t>2- التصنيف بحسب المنهج: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56867704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3600" rtl="1"/>
            <a:r>
              <a:rPr lang="ar-SA" b="1" i="0" u="none" strike="noStrike" baseline="0" smtClean="0">
                <a:solidFill>
                  <a:srgbClr val="000000"/>
                </a:solidFill>
                <a:latin typeface="Simplified Arabic"/>
                <a:cs typeface="Simplified Arabic"/>
              </a:rPr>
              <a:t>أ- البحوث التاريخية: ويقصد بالمنهج التاريخي، أنه "إعادة للماضي بواسطة جمع الأدلة وتقويمها، ومن ثم تمحيصها وأخيراً تأليفها ليتم عرض الحقائق أولاً عرضاً صحيحاً في مدلولاتها وفي تأليفها، وحتى يتم التوصل حينئذٍ إلى استنتاج مجموعة من النتائج ذات البراهين العلمية الواضحة" كما يعرف، بأنه ذلك المنهج المعني بوصف الأحداث التي وقعت في الماضي وصفاً كيفياً، يتناول رصد عناصرها وتحليلها ومناقشتها وتفسيرها، والاستناد على ذلك الوصف في استيعاب الواقع الحالي، وتوقع اتجاهاتها المستقبلية القريبة والبعيدة.  وتُجرى البحوث التاريخية بهدف دراسة الأحداث الماضية وصفها وتحليلها وتفسيرها للوصول إلى استنتاجات تتعلق بمعرفة أسبابها وآثارها، وللوصول إلى شرح مناسب لأحداث حاضرة، والتنبؤ بأحداث المستقبل على أسس علمية موضوعية. والبحث التاريخي فضلاً عن استخدامه في التاريخ، فاإنه يستخدم أيضاً في ميادين العلوم الاجتماعية، والعلوم الطبيعية، والقانون، والطب، والدين وذلك من أجل التأكد من صدق الحقائق وصحة المعلومات القديمة في هذه الميادين. وفي علم التربية وعلم النفس للبحث في تاريخ حالة أو ظاهرة أو مشكلة تربوية أو نفسية فردية او اجتماعية بهدف تشخيصها ووضع الحلول لها.. ورغم أن الظاهرة التاريخية ليست تجربة يمكن اعادتها والتأكد من صحتها، الا أن هذا لا يمنع الباحث من مراعاة وتطبيق أسس المنهج العلمي وبخاصة ما يتعلق بالدقة والموضوعية والامانة الفكرية والقياس الكمي وادراك العلاقات. ويمكن توضيح أهمية المنهج التاريخي بالاتي:</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13988949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00000"/>
                </a:solidFill>
                <a:latin typeface="Simplified Arabic"/>
                <a:cs typeface="Simplified Arabic"/>
              </a:rPr>
              <a:t>    1- يمكّن استخدام المنهج التاريخي في حل مشكلات معاصرة على ضوء خبرات الماضي.</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49805443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3600" rtl="1"/>
            <a:r>
              <a:rPr lang="ar-SA" b="1" i="0" u="none" strike="noStrike" baseline="0" smtClean="0">
                <a:solidFill>
                  <a:srgbClr val="000000"/>
                </a:solidFill>
                <a:latin typeface="Simplified Arabic"/>
                <a:cs typeface="Simplified Arabic"/>
              </a:rPr>
              <a:t>2-يساعد على إلقاء الضوء على اتجاهات حاضرة ومستقبلية.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72863534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3600" rtl="1"/>
            <a:r>
              <a:rPr lang="ar-SA" b="1" i="0" u="none" strike="noStrike" baseline="0" smtClean="0">
                <a:solidFill>
                  <a:srgbClr val="000000"/>
                </a:solidFill>
                <a:latin typeface="Simplified Arabic"/>
                <a:cs typeface="Simplified Arabic"/>
              </a:rPr>
              <a:t>3- يؤكد الأهمية النسبية للتفاعلات المختلفة التي توجد في الأزمنة الماضية وتأثيرها.</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55503882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00000"/>
                </a:solidFill>
                <a:latin typeface="Simplified Arabic"/>
                <a:cs typeface="Simplified Arabic"/>
              </a:rPr>
              <a:t>4- يتيح الفرصة لإعادة تقييم البيانات بالنسبة لفروض معينة أو نظريات أو تعميمات ظهرت في الزمن الحاضر دون الماضي. ومن عيوب منهج البحث التاريخي أن المعرفة التاريخية ليست كاملة، بل تقدم صورة جزئية للماضي، نظراً لأن المعرفة متعلقة بالماضي، ولطبيعة المصادر التاريخية وتعرضها للعوامل التي تقلل من درجة الثقة بها، مثل التلف والتزوير والتحيز. وصعوبة إخضاع البيانات التاريخية للتجريب، الأمر الذي يجعل الباحث يكتفي بإجراء النقد بنوعية الداخلي والخارجي، وصعوبة التعميم والتنبؤ، وذلك لارتباط الظواهر التاريخية بظروف زمنية ومكانية محددة يصعب تكرارها مرة أخرى من جهة، كما يصعب على المؤرخين توقع المستقبل..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16630058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00000"/>
                </a:solidFill>
                <a:latin typeface="Simplified Arabic"/>
                <a:cs typeface="Simplified Arabic"/>
              </a:rPr>
              <a:t>ب-البحوث الاستطلاعية أو الكشفية: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588732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   لقد استطاع الإنسان بما منحه الله تعالى من نعمة العقل، أن يجمع عبر تاريخه الطويل رصيداُ هائلاً من المعارف " ويقصد بها مجموع ما يكتسبه الفرد من معلومات، وخبرات وعلوم عن طريق حواسه، ومن خلال طرق وأساليب ومصادر مختلفة". ويحصل الإنسان على المعرفة من مصادر عدة ومنها اولاً عن طريق التلقي من مصادر خارجية، كما في تلقي الإنسان الانباء والتعاليم الدينية السماوية عن طريق الرسل والأنبياء، وكذلك من خلال العلماء والعارفين، ومن خلال الإعلام ووسائله، والكتب،..والمصدر الثاني هو الملاحطة، إذ يستعمل الإنسان جميع حواسه، فيسمع، ويرى..لكل ما حوله من أحداث بواسطة حواسه. والمصدر الثالث للمعرفة  فهو التجربة التي تمثل مستوى أرقى لاستحصال المعرفة وتتضمن الملاحظ إما بالصدفة، أو عن قصد للتحقق والبرهان. أما المصدر الرابع فهو الإستنتاج، في اعمال الإنسان لعقله وتفكره فيما يتساءل عنه، فيتوصل للمعرفة من خلال عملية التفكير وإدراك الحقائق ذهنياً بالاستنباط والاستقراء. ويمكن تصنيف المعارف بحسب مراحلها وخصائصها إلى :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60320491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00000"/>
                </a:solidFill>
                <a:latin typeface="Simplified Arabic"/>
                <a:cs typeface="Simplified Arabic"/>
              </a:rPr>
              <a:t>   وهي الدراسات التي يقوم بها الباحث بهدف الكشف عن المشكلة، أو التأكد من وجودها، أو الظاهرة المراد دراستها. هي دراسة أولية تسبق البحث الأكثر تعمقاً وتوسعاً. وهذا النوع من الدراسات يقوم به الباحث عندما يكون ميدان البحث جديداً لم يسبق أن تم الخوض فيه أو أن المعلومات عنه قليلة. وتساعد الباحث على استيضاح مشكلة غامضة غير محددة في ذهنه، كما أنها تكشف له عن أهم النتائج التي توصلت اليها البحوث السابقة، وما اتبعه الباحثون من مناهج، وما صاغوه من فروض، وما أثاروه من مشكلات ينبغي أن توضع موضع البحث التجريبي وفي البحوث التالية، وقد تزوده بالاحصائيات اللازمة لدراسة مشكلة معينة. ومثال هذه الدراسات كاستطلاع الآراء حول ظاهرة معينة، ومن البحوث الكشفية البحوث المسحية </a:t>
            </a:r>
            <a:r>
              <a:rPr lang="en-US" b="1" i="0" u="none" strike="noStrike" baseline="0" smtClean="0">
                <a:solidFill>
                  <a:srgbClr val="000000"/>
                </a:solidFill>
                <a:latin typeface="Simplified Arabic"/>
                <a:cs typeface="Simplified Arabic"/>
              </a:rPr>
              <a:t>Surveys</a:t>
            </a:r>
            <a:r>
              <a:rPr lang="ar-IQ" b="1" i="0" u="none" strike="noStrike" baseline="0" smtClean="0">
                <a:solidFill>
                  <a:srgbClr val="000000"/>
                </a:solidFill>
                <a:latin typeface="Simplified Arabic"/>
                <a:cs typeface="Simplified Arabic"/>
              </a:rPr>
              <a:t> </a:t>
            </a:r>
            <a:r>
              <a:rPr lang="ar-SA" b="1" i="0" u="none" strike="noStrike" baseline="0" smtClean="0">
                <a:solidFill>
                  <a:srgbClr val="000000"/>
                </a:solidFill>
                <a:latin typeface="Simplified Arabic"/>
                <a:cs typeface="Simplified Arabic"/>
              </a:rPr>
              <a:t>وهي بحوث تستهدف جمع أكبر قدر من المعلومات عن الظاهرة، وهي على خلاف البحوث المتعمقة التي تستهدف الكشف عن أسباب الظاهرة والتي تتطلب إجراء تجارب. ومثالها جمع بيانات حول ظاهرة معينة كانتشار ظاهرة التدخين، او انتشار الجريمة..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79828756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00000"/>
                </a:solidFill>
                <a:latin typeface="Simplified Arabic"/>
                <a:cs typeface="Simplified Arabic"/>
              </a:rPr>
              <a:t>ج- البحوث الوصفية والتحليلية: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67226514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00000"/>
                </a:solidFill>
                <a:latin typeface="Simplified Arabic"/>
                <a:cs typeface="Simplified Arabic"/>
              </a:rPr>
              <a:t>    وتستهدف وصف الظاهرة وصفاً كمياً أو كيفيا. وتتناول مشكلات محددة، والوصف والتقويم والتحليل، كما تستخدم في دراسات المتابعة لوصف حالة افراد بعد تدريب معين أو إجراء تجربة أو برنامج عليهم. يقوم الباحث بتحديد سمات وصفات وخصائص ظاهرة معينة تحديداً كمياً وكيفيا، وذلك في حالة أن تكون هناك بعض الدراسات التي أجريت في هذا المجال. كما وتستهدف الإجابة عن أسئلة أو اختبار فروض تتعلق بالحالة الراهنة لموضوع الدراسة باستخدام أدوات، من مثل: الاستفتاءات المسحية أو المقابلات الشخصية أو الملاحظة.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98155981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00000"/>
                </a:solidFill>
                <a:latin typeface="Simplified Arabic"/>
                <a:cs typeface="Simplified Arabic"/>
              </a:rPr>
              <a:t>د- البحوث التجريبية: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82347066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00000"/>
                </a:solidFill>
                <a:latin typeface="Simplified Arabic"/>
                <a:cs typeface="Simplified Arabic"/>
              </a:rPr>
              <a:t>    وتُجرى هذه البحوث بهدف معرفة أثر متغير مستقل واحد على الأقل على واحد أو أكثر من المتغيرات التابعة. واختبار صحة الفروض المطروحة. وتتطلب الملاحظة تحت ظروف معينة يمكن للباحث ضبطها والتحكم بها، وتتبع التجربة خطوات محددة في البحث تبدأ بالملاحظة وايجاد وتعرف مشكلة الدراسة، وتنتهي  بالنتائج، كما تشمل عدة عناصر ومتغيرات كالمجموعات الضابطة والتجريبية والمتغيرات المستقلة والتابعة. ومثال هذه البحوث دراسة أثر طريقة تعليمية في التحصيل الدراسي. وأثر برنامج علاجي في خفض القلق..  ويعتمد الباحث خلال التجربة الملاحظة الموضوعية الدقيقة المقصودة والمقيدة بشروط. ويتمكن من التحكم في مختلف العوامل التي يمكن ان تؤثر في السلوك، كما ويتيح الكشف عما بين الاسباب والنتائج من علاقات.</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70901920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00000"/>
                </a:solidFill>
                <a:latin typeface="Simplified Arabic"/>
                <a:cs typeface="Simplified Arabic"/>
              </a:rPr>
              <a:t>ه-منهج التأمل الباطني: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49141668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00000"/>
                </a:solidFill>
                <a:latin typeface="Simplified Arabic"/>
                <a:cs typeface="Simplified Arabic"/>
              </a:rPr>
              <a:t>   ويسمى كذلك بمنهج الاستبطان. ويعني التأمل الذاتي في محتويات الشعور سواء اكانت خبرات حسية أو انفعالية مع ملاحظة منظمة صريحة تستهدف وصف هذه الحالات وتحليلها أو تأويلها احيانا. وتكمن أهمية هذا المنهج في انه الوسيلة الوحيدة لدراسة بعض الظواهر والأحوال النفسية كالاحلام، والحالات الانفعالية للفرد. ويمكن الافادة منه في بعض الدراسات التجريبية عندما نسأله عما يشعر أو يسمع..ويعبر عن ميوله ومخاوفه والاجابة تحريرياً أو شفويا. وبالتالي يمكن علاج بعض الامراض وحل بعض المشكلات التي يواجهها. ومن أهم عيوب هذا المنهج أن الاستجابات قد لا تكون صادقة، أو لا يعبرعنها بدقة، ويمكن التمويه فيها من قبل الشخص المراد دراسته.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65404097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00000"/>
                </a:solidFill>
                <a:latin typeface="Simplified Arabic"/>
                <a:cs typeface="Simplified Arabic"/>
              </a:rPr>
              <a:t>و-البحوث الارتباطية: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62407566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000000"/>
                </a:solidFill>
                <a:latin typeface="Simplified Arabic"/>
                <a:cs typeface="Simplified Arabic"/>
              </a:rPr>
              <a:t>   وتستهدف معرفة علاقة أو ارتباط بين متغيرين أو أكثر، ودرجة هذه العلاقة. ويعبر عن درجة العلاقة بين المتغيرات بمعامل الارتباط. مثل دراسة عن علاقة الذكاء بالتحصيل الدراسي.</a:t>
            </a:r>
          </a:p>
        </p:txBody>
      </p:sp>
      <p:sp>
        <p:nvSpPr>
          <p:cNvPr id="3" name="Text Placeholder 2"/>
          <p:cNvSpPr>
            <a:spLocks noGrp="1"/>
          </p:cNvSpPr>
          <p:nvPr>
            <p:ph type="body" idx="1"/>
          </p:nvPr>
        </p:nvSpPr>
        <p:spPr/>
        <p:txBody>
          <a:bodyPr/>
          <a:lstStyle/>
          <a:p>
            <a:pPr marR="0" lvl="0" rtl="1"/>
            <a:r>
              <a:rPr lang="ar-SA" b="1" i="0" u="none" strike="noStrike" baseline="0" smtClean="0">
                <a:solidFill>
                  <a:srgbClr val="000000"/>
                </a:solidFill>
                <a:latin typeface="Simplified Arabic"/>
                <a:cs typeface="Simplified Arabic"/>
              </a:rPr>
              <a:t>    وهنالك مناهج بحثية اخرى كالمنهج التتبعي الذي يتتبع فيه الباحث قدرة أو سمة معينة لدى افراد من فئة عمرية محددة، وتمتد لفترة محددة قد تكون أشهر أو سنوات لمعرفة التطور أو التغير الحاصل فيها، كالدراسات عن النمو العقلي واللغوي، والنمو الاخلاقي..كذلك المنهج الاكلينيكي العلاجي الذي يستهدف دراسة بعض الامراض والاضطرابات النفسية.. ويستخدم وسائل عدة لجمع البيانات اللازمة ومنها دراسة الحالة، والملاحظة، واجراء المقابلات. وعادة يتم تحديد الطريقة والادوات المناسبة لدراسة كل حالة على حدة لأنها حالات فردية في الغالب، ويمكن تعميم نتائج مثل هذه الدراسات في حالة أن تكون أسباب المشكلات واعراضها متشابهة الى حد ما، يمكن أن تنطبق على أفراد عدة.  </a:t>
            </a:r>
          </a:p>
          <a:p>
            <a:pPr marR="0" lvl="0" rtl="1"/>
            <a:r>
              <a:rPr lang="ar-SA" b="1" i="0" u="sng" strike="noStrike" baseline="0" smtClean="0">
                <a:solidFill>
                  <a:srgbClr val="000000"/>
                </a:solidFill>
                <a:latin typeface="Simplified Arabic"/>
                <a:cs typeface="Simplified Arabic"/>
              </a:rPr>
              <a:t>أخلاقيات البحث العلمي </a:t>
            </a:r>
            <a:r>
              <a:rPr lang="en-US" b="1" i="0" u="sng" strike="noStrike" baseline="0" smtClean="0">
                <a:solidFill>
                  <a:srgbClr val="000000"/>
                </a:solidFill>
                <a:latin typeface="Simplified Arabic"/>
                <a:cs typeface="Simplified Arabic"/>
              </a:rPr>
              <a:t> Research Ethics</a:t>
            </a:r>
            <a:r>
              <a:rPr lang="ar-IQ" b="1" i="0" u="sng" strike="noStrike" baseline="0" smtClean="0">
                <a:solidFill>
                  <a:srgbClr val="000000"/>
                </a:solidFill>
                <a:latin typeface="Simplified Arabic"/>
                <a:cs typeface="Simplified Arabic"/>
              </a:rPr>
              <a:t>   </a:t>
            </a:r>
          </a:p>
          <a:p>
            <a:pPr marR="0" lvl="0" rtl="1"/>
            <a:r>
              <a:rPr lang="ar-IQ" b="1" i="0" u="sng" strike="noStrike" baseline="0" smtClean="0">
                <a:solidFill>
                  <a:srgbClr val="000000"/>
                </a:solidFill>
                <a:latin typeface="Simplified Arabic"/>
                <a:cs typeface="Simplified Arabic"/>
              </a:rPr>
              <a:t>  </a:t>
            </a:r>
            <a:r>
              <a:rPr lang="ar-SA" b="1" i="0" u="none" strike="noStrike" baseline="0" smtClean="0">
                <a:solidFill>
                  <a:srgbClr val="000000"/>
                </a:solidFill>
                <a:latin typeface="Simplified Arabic"/>
                <a:cs typeface="Simplified Arabic"/>
              </a:rPr>
              <a:t> تقتضي أخلاقيات البحث العلمي احترام حقوق الآخرين وآرائهم وكرامتهم، سواء أكانوا من الزملاء الباحثين، أم من المشاركين في البحث أم من المستهدفين من البحث، وتتبنى مبادئ أخلاقيات البحث العلمي عامة قيمتي " العمل الإيجابي " و " تجنب الضرر " ، وهناك بعض الاعتبارات بالنسبة للسلوك الأخلاقي تتضمن الآتي</a:t>
            </a:r>
            <a:r>
              <a:rPr lang="en-US" b="1" i="0" u="none" strike="noStrike" baseline="0" smtClean="0">
                <a:solidFill>
                  <a:srgbClr val="000000"/>
                </a:solidFill>
                <a:latin typeface="Simplified Arabic"/>
                <a:cs typeface="Simplified Arabic"/>
              </a:rPr>
              <a:t> : </a:t>
            </a:r>
          </a:p>
          <a:p>
            <a:pPr marR="0" lvl="0" rtl="1"/>
            <a:r>
              <a:rPr lang="en-US" b="1" i="0" u="none" strike="noStrike" baseline="0" smtClean="0">
                <a:solidFill>
                  <a:srgbClr val="000000"/>
                </a:solidFill>
                <a:latin typeface="Simplified Arabic"/>
                <a:cs typeface="Simplified Arabic"/>
              </a:rPr>
              <a:t> -</a:t>
            </a:r>
            <a:r>
              <a:rPr lang="ar-SA" b="1" i="0" u="sng" strike="noStrike" baseline="0" smtClean="0">
                <a:solidFill>
                  <a:srgbClr val="000000"/>
                </a:solidFill>
                <a:latin typeface="Simplified Arabic"/>
                <a:cs typeface="Simplified Arabic"/>
                <a:hlinkClick r:id="rId2"/>
              </a:rPr>
              <a:t>المصداقية</a:t>
            </a:r>
            <a:r>
              <a:rPr lang="en-US" b="1" i="0" u="none" strike="noStrike" baseline="0" smtClean="0">
                <a:solidFill>
                  <a:srgbClr val="000000"/>
                </a:solidFill>
                <a:latin typeface="Simplified Arabic"/>
                <a:cs typeface="Simplified Arabic"/>
                <a:hlinkClick r:id="rId2"/>
              </a:rPr>
              <a:t> ( Truthfulness )</a:t>
            </a:r>
            <a:r>
              <a:rPr lang="ar-IQ" b="1" i="0" u="none" strike="noStrike" baseline="0" smtClean="0">
                <a:solidFill>
                  <a:srgbClr val="000000"/>
                </a:solidFill>
                <a:latin typeface="Simplified Arabic"/>
                <a:cs typeface="Simplified Arabic"/>
                <a:hlinkClick r:id="rId2"/>
              </a:rPr>
              <a:t> </a:t>
            </a:r>
            <a:r>
              <a:rPr lang="ar-SA" b="1" i="0" u="none" strike="noStrike" baseline="0" smtClean="0">
                <a:solidFill>
                  <a:srgbClr val="000000"/>
                </a:solidFill>
                <a:latin typeface="Simplified Arabic"/>
                <a:cs typeface="Simplified Arabic"/>
                <a:hlinkClick r:id="rId2"/>
              </a:rPr>
              <a:t> يجب أن يكو نقل بيانات ونتائج البحث بصدق، وأن يكون الباحث أمينا فيما يننقله، وألا يكمل أية معلومات ناقصة أو غير كاملة، فلا يعتمد على الظن، ولا يحاول إدخال بيانات معتمدا على نتائج النظريات، او دراسات لباحثين آخرين</a:t>
            </a:r>
            <a:r>
              <a:rPr lang="en-US" b="1" i="0" u="none" strike="noStrike" baseline="0" smtClean="0">
                <a:solidFill>
                  <a:srgbClr val="000000"/>
                </a:solidFill>
                <a:latin typeface="Simplified Arabic"/>
                <a:cs typeface="Simplified Arabic"/>
                <a:hlinkClick r:id="rId2"/>
              </a:rPr>
              <a:t> .</a:t>
            </a:r>
            <a:endParaRPr lang="ar-SA" b="1" i="0" u="none" strike="noStrike" baseline="0" smtClean="0">
              <a:solidFill>
                <a:srgbClr val="000000"/>
              </a:solidFill>
              <a:latin typeface="Simplified Arabic"/>
              <a:cs typeface="Simplified Arabic"/>
              <a:hlinkClick r:id="rId2"/>
            </a:endParaRPr>
          </a:p>
        </p:txBody>
      </p:sp>
    </p:spTree>
    <p:extLst>
      <p:ext uri="{BB962C8B-B14F-4D97-AF65-F5344CB8AC3E}">
        <p14:creationId xmlns:p14="http://schemas.microsoft.com/office/powerpoint/2010/main" val="281182386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الحيادية والأمانة العلمية ( ) بمعنى أن لا ينحاز الباحث في تناوله موضوع بحثه لأهوائه وآرائه الشخصية، ولا لفئة معينة يجري عليها البحث، فعليه أن يكون أميناً في في الكتاب فيما ينقل عن المراجع والمصادر العلمية السابقة، وفي تحليل وتفسير نتائج البحث، فلا يتلاعب بها، ولا يفسرها بحسب ما يحب أو يتمنى. </a:t>
            </a:r>
          </a:p>
        </p:txBody>
      </p:sp>
      <p:sp>
        <p:nvSpPr>
          <p:cNvPr id="3" name="Text Placeholder 2"/>
          <p:cNvSpPr>
            <a:spLocks noGrp="1"/>
          </p:cNvSpPr>
          <p:nvPr>
            <p:ph type="body" idx="1"/>
          </p:nvPr>
        </p:nvSpPr>
        <p:spPr/>
        <p:txBody>
          <a:bodyPr/>
          <a:lstStyle/>
          <a:p>
            <a:pPr marR="0" lvl="0" rtl="1"/>
            <a:r>
              <a:rPr lang="en-US" b="1" i="0" u="none" strike="noStrike" baseline="0" smtClean="0">
                <a:solidFill>
                  <a:srgbClr val="000000"/>
                </a:solidFill>
                <a:latin typeface="Simplified Arabic"/>
                <a:cs typeface="Simplified Arabic"/>
              </a:rPr>
              <a:t> - </a:t>
            </a:r>
            <a:r>
              <a:rPr lang="ar-SA" b="1" i="0" u="none" strike="noStrike" baseline="0" smtClean="0">
                <a:solidFill>
                  <a:srgbClr val="000000"/>
                </a:solidFill>
                <a:latin typeface="Simplified Arabic"/>
                <a:cs typeface="Simplified Arabic"/>
              </a:rPr>
              <a:t>الخبرة</a:t>
            </a:r>
            <a:r>
              <a:rPr lang="en-US" b="1" i="0" u="none" strike="noStrike" baseline="0" smtClean="0">
                <a:solidFill>
                  <a:srgbClr val="000000"/>
                </a:solidFill>
                <a:latin typeface="Simplified Arabic"/>
                <a:cs typeface="Simplified Arabic"/>
              </a:rPr>
              <a:t> ( Expertise )</a:t>
            </a:r>
            <a:r>
              <a:rPr lang="ar-SA" b="1" i="0" u="none" strike="noStrike" baseline="0" smtClean="0">
                <a:solidFill>
                  <a:srgbClr val="000000"/>
                </a:solidFill>
                <a:latin typeface="Simplified Arabic"/>
                <a:cs typeface="Simplified Arabic"/>
              </a:rPr>
              <a:t> يجب أن يكون العمل الذي يقوم به في الباحث مناسباً لمستوى خبرته وتدريبه، عليه ان يفهم النظرية بدقة قبل أن تطبقي المفاهيم أو الإجراءات. كما عليه الاستعانة بمن هم اكثر خبرة ودراية منه في مجال بحثه.</a:t>
            </a:r>
            <a:r>
              <a:rPr lang="en-US" b="1" i="0" u="none" strike="noStrike" baseline="0" smtClean="0">
                <a:solidFill>
                  <a:srgbClr val="000000"/>
                </a:solidFill>
                <a:latin typeface="Simplified Arabic"/>
                <a:cs typeface="Simplified Arabic"/>
              </a:rPr>
              <a:t> </a:t>
            </a:r>
          </a:p>
          <a:p>
            <a:pPr marR="0" lvl="0" rtl="1"/>
            <a:r>
              <a:rPr lang="en-US" b="1" i="0" u="none" strike="noStrike" baseline="0" smtClean="0">
                <a:solidFill>
                  <a:srgbClr val="000000"/>
                </a:solidFill>
                <a:latin typeface="Simplified Arabic"/>
                <a:cs typeface="Simplified Arabic"/>
              </a:rPr>
              <a:t>-</a:t>
            </a:r>
            <a:r>
              <a:rPr lang="ar-SA" b="1" i="0" u="none" strike="noStrike" baseline="0" smtClean="0">
                <a:solidFill>
                  <a:srgbClr val="000000"/>
                </a:solidFill>
                <a:latin typeface="Simplified Arabic"/>
                <a:cs typeface="Simplified Arabic"/>
              </a:rPr>
              <a:t> السلامة</a:t>
            </a:r>
            <a:r>
              <a:rPr lang="en-US" b="1" i="0" u="none" strike="noStrike" baseline="0" smtClean="0">
                <a:solidFill>
                  <a:srgbClr val="000000"/>
                </a:solidFill>
                <a:latin typeface="Simplified Arabic"/>
                <a:cs typeface="Simplified Arabic"/>
              </a:rPr>
              <a:t>( Safety )</a:t>
            </a:r>
            <a:r>
              <a:rPr lang="ar-IQ" b="1" i="0" u="none" strike="noStrike" baseline="0" smtClean="0">
                <a:solidFill>
                  <a:srgbClr val="000000"/>
                </a:solidFill>
                <a:latin typeface="Simplified Arabic"/>
                <a:cs typeface="Simplified Arabic"/>
              </a:rPr>
              <a:t>  </a:t>
            </a:r>
            <a:r>
              <a:rPr lang="ar-SA" b="1" i="0" u="none" strike="noStrike" baseline="0" smtClean="0">
                <a:solidFill>
                  <a:srgbClr val="000000"/>
                </a:solidFill>
                <a:latin typeface="Simplified Arabic"/>
                <a:cs typeface="Simplified Arabic"/>
              </a:rPr>
              <a:t>على الباحث ان لا يعرّض نفسه أو الآخرين ممن يجري عليهم التجربة لخطر جسدي أو أخلاقي، ولا يحاول تنفيذ بحثه في بيئات قد تكون خطرة من النواحي الجيولوجية، الجوية، الاجتماعية، أو الكيميائية، كما أن سلامة المستهدفين من البحث مهمة أيضا ، فلا يعرضهم للإحراج أو يشعرهم بالخجل أو يعرضهم للخطر في موضوع بحثه</a:t>
            </a:r>
            <a:r>
              <a:rPr lang="en-US" b="1" i="0" u="none" strike="noStrike" baseline="0" smtClean="0">
                <a:solidFill>
                  <a:srgbClr val="000000"/>
                </a:solidFill>
                <a:latin typeface="Simplified Arabic"/>
                <a:cs typeface="Simplified Arabic"/>
              </a:rPr>
              <a:t>.</a:t>
            </a:r>
          </a:p>
          <a:p>
            <a:pPr marR="0" lvl="0" rtl="1"/>
            <a:r>
              <a:rPr lang="en-US" b="1" i="0" u="none" strike="noStrike" baseline="0" smtClean="0">
                <a:solidFill>
                  <a:srgbClr val="000000"/>
                </a:solidFill>
                <a:latin typeface="Simplified Arabic"/>
                <a:cs typeface="Simplified Arabic"/>
              </a:rPr>
              <a:t>-</a:t>
            </a:r>
            <a:r>
              <a:rPr lang="ar-SA" b="1" i="0" u="none" strike="noStrike" baseline="0" smtClean="0">
                <a:solidFill>
                  <a:srgbClr val="000000"/>
                </a:solidFill>
                <a:latin typeface="Simplified Arabic"/>
                <a:cs typeface="Simplified Arabic"/>
              </a:rPr>
              <a:t> الثقة</a:t>
            </a:r>
            <a:r>
              <a:rPr lang="en-US" b="1" i="0" u="none" strike="noStrike" baseline="0" smtClean="0">
                <a:solidFill>
                  <a:srgbClr val="000000"/>
                </a:solidFill>
                <a:latin typeface="Simplified Arabic"/>
                <a:cs typeface="Simplified Arabic"/>
              </a:rPr>
              <a:t> ( Trust )</a:t>
            </a:r>
            <a:r>
              <a:rPr lang="ar-IQ" b="1" i="0" u="none" strike="noStrike" baseline="0" smtClean="0">
                <a:solidFill>
                  <a:srgbClr val="000000"/>
                </a:solidFill>
                <a:latin typeface="Simplified Arabic"/>
                <a:cs typeface="Simplified Arabic"/>
              </a:rPr>
              <a:t> </a:t>
            </a:r>
            <a:r>
              <a:rPr lang="ar-SA" b="1" i="0" u="none" strike="noStrike" baseline="0" smtClean="0">
                <a:solidFill>
                  <a:srgbClr val="000000"/>
                </a:solidFill>
                <a:latin typeface="Simplified Arabic"/>
                <a:cs typeface="Simplified Arabic"/>
              </a:rPr>
              <a:t> يحاول الباحث أن يبني علاقة ثقة مع الذين يعمل معهم ، حتى يحصل على تعاون أكبر منهم ونتائج أكثر أدقة، ولا يستغل ثقة الناس الذين تقوم بدراستهم</a:t>
            </a:r>
            <a:r>
              <a:rPr lang="en-US" b="1" i="0" u="none" strike="noStrike" baseline="0" smtClean="0">
                <a:solidFill>
                  <a:srgbClr val="000000"/>
                </a:solidFill>
                <a:latin typeface="Simplified Arabic"/>
                <a:cs typeface="Simplified Arabic"/>
              </a:rPr>
              <a:t> . </a:t>
            </a:r>
          </a:p>
          <a:p>
            <a:pPr marR="0" lvl="0" rtl="1"/>
            <a:r>
              <a:rPr lang="en-US" b="1" i="0" u="none" strike="noStrike" baseline="0" smtClean="0">
                <a:solidFill>
                  <a:srgbClr val="000000"/>
                </a:solidFill>
                <a:latin typeface="Simplified Arabic"/>
                <a:cs typeface="Simplified Arabic"/>
              </a:rPr>
              <a:t> -</a:t>
            </a:r>
            <a:r>
              <a:rPr lang="ar-SA" b="1" i="0" u="none" strike="noStrike" baseline="0" smtClean="0">
                <a:solidFill>
                  <a:srgbClr val="000000"/>
                </a:solidFill>
                <a:latin typeface="Simplified Arabic"/>
                <a:cs typeface="Simplified Arabic"/>
              </a:rPr>
              <a:t>الموافقة</a:t>
            </a:r>
            <a:r>
              <a:rPr lang="en-US" b="1" i="0" u="none" strike="noStrike" baseline="0" smtClean="0">
                <a:solidFill>
                  <a:srgbClr val="000000"/>
                </a:solidFill>
                <a:latin typeface="Simplified Arabic"/>
                <a:cs typeface="Simplified Arabic"/>
              </a:rPr>
              <a:t> (Consent )</a:t>
            </a:r>
            <a:r>
              <a:rPr lang="ar-IQ" b="1" i="0" u="none" strike="noStrike" baseline="0" smtClean="0">
                <a:solidFill>
                  <a:srgbClr val="000000"/>
                </a:solidFill>
                <a:latin typeface="Simplified Arabic"/>
                <a:cs typeface="Simplified Arabic"/>
              </a:rPr>
              <a:t> </a:t>
            </a:r>
            <a:r>
              <a:rPr lang="ar-SA" b="1" i="0" u="none" strike="noStrike" baseline="0" smtClean="0">
                <a:solidFill>
                  <a:srgbClr val="000000"/>
                </a:solidFill>
                <a:latin typeface="Simplified Arabic"/>
                <a:cs typeface="Simplified Arabic"/>
              </a:rPr>
              <a:t>لا بد من حصول الباحث على موافقة سابقة من الذين يود العمل معهم خلال فترة البحث، إذ يجب أن يعلم الأفراد المراد دراستهم أنهم تحت الدراسة.</a:t>
            </a:r>
          </a:p>
          <a:p>
            <a:pPr marR="0" lvl="0" rtl="1"/>
            <a:r>
              <a:rPr lang="en-US" b="1" i="0" u="none" strike="noStrike" baseline="0" smtClean="0">
                <a:solidFill>
                  <a:srgbClr val="000000"/>
                </a:solidFill>
                <a:latin typeface="Simplified Arabic"/>
                <a:cs typeface="Simplified Arabic"/>
              </a:rPr>
              <a:t>-</a:t>
            </a:r>
            <a:r>
              <a:rPr lang="ar-SA" b="1" i="0" u="none" strike="noStrike" baseline="0" smtClean="0">
                <a:solidFill>
                  <a:srgbClr val="000000"/>
                </a:solidFill>
                <a:latin typeface="Simplified Arabic"/>
                <a:cs typeface="Simplified Arabic"/>
              </a:rPr>
              <a:t> مراعاة حق الانسحاب</a:t>
            </a:r>
            <a:r>
              <a:rPr lang="en-US" b="1" i="0" u="none" strike="noStrike" baseline="0" smtClean="0">
                <a:solidFill>
                  <a:srgbClr val="000000"/>
                </a:solidFill>
                <a:latin typeface="Simplified Arabic"/>
                <a:cs typeface="Simplified Arabic"/>
              </a:rPr>
              <a:t>  ( Withdrawal )</a:t>
            </a:r>
            <a:r>
              <a:rPr lang="ar-SA" b="1" i="0" u="none" strike="noStrike" baseline="0" smtClean="0">
                <a:solidFill>
                  <a:srgbClr val="000000"/>
                </a:solidFill>
                <a:latin typeface="Simplified Arabic"/>
                <a:cs typeface="Simplified Arabic"/>
              </a:rPr>
              <a:t>الناس لديهم الحق للانسحاب من الدراسة في أي وقت، فالمشاركون غالبا ما يكونوا متطوعين ويجب معاملتهم باحترام، وأن الوقت الذي يخصصونه لأجل البحث يمكنهم أن يقضوه في عمل آخر أكثر ربحا وفائدة لهم، ولهذا السبب يتوقع انسحاب بعض المشاركين، والأفضل أن يبدأ البحث بأكبر عدد ممكن من الأفراد تحت الدراسة ، بحيث يمكن الاستمرار مع مجموعة كبيرة كافية ليتأكد من أن نتائج بحثه ذات معنى</a:t>
            </a:r>
            <a:r>
              <a:rPr lang="en-US" b="1" i="0" u="none" strike="noStrike" baseline="0" smtClean="0">
                <a:solidFill>
                  <a:srgbClr val="000000"/>
                </a:solidFill>
                <a:latin typeface="Simplified Arabic"/>
                <a:cs typeface="Simplified Arabic"/>
              </a:rPr>
              <a:t> . </a:t>
            </a:r>
          </a:p>
          <a:p>
            <a:pPr marR="0" lvl="0" rtl="1"/>
            <a:r>
              <a:rPr lang="en-US" b="1" i="0" u="none" strike="noStrike" baseline="0" smtClean="0">
                <a:solidFill>
                  <a:srgbClr val="000000"/>
                </a:solidFill>
                <a:latin typeface="Simplified Arabic"/>
                <a:cs typeface="Simplified Arabic"/>
              </a:rPr>
              <a:t>-</a:t>
            </a:r>
            <a:r>
              <a:rPr lang="ar-SA" b="1" i="0" u="none" strike="noStrike" baseline="0" smtClean="0">
                <a:solidFill>
                  <a:srgbClr val="000000"/>
                </a:solidFill>
                <a:latin typeface="Simplified Arabic"/>
                <a:cs typeface="Simplified Arabic"/>
              </a:rPr>
              <a:t> التسجيل الرقمي</a:t>
            </a:r>
            <a:r>
              <a:rPr lang="en-US" b="1" i="0" u="none" strike="noStrike" baseline="0" smtClean="0">
                <a:solidFill>
                  <a:srgbClr val="000000"/>
                </a:solidFill>
                <a:latin typeface="Simplified Arabic"/>
                <a:cs typeface="Simplified Arabic"/>
              </a:rPr>
              <a:t> ( Digital Recording )</a:t>
            </a:r>
            <a:r>
              <a:rPr lang="ar-SA" b="1" i="0" u="none" strike="noStrike" baseline="0" smtClean="0">
                <a:solidFill>
                  <a:srgbClr val="000000"/>
                </a:solidFill>
                <a:latin typeface="Simplified Arabic"/>
                <a:cs typeface="Simplified Arabic"/>
              </a:rPr>
              <a:t> لا يقوم الباحث بتسجيل الأصوات أو التقاط الصور أو تصوير فيديو دون موافقة المستهدفين من البحث إلا بموافقته المسبقة، وأن لا يحاول استخدام آلات تصوير أو ناقلات صوت مخبأة لتسجيل أصوات وحركات المستهدفين، وطلب الموافقة بعد التصوير غير مقبول</a:t>
            </a:r>
            <a:r>
              <a:rPr lang="en-US" b="1" i="0" u="none" strike="noStrike" baseline="0" smtClean="0">
                <a:solidFill>
                  <a:srgbClr val="000000"/>
                </a:solidFill>
                <a:latin typeface="Simplified Arabic"/>
                <a:cs typeface="Simplified Arabic"/>
              </a:rPr>
              <a:t> .</a:t>
            </a:r>
          </a:p>
          <a:p>
            <a:pPr marR="0" lvl="0" rtl="1"/>
            <a:r>
              <a:rPr lang="en-US" b="1" i="0" u="none" strike="noStrike" baseline="0" smtClean="0">
                <a:solidFill>
                  <a:srgbClr val="000000"/>
                </a:solidFill>
                <a:latin typeface="Simplified Arabic"/>
                <a:cs typeface="Simplified Arabic"/>
              </a:rPr>
              <a:t>-</a:t>
            </a:r>
            <a:r>
              <a:rPr lang="ar-SA" b="1" i="0" u="none" strike="noStrike" baseline="0" smtClean="0">
                <a:solidFill>
                  <a:srgbClr val="000000"/>
                </a:solidFill>
                <a:latin typeface="Simplified Arabic"/>
                <a:cs typeface="Simplified Arabic"/>
              </a:rPr>
              <a:t> التغذية الراجعة</a:t>
            </a:r>
            <a:r>
              <a:rPr lang="en-US" b="1" i="0" u="none" strike="noStrike" baseline="0" smtClean="0">
                <a:solidFill>
                  <a:srgbClr val="000000"/>
                </a:solidFill>
                <a:latin typeface="Simplified Arabic"/>
                <a:cs typeface="Simplified Arabic"/>
              </a:rPr>
              <a:t> ( Feedback )</a:t>
            </a:r>
            <a:r>
              <a:rPr lang="ar-IQ" b="1" i="0" u="none" strike="noStrike" baseline="0" smtClean="0">
                <a:solidFill>
                  <a:srgbClr val="000000"/>
                </a:solidFill>
                <a:latin typeface="Simplified Arabic"/>
                <a:cs typeface="Simplified Arabic"/>
              </a:rPr>
              <a:t> </a:t>
            </a:r>
            <a:r>
              <a:rPr lang="ar-SA" b="1" i="0" u="none" strike="noStrike" baseline="0" smtClean="0">
                <a:solidFill>
                  <a:srgbClr val="000000"/>
                </a:solidFill>
                <a:latin typeface="Simplified Arabic"/>
                <a:cs typeface="Simplified Arabic"/>
              </a:rPr>
              <a:t>يمكن إعطاء المستهدفين بالبحث ملخصاً أو بعض العبارات والتوصيات قد تكون مهمة لديهم وتفي بالغرض المطلوب، ومهم جداً أن عرض الصور عليهم والأصوات أو النصوص المطبوعة للعبارات التي قالوها مسبقا قبل النشر، حتى لا يتعرض المستهدفون لأي ضرر جسدي أو معنوي بسبب التفسير لما قالوه أو فعلوه، والتأكد من أخذ الموافقة المسبقة قبل النشر</a:t>
            </a:r>
            <a:r>
              <a:rPr lang="en-US" b="1" i="0" u="none" strike="noStrike" baseline="0" smtClean="0">
                <a:solidFill>
                  <a:srgbClr val="000000"/>
                </a:solidFill>
                <a:latin typeface="Simplified Arabic"/>
                <a:cs typeface="Simplified Arabic"/>
              </a:rPr>
              <a:t> .</a:t>
            </a:r>
          </a:p>
          <a:p>
            <a:pPr marR="0" lvl="0" rtl="1"/>
            <a:r>
              <a:rPr lang="ar-IQ" b="1" i="0" u="none" strike="noStrike" baseline="0" smtClean="0">
                <a:solidFill>
                  <a:srgbClr val="000000"/>
                </a:solidFill>
                <a:latin typeface="Simplified Arabic"/>
                <a:cs typeface="Simplified Arabic"/>
              </a:rPr>
              <a:t>-</a:t>
            </a:r>
            <a:r>
              <a:rPr lang="en-US" b="1" i="0" u="none" strike="noStrike" baseline="0" smtClean="0">
                <a:solidFill>
                  <a:srgbClr val="000000"/>
                </a:solidFill>
                <a:latin typeface="Simplified Arabic"/>
                <a:cs typeface="Simplified Arabic"/>
              </a:rPr>
              <a:t> </a:t>
            </a:r>
            <a:r>
              <a:rPr lang="ar-SA" b="1" i="0" u="none" strike="noStrike" baseline="0" smtClean="0">
                <a:solidFill>
                  <a:srgbClr val="000000"/>
                </a:solidFill>
                <a:latin typeface="Simplified Arabic"/>
                <a:cs typeface="Simplified Arabic"/>
              </a:rPr>
              <a:t>تجنب الأمل المزيف / الكاذب</a:t>
            </a:r>
            <a:r>
              <a:rPr lang="en-US" b="1" i="0" u="none" strike="noStrike" baseline="0" smtClean="0">
                <a:solidFill>
                  <a:srgbClr val="000000"/>
                </a:solidFill>
                <a:latin typeface="Simplified Arabic"/>
                <a:cs typeface="Simplified Arabic"/>
              </a:rPr>
              <a:t> ( False Hope )</a:t>
            </a:r>
            <a:r>
              <a:rPr lang="ar-IQ" b="1" i="0" u="none" strike="noStrike" baseline="0" smtClean="0">
                <a:solidFill>
                  <a:srgbClr val="000000"/>
                </a:solidFill>
                <a:latin typeface="Simplified Arabic"/>
                <a:cs typeface="Simplified Arabic"/>
              </a:rPr>
              <a:t> على الباحث أن </a:t>
            </a:r>
            <a:r>
              <a:rPr lang="ar-SA" b="1" i="0" u="none" strike="noStrike" baseline="0" smtClean="0">
                <a:solidFill>
                  <a:srgbClr val="000000"/>
                </a:solidFill>
                <a:latin typeface="Simplified Arabic"/>
                <a:cs typeface="Simplified Arabic"/>
              </a:rPr>
              <a:t>لا بجعل المستهدفين يعتقدون من خلال أسئلته بأن الأمور سوف تتغير بسبب بحثه أو مشروعه الذي يجريه، ولا يعطي وعودًا خارج نطاق بحثه أو سلطته أو مركزه أو تأثيره</a:t>
            </a:r>
            <a:r>
              <a:rPr lang="en-US" b="1" i="0" u="none" strike="noStrike" baseline="0" smtClean="0">
                <a:solidFill>
                  <a:srgbClr val="000000"/>
                </a:solidFill>
                <a:latin typeface="Simplified Arabic"/>
                <a:cs typeface="Simplified Arabic"/>
              </a:rPr>
              <a:t>. </a:t>
            </a:r>
          </a:p>
          <a:p>
            <a:pPr marR="0" lvl="0" rtl="1"/>
            <a:r>
              <a:rPr lang="ar-SA" b="1" i="0" u="none" strike="noStrike" baseline="0" smtClean="0">
                <a:solidFill>
                  <a:srgbClr val="000000"/>
                </a:solidFill>
                <a:latin typeface="Simplified Arabic"/>
                <a:cs typeface="Simplified Arabic"/>
              </a:rPr>
              <a:t>- مراعاة مشاعر الآخرين</a:t>
            </a:r>
            <a:r>
              <a:rPr lang="en-US" b="1" i="0" u="none" strike="noStrike" baseline="0" smtClean="0">
                <a:solidFill>
                  <a:srgbClr val="000000"/>
                </a:solidFill>
                <a:latin typeface="Simplified Arabic"/>
                <a:cs typeface="Simplified Arabic"/>
              </a:rPr>
              <a:t>Vulnerability ) )</a:t>
            </a:r>
            <a:r>
              <a:rPr lang="ar-IQ" b="1" i="0" u="none" strike="noStrike" baseline="0" smtClean="0">
                <a:solidFill>
                  <a:srgbClr val="000000"/>
                </a:solidFill>
                <a:latin typeface="Simplified Arabic"/>
                <a:cs typeface="Simplified Arabic"/>
              </a:rPr>
              <a:t>   </a:t>
            </a:r>
            <a:r>
              <a:rPr lang="ar-SA" b="1" i="0" u="none" strike="noStrike" baseline="0" smtClean="0">
                <a:solidFill>
                  <a:srgbClr val="000000"/>
                </a:solidFill>
                <a:latin typeface="Simplified Arabic"/>
                <a:cs typeface="Simplified Arabic"/>
              </a:rPr>
              <a:t>قد يكون بعض المستهدفين أكثر عرضة للشعور بالانهزامية أو الاستسلام بسبب عامل السن أو المرض أو ضعف القدرة على الفهم أو التعبير؛ فيجب على الباحث مراعاة مشاعرهم</a:t>
            </a:r>
            <a:r>
              <a:rPr lang="en-US" b="1" i="0" u="none" strike="noStrike" baseline="0" smtClean="0">
                <a:solidFill>
                  <a:srgbClr val="000000"/>
                </a:solidFill>
                <a:latin typeface="Simplified Arabic"/>
                <a:cs typeface="Simplified Arabic"/>
              </a:rPr>
              <a:t>.</a:t>
            </a:r>
          </a:p>
          <a:p>
            <a:pPr marR="0" lvl="0" rtl="1"/>
            <a:r>
              <a:rPr lang="ar-SA" b="1" i="0" u="none" strike="noStrike" baseline="0" smtClean="0">
                <a:solidFill>
                  <a:srgbClr val="000000"/>
                </a:solidFill>
                <a:latin typeface="Simplified Arabic"/>
                <a:cs typeface="Simplified Arabic"/>
              </a:rPr>
              <a:t>- تجنب استغلال المواقف</a:t>
            </a:r>
            <a:r>
              <a:rPr lang="en-US" b="1" i="0" u="none" strike="noStrike" baseline="0" smtClean="0">
                <a:solidFill>
                  <a:srgbClr val="000000"/>
                </a:solidFill>
                <a:latin typeface="Simplified Arabic"/>
                <a:cs typeface="Simplified Arabic"/>
              </a:rPr>
              <a:t> ( Exploitation )</a:t>
            </a:r>
            <a:r>
              <a:rPr lang="ar-IQ" b="1" i="0" u="none" strike="noStrike" baseline="0" smtClean="0">
                <a:solidFill>
                  <a:srgbClr val="000000"/>
                </a:solidFill>
                <a:latin typeface="Simplified Arabic"/>
                <a:cs typeface="Simplified Arabic"/>
              </a:rPr>
              <a:t> </a:t>
            </a:r>
            <a:r>
              <a:rPr lang="ar-SA" b="1" i="0" u="none" strike="noStrike" baseline="0" smtClean="0">
                <a:solidFill>
                  <a:srgbClr val="000000"/>
                </a:solidFill>
                <a:latin typeface="Simplified Arabic"/>
                <a:cs typeface="Simplified Arabic"/>
              </a:rPr>
              <a:t>لا يستغل الباحث المواقف لصالح بحثه، فلا يفسر ما يلاحظه أو ما يقوله الآخرون بشكل غير مباشر حتى يخدم بحثه</a:t>
            </a:r>
            <a:r>
              <a:rPr lang="en-US" b="1" i="0" u="none" strike="noStrike" baseline="0" smtClean="0">
                <a:solidFill>
                  <a:srgbClr val="000000"/>
                </a:solidFill>
                <a:latin typeface="Simplified Arabic"/>
                <a:cs typeface="Simplified Arabic"/>
              </a:rPr>
              <a:t> . </a:t>
            </a:r>
          </a:p>
          <a:p>
            <a:pPr marR="0" lvl="0" rtl="1"/>
            <a:r>
              <a:rPr lang="en-US" b="1" i="0" u="none" strike="noStrike" baseline="0" smtClean="0">
                <a:solidFill>
                  <a:srgbClr val="000000"/>
                </a:solidFill>
                <a:latin typeface="Simplified Arabic"/>
                <a:cs typeface="Simplified Arabic"/>
              </a:rPr>
              <a:t>-</a:t>
            </a:r>
            <a:r>
              <a:rPr lang="ar-SA" b="1" i="0" u="none" strike="noStrike" baseline="0" smtClean="0">
                <a:solidFill>
                  <a:srgbClr val="000000"/>
                </a:solidFill>
                <a:latin typeface="Simplified Arabic"/>
                <a:cs typeface="Simplified Arabic"/>
              </a:rPr>
              <a:t> الحفاظ على سرية المعلومات</a:t>
            </a:r>
            <a:r>
              <a:rPr lang="en-US" b="1" i="0" u="none" strike="noStrike" baseline="0" smtClean="0">
                <a:solidFill>
                  <a:srgbClr val="000000"/>
                </a:solidFill>
                <a:latin typeface="Simplified Arabic"/>
                <a:cs typeface="Simplified Arabic"/>
              </a:rPr>
              <a:t> ( Anonymity )</a:t>
            </a:r>
            <a:r>
              <a:rPr lang="ar-IQ" b="1" i="0" u="none" strike="noStrike" baseline="0" smtClean="0">
                <a:solidFill>
                  <a:srgbClr val="000000"/>
                </a:solidFill>
                <a:latin typeface="Simplified Arabic"/>
                <a:cs typeface="Simplified Arabic"/>
              </a:rPr>
              <a:t> </a:t>
            </a:r>
            <a:r>
              <a:rPr lang="ar-SA" b="1" i="0" u="none" strike="noStrike" baseline="0" smtClean="0">
                <a:solidFill>
                  <a:srgbClr val="000000"/>
                </a:solidFill>
                <a:latin typeface="Simplified Arabic"/>
                <a:cs typeface="Simplified Arabic"/>
              </a:rPr>
              <a:t>على الباحث حماية هوية المستهدفين في كل الأوقات، فلا يعطي أسماء أو تلميحات تؤدي إلى كشف هويتهم الحقيقية، ويمكن تحقيق ذلك من خلال تحويل الأسماء إلى أرقام أو رموز مع التأكد من إتلاف كل ما يتعلق بهوية المستهدفين بعد انتهاء الدراسة</a:t>
            </a:r>
            <a:r>
              <a:rPr lang="en-US" b="1" i="0" u="none" strike="noStrike" baseline="0" smtClean="0">
                <a:solidFill>
                  <a:srgbClr val="000000"/>
                </a:solidFill>
                <a:latin typeface="Simplified Arabic"/>
                <a:cs typeface="Simplified Arabic"/>
              </a:rPr>
              <a:t> .</a:t>
            </a:r>
          </a:p>
          <a:p>
            <a:pPr marR="0" lvl="0" rtl="1"/>
            <a:r>
              <a:rPr lang="en-US" b="1" i="0" u="none" strike="noStrike" baseline="0" smtClean="0">
                <a:solidFill>
                  <a:srgbClr val="000000"/>
                </a:solidFill>
                <a:latin typeface="Simplified Arabic"/>
                <a:cs typeface="Simplified Arabic"/>
              </a:rPr>
              <a:t>-</a:t>
            </a:r>
            <a:r>
              <a:rPr lang="ar-SA" b="1" i="0" u="none" strike="noStrike" baseline="0" smtClean="0">
                <a:solidFill>
                  <a:srgbClr val="000000"/>
                </a:solidFill>
                <a:latin typeface="Simplified Arabic"/>
                <a:cs typeface="Simplified Arabic"/>
              </a:rPr>
              <a:t> مراعاة حقوق الحيوان</a:t>
            </a:r>
            <a:r>
              <a:rPr lang="en-US" b="1" i="0" u="none" strike="noStrike" baseline="0" smtClean="0">
                <a:solidFill>
                  <a:srgbClr val="000000"/>
                </a:solidFill>
                <a:latin typeface="Simplified Arabic"/>
                <a:cs typeface="Simplified Arabic"/>
              </a:rPr>
              <a:t> ( Animal Rights )</a:t>
            </a:r>
            <a:r>
              <a:rPr lang="ar-SA" b="1" i="0" u="none" strike="noStrike" baseline="0" smtClean="0">
                <a:solidFill>
                  <a:srgbClr val="000000"/>
                </a:solidFill>
                <a:latin typeface="Simplified Arabic"/>
                <a:cs typeface="Simplified Arabic"/>
              </a:rPr>
              <a:t>يجب معاملة الحيوان ورعايته الرعاية اللائقة به والإحساس بمدى الألم والإنزعاج عنده، هذا بالتوافق مع متطلبات أهداف أي دراسة أو بحث يجريه الباحث، ويجب أن يبحث عن النصيحة من الخبير في مجال البحث الذي يجريه قبل البدء بأي دراسة تقتضي وجود حيوانات سواء في المختبر أو في ميدان الدراسة</a:t>
            </a:r>
            <a:r>
              <a:rPr lang="en-US" b="1" i="0" u="none" strike="noStrike" baseline="0" smtClean="0">
                <a:solidFill>
                  <a:srgbClr val="000000"/>
                </a:solidFill>
                <a:latin typeface="Simplified Arabic"/>
                <a:cs typeface="Simplified Arabic"/>
              </a:rPr>
              <a:t> .</a:t>
            </a:r>
          </a:p>
          <a:p>
            <a:pPr marR="0" lvl="0" rtl="1"/>
            <a:r>
              <a:rPr lang="ar-IQ" b="1" i="0" u="none" strike="noStrike" baseline="0" smtClean="0">
                <a:solidFill>
                  <a:srgbClr val="000000"/>
                </a:solidFill>
                <a:latin typeface="Simplified Arabic"/>
                <a:cs typeface="Simplified Arabic"/>
              </a:rPr>
              <a:t>المحاضرة الرابعة</a:t>
            </a:r>
          </a:p>
          <a:p>
            <a:pPr marR="0" lvl="0" rtl="1"/>
            <a:r>
              <a:rPr lang="ar-IQ" b="1" i="0" u="sng" strike="noStrike" baseline="0" smtClean="0">
                <a:solidFill>
                  <a:srgbClr val="000000"/>
                </a:solidFill>
                <a:latin typeface="Simplified Arabic"/>
                <a:cs typeface="Simplified Arabic"/>
              </a:rPr>
              <a:t>شروط البحث العلمي :</a:t>
            </a:r>
            <a:r>
              <a:rPr lang="ar-IQ" b="1" i="0" u="none" strike="noStrike" baseline="0" smtClean="0">
                <a:solidFill>
                  <a:srgbClr val="000000"/>
                </a:solidFill>
                <a:latin typeface="Simplified Arabic"/>
                <a:cs typeface="Simplified Arabic"/>
              </a:rPr>
              <a:t> ومن أهم الشروط التي على الباحث العلمي الإلتزام بها:</a:t>
            </a:r>
          </a:p>
          <a:p>
            <a:pPr marR="0" lvl="0" rtl="1"/>
            <a:r>
              <a:rPr lang="ar-IQ" b="1" i="0" u="none" strike="noStrike" baseline="0" smtClean="0">
                <a:solidFill>
                  <a:srgbClr val="000000"/>
                </a:solidFill>
                <a:latin typeface="Simplified Arabic"/>
                <a:cs typeface="Simplified Arabic"/>
              </a:rPr>
              <a:t>1-</a:t>
            </a:r>
            <a:r>
              <a:rPr lang="en-US" b="1" i="0" u="none" strike="noStrike" baseline="0" smtClean="0">
                <a:solidFill>
                  <a:srgbClr val="000000"/>
                </a:solidFill>
                <a:latin typeface="Simplified Arabic"/>
                <a:cs typeface="Simplified Arabic"/>
              </a:rPr>
              <a:t> </a:t>
            </a:r>
            <a:r>
              <a:rPr lang="ar-SA" b="1" i="0" u="none" strike="noStrike" baseline="0" smtClean="0">
                <a:solidFill>
                  <a:srgbClr val="000000"/>
                </a:solidFill>
                <a:latin typeface="Simplified Arabic"/>
                <a:cs typeface="Simplified Arabic"/>
              </a:rPr>
              <a:t>أن يُقَدِّم شيئاً جديداً</a:t>
            </a:r>
            <a:r>
              <a:rPr lang="ar-SA" b="1" i="0" u="sng" strike="noStrike" baseline="0" smtClean="0">
                <a:solidFill>
                  <a:srgbClr val="000000"/>
                </a:solidFill>
                <a:latin typeface="Simplified Arabic"/>
                <a:cs typeface="Simplified Arabic"/>
              </a:rPr>
              <a:t>:</a:t>
            </a:r>
            <a:r>
              <a:rPr lang="ar-SA" b="1" i="0" u="none" strike="noStrike" baseline="0" smtClean="0">
                <a:solidFill>
                  <a:srgbClr val="000000"/>
                </a:solidFill>
                <a:latin typeface="Simplified Arabic"/>
                <a:cs typeface="Simplified Arabic"/>
              </a:rPr>
              <a:t> </a:t>
            </a:r>
            <a:r>
              <a:rPr lang="ar-IQ" b="1" i="0" u="none" strike="noStrike" baseline="0" smtClean="0">
                <a:solidFill>
                  <a:srgbClr val="000000"/>
                </a:solidFill>
                <a:latin typeface="Simplified Arabic"/>
                <a:cs typeface="Simplified Arabic"/>
              </a:rPr>
              <a:t> </a:t>
            </a:r>
            <a:r>
              <a:rPr lang="ar-SA" b="1" i="0" u="none" strike="noStrike" baseline="0" smtClean="0">
                <a:solidFill>
                  <a:srgbClr val="000000"/>
                </a:solidFill>
                <a:latin typeface="Simplified Arabic"/>
                <a:cs typeface="Simplified Arabic"/>
              </a:rPr>
              <a:t>من الضروري جداً أن يُقَدِّر الباحث أهمية الموضوع الذي سيكتب فيه وجِدَّتَه وطرافته، فلا يكتب موضوعاً سَبَقَه غيره إليه فأشْبَعَه بحثاً وتحليلاً وبياناً، إلا إذا كان غيره قد تناول جانباً من جوانبه، فلا بأس في أن يختار جانباً أخر،</a:t>
            </a:r>
            <a:r>
              <a:rPr lang="ar-SA" b="1" i="0" u="sng" strike="noStrike" baseline="0" smtClean="0">
                <a:solidFill>
                  <a:srgbClr val="000000"/>
                </a:solidFill>
                <a:latin typeface="Simplified Arabic"/>
                <a:cs typeface="Simplified Arabic"/>
              </a:rPr>
              <a:t> </a:t>
            </a:r>
            <a:r>
              <a:rPr lang="ar-SA" b="1" i="0" u="none" strike="noStrike" baseline="0" smtClean="0">
                <a:solidFill>
                  <a:srgbClr val="000000"/>
                </a:solidFill>
                <a:latin typeface="Simplified Arabic"/>
                <a:cs typeface="Simplified Arabic"/>
              </a:rPr>
              <a:t>فلكل موضوع جوانب عدة.</a:t>
            </a:r>
            <a:endParaRPr lang="en-US" b="1" i="0" u="sng" strike="noStrike" baseline="0" smtClean="0">
              <a:solidFill>
                <a:srgbClr val="000000"/>
              </a:solidFill>
              <a:latin typeface="Simplified Arabic"/>
              <a:cs typeface="Simplified Arabic"/>
            </a:endParaRPr>
          </a:p>
        </p:txBody>
      </p:sp>
    </p:spTree>
    <p:extLst>
      <p:ext uri="{BB962C8B-B14F-4D97-AF65-F5344CB8AC3E}">
        <p14:creationId xmlns:p14="http://schemas.microsoft.com/office/powerpoint/2010/main" val="970915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sng" strike="noStrike" baseline="0" smtClean="0">
                <a:solidFill>
                  <a:srgbClr val="000000"/>
                </a:solidFill>
                <a:latin typeface="Simplified Arabic"/>
                <a:cs typeface="Simplified Arabic"/>
              </a:rPr>
              <a:t>1-المعرفة الحسية: </a:t>
            </a:r>
            <a:r>
              <a:rPr lang="ar-IQ" b="1" i="0" u="none" strike="noStrike" baseline="0" smtClean="0">
                <a:solidFill>
                  <a:srgbClr val="000000"/>
                </a:solidFill>
                <a:latin typeface="Simplified Arabic"/>
                <a:cs typeface="Simplified Arabic"/>
              </a:rPr>
              <a:t>وتقتصر على مجرد ملاحظة الظواهر ملاحظة بسيطة غير مقصودة فيما تراه العين وتسمعه الأذن، وتلمسه اليد...ومن أمثلتها ما يلاحظه الإنسان من تعاقب الليل والنهار، وبرزغ الشمس وغروبها.. دون أن وعي، أو إدراك لأسبابها، أو للعلاقات القائمة بين هذه الظواهر.</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24151865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2-</a:t>
            </a:r>
            <a:r>
              <a:rPr lang="en-US" b="1" i="0" u="none" strike="noStrike" baseline="0" smtClean="0">
                <a:solidFill>
                  <a:srgbClr val="000000"/>
                </a:solidFill>
                <a:latin typeface="Simplified Arabic"/>
                <a:cs typeface="Simplified Arabic"/>
              </a:rPr>
              <a:t> </a:t>
            </a:r>
            <a:r>
              <a:rPr lang="ar-SA" b="1" i="0" u="none" strike="noStrike" baseline="0" smtClean="0">
                <a:solidFill>
                  <a:srgbClr val="000000"/>
                </a:solidFill>
                <a:latin typeface="Simplified Arabic"/>
                <a:cs typeface="Simplified Arabic"/>
              </a:rPr>
              <a:t>الحيوية والواقعية:  ومن عوامل نجاح الموضوع أن يكون حيوياً واقعياً، له صِلة قوية بميل الطالب، وحاجة المجتمع، وكلما اتسعت دائرة الانتفاع به ازدادت أهميته، فالكتابة بموضوع يهم الناس ويقدِّم لهم نفعاً، أو حلولاً لمشاكلهم، أو يشخص لهم مرضاً، أو يسعى في تطوير مجتمعهم وراحتهم ورفاهيتهم، أهم من الكتابة بموضوع خيالي بعيد عن واقع الناس لأنهم لن يهتموا به</a:t>
            </a:r>
            <a:r>
              <a:rPr lang="en-US" b="1" i="0" u="none" strike="noStrike" baseline="0" smtClean="0">
                <a:solidFill>
                  <a:srgbClr val="000000"/>
                </a:solidFill>
                <a:latin typeface="Simplified Arabic"/>
                <a:cs typeface="Simplified Arabic"/>
              </a:rPr>
              <a:t>.</a:t>
            </a:r>
          </a:p>
        </p:txBody>
      </p:sp>
      <p:sp>
        <p:nvSpPr>
          <p:cNvPr id="3" name="Text Placeholder 2"/>
          <p:cNvSpPr>
            <a:spLocks noGrp="1"/>
          </p:cNvSpPr>
          <p:nvPr>
            <p:ph type="body" idx="1"/>
          </p:nvPr>
        </p:nvSpPr>
        <p:spPr/>
        <p:txBody>
          <a:bodyPr/>
          <a:lstStyle/>
          <a:p>
            <a:pPr marR="0" lvl="0" rtl="1"/>
            <a:r>
              <a:rPr lang="ar-IQ" b="1" i="0" u="none" strike="noStrike" baseline="0" smtClean="0">
                <a:solidFill>
                  <a:srgbClr val="000000"/>
                </a:solidFill>
                <a:latin typeface="Simplified Arabic"/>
                <a:cs typeface="Simplified Arabic"/>
              </a:rPr>
              <a:t>3- </a:t>
            </a:r>
            <a:r>
              <a:rPr lang="ar-SA" b="1" i="0" u="none" strike="noStrike" baseline="0" smtClean="0">
                <a:solidFill>
                  <a:srgbClr val="000000"/>
                </a:solidFill>
                <a:latin typeface="Simplified Arabic"/>
                <a:cs typeface="Simplified Arabic"/>
              </a:rPr>
              <a:t>خصوبة وغزارة مصادر البحث</a:t>
            </a:r>
            <a:r>
              <a:rPr lang="ar-IQ" b="1" i="0" u="none" strike="noStrike" baseline="0" smtClean="0">
                <a:solidFill>
                  <a:srgbClr val="000000"/>
                </a:solidFill>
                <a:latin typeface="Simplified Arabic"/>
                <a:cs typeface="Simplified Arabic"/>
              </a:rPr>
              <a:t>: </a:t>
            </a:r>
            <a:r>
              <a:rPr lang="ar-SA" b="1" i="0" u="none" strike="noStrike" baseline="0" smtClean="0">
                <a:solidFill>
                  <a:srgbClr val="000000"/>
                </a:solidFill>
                <a:latin typeface="Simplified Arabic"/>
                <a:cs typeface="Simplified Arabic"/>
              </a:rPr>
              <a:t>ومن عوامل نجاح البحث أيضا خصوبة مادته وأفكاره، وغزارة مصادره وتوافرها، وعلى العكس من ذلك البحث الفقير بالمادة العلمية، الفقير بالمصادر لن يكون ناجحاً وسيُتعِب كاتبه كثيراً، ولذلك عليه أن يبحث عن مصادر لبحثه قبل اختياره، ليعرف هل يستطيع الكتابة فيه أم لا؟</a:t>
            </a:r>
          </a:p>
          <a:p>
            <a:pPr marR="0" lvl="0" rtl="1"/>
            <a:r>
              <a:rPr lang="ar-IQ" b="1" i="0" u="none" strike="noStrike" baseline="0" smtClean="0">
                <a:solidFill>
                  <a:srgbClr val="000000"/>
                </a:solidFill>
                <a:latin typeface="Simplified Arabic"/>
                <a:cs typeface="Simplified Arabic"/>
              </a:rPr>
              <a:t>4- و</a:t>
            </a:r>
            <a:r>
              <a:rPr lang="ar-SA" b="1" i="0" u="none" strike="noStrike" baseline="0" smtClean="0">
                <a:solidFill>
                  <a:srgbClr val="000000"/>
                </a:solidFill>
                <a:latin typeface="Simplified Arabic"/>
                <a:cs typeface="Simplified Arabic"/>
              </a:rPr>
              <a:t>ضوح المنهج:  ذلك بتنظيم خطته بشكل منطقي واضح مستوعِب، فيوزع أفكاره الرئيسة ضمن أبواب وفصول منسجمة، ثم يبدأ الكتابة بحيث يسلسل أفكاره، وينتقل مع القاريء من نقطة إلى أخرى بترابط، فيُحِس قاريء بحثه أنه يهضم ما يقرأ، فلا ينتقل لما بعده إلا وقد استوعب ما قبله وفهمه، وعلى العكس يكون الغموض</a:t>
            </a:r>
            <a:r>
              <a:rPr lang="en-US" b="1" i="0" u="none" strike="noStrike" baseline="0" smtClean="0">
                <a:solidFill>
                  <a:srgbClr val="000000"/>
                </a:solidFill>
                <a:latin typeface="Simplified Arabic"/>
                <a:cs typeface="Simplified Arabic"/>
              </a:rPr>
              <a:t>.</a:t>
            </a:r>
          </a:p>
          <a:p>
            <a:pPr marR="0" lvl="0" rtl="1"/>
            <a:r>
              <a:rPr lang="ar-IQ" b="1" i="0" u="none" strike="noStrike" baseline="0" smtClean="0">
                <a:solidFill>
                  <a:srgbClr val="000000"/>
                </a:solidFill>
                <a:latin typeface="Simplified Arabic"/>
                <a:cs typeface="Simplified Arabic"/>
              </a:rPr>
              <a:t>5- </a:t>
            </a:r>
            <a:r>
              <a:rPr lang="ar-SA" b="1" i="0" u="none" strike="noStrike" baseline="0" smtClean="0">
                <a:solidFill>
                  <a:srgbClr val="000000"/>
                </a:solidFill>
                <a:latin typeface="Simplified Arabic"/>
                <a:cs typeface="Simplified Arabic"/>
              </a:rPr>
              <a:t> </a:t>
            </a:r>
            <a:r>
              <a:rPr lang="ar-IQ" b="1" i="0" u="none" strike="noStrike" baseline="0" smtClean="0">
                <a:solidFill>
                  <a:srgbClr val="000000"/>
                </a:solidFill>
                <a:latin typeface="Simplified Arabic"/>
                <a:cs typeface="Simplified Arabic"/>
              </a:rPr>
              <a:t>د</a:t>
            </a:r>
            <a:r>
              <a:rPr lang="ar-SA" b="1" i="0" u="none" strike="noStrike" baseline="0" smtClean="0">
                <a:solidFill>
                  <a:srgbClr val="000000"/>
                </a:solidFill>
                <a:latin typeface="Simplified Arabic"/>
                <a:cs typeface="Simplified Arabic"/>
              </a:rPr>
              <a:t>قّة المعلومات:</a:t>
            </a:r>
            <a:r>
              <a:rPr lang="ar-IQ" b="1" i="0" u="none" strike="noStrike" baseline="0" smtClean="0">
                <a:solidFill>
                  <a:srgbClr val="000000"/>
                </a:solidFill>
                <a:latin typeface="Simplified Arabic"/>
                <a:cs typeface="Simplified Arabic"/>
              </a:rPr>
              <a:t> </a:t>
            </a:r>
            <a:r>
              <a:rPr lang="ar-SA" b="1" i="0" u="none" strike="noStrike" baseline="0" smtClean="0">
                <a:solidFill>
                  <a:srgbClr val="000000"/>
                </a:solidFill>
                <a:latin typeface="Simplified Arabic"/>
                <a:cs typeface="Simplified Arabic"/>
              </a:rPr>
              <a:t>إن المعلومات الموثَّقة بذكر مصادرها، والمبَيَّنة بالأرقام، تدل على الدِّقة في البحث، وتعطي القاريء معلومات أكيدة، وعلى العكس من ذلك النقل الجُزاف من الذاكرة، أو ما يتناقله الناس دون تمحيص أو تدقيق وبحث عن مصادره، والتأكد من سلامته، أمور تفقد البحث أهميته وقيمته</a:t>
            </a:r>
            <a:r>
              <a:rPr lang="en-US" b="1" i="0" u="none" strike="noStrike" baseline="0" smtClean="0">
                <a:solidFill>
                  <a:srgbClr val="000000"/>
                </a:solidFill>
                <a:latin typeface="Simplified Arabic"/>
                <a:cs typeface="Simplified Arabic"/>
              </a:rPr>
              <a:t>.</a:t>
            </a:r>
            <a:r>
              <a:rPr lang="ar-IQ" b="1" i="0" u="none" strike="noStrike" baseline="0" smtClean="0">
                <a:solidFill>
                  <a:srgbClr val="000000"/>
                </a:solidFill>
                <a:latin typeface="Simplified Arabic"/>
                <a:cs typeface="Simplified Arabic"/>
              </a:rPr>
              <a:t> على الباحث أن يكون دقيقياً في اختيار المتغير المراد البحث فيه، وفي وصفه، وفي تحديد عنوان بحثه، وفي كل ما يكتبه أو ينقله عن المصادر ذات العلاقة ببحثه، لكي لا يقع في أخطاء تداخل الموضوعات في بعضها، مما قد بؤثر بالتالي في اختياره لمصادره ومقايسسه ووسائله الإحصائية وفي نتائج بحثه وتفسيرها. </a:t>
            </a:r>
            <a:r>
              <a:rPr lang="ar-SA" b="1" i="0" u="none" strike="noStrike" baseline="0" smtClean="0">
                <a:solidFill>
                  <a:srgbClr val="000000"/>
                </a:solidFill>
                <a:latin typeface="Simplified Arabic"/>
                <a:cs typeface="Simplified Arabic"/>
              </a:rPr>
              <a:t>إن عنوان الموضوع يجب أن يعبِّر عن مضمونه فحسب. فيجب على الباحث أن يُحدِّد موضوعه تحديداً دقيقاً، ولا يخرج في المعالجة عنه، ولا يمهِّد له بالمقدمات الطويلة جداً، أو يأتي بمتعلقاته بشكل موسّع جداً، فيه استطراد وشطط وخروج عن المقصود، بل يحاول التركيز الجاد على موضوعه، وخير الكلام ما قلَّ ودلّ، فالحشو، والخروج عن الموضوع أمور مزعجة للقاريء تنفِّر من البحث</a:t>
            </a:r>
            <a:r>
              <a:rPr lang="en-US" b="1" i="0" u="none" strike="noStrike" baseline="0" smtClean="0">
                <a:solidFill>
                  <a:srgbClr val="000000"/>
                </a:solidFill>
                <a:latin typeface="Simplified Arabic"/>
                <a:cs typeface="Simplified Arabic"/>
              </a:rPr>
              <a:t>.</a:t>
            </a:r>
          </a:p>
        </p:txBody>
      </p:sp>
    </p:spTree>
    <p:extLst>
      <p:ext uri="{BB962C8B-B14F-4D97-AF65-F5344CB8AC3E}">
        <p14:creationId xmlns:p14="http://schemas.microsoft.com/office/powerpoint/2010/main" val="294452276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6-</a:t>
            </a:r>
            <a:r>
              <a:rPr lang="en-US" b="1" i="0" u="none" strike="noStrike" baseline="0" smtClean="0">
                <a:solidFill>
                  <a:srgbClr val="000000"/>
                </a:solidFill>
                <a:latin typeface="Simplified Arabic"/>
                <a:cs typeface="Simplified Arabic"/>
              </a:rPr>
              <a:t> </a:t>
            </a:r>
            <a:r>
              <a:rPr lang="ar-SA" b="1" i="0" u="none" strike="noStrike" baseline="0" smtClean="0">
                <a:solidFill>
                  <a:srgbClr val="000000"/>
                </a:solidFill>
                <a:latin typeface="Simplified Arabic"/>
                <a:cs typeface="Simplified Arabic"/>
              </a:rPr>
              <a:t>سلامة الأسلوب ووضوح العبارة:  إن مما يُكسِب البحث أهمية كبيرة، سلامة أسلوبه من الأخطاء النحوية واللغوية، ووضوح عباراته، فلا تكون غامضة. ومما يُفقد البحث أوميته كثرة الأخطاء النحوية أو اللغوية أو العلمية، فعلى الباحث أن يَحرِص على الكتابة وفق الأساليب الإنشائية العربية الفصيحة، محاولاً قدر الإمكان تجنب الأخطاء النحوية واللغوية، وإذا كان ضعيفا في اللغة، فليحاول تلافي نقصه بطلب هذا العلم على أهله، وكثرة المطالعة في كتبه، وليستعن بأساتذة وبزملاء له أقوياء في اللغة في قراءة بحثه، ليستدركوا أخطاءه قبل طبع البحث وظهوره</a:t>
            </a:r>
            <a:r>
              <a:rPr lang="en-US" b="1" i="0" u="none" strike="noStrike" baseline="0" smtClean="0">
                <a:solidFill>
                  <a:srgbClr val="000000"/>
                </a:solidFill>
                <a:latin typeface="Simplified Arabic"/>
                <a:cs typeface="Simplified Arabic"/>
              </a:rPr>
              <a:t>.</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43076581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7- العلمية والموضوعية: على الباحث أن يتناول موضوع بحثه بشكل محدد بعيد عن التصورات أو الآراء الشخصية، ولا يعتمد المصادر غير الموثوقة في التفسير أو التحليل..بل باستخدام الاختبار والقياس والتجريب، ودون الخوض في موضوعات أو متغيرات أخرى لا علاقة لها ببحثه. ومن الضروري أن يعتقد أو يؤمن بالحتمية في أن الظواهر والسلوكيات والاحداث..  في حياتنا لها أسبابها ونتائجها، لكل مثير إستجابة، ولكل فعل ردة فعل. أي أنها لا تقع مصادفة أو دون سبب معين. لذلك فالبحث العلمي يكشف عن تلك الأسباب ليتوصل إلى حقائق علمية دقيقة يمكن اعتمادها في تفسير تلك الظواهر والأحداث.</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96205677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مناهج البحث العلمي/ د. ماجدة العلي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88066514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المحاضرة الخامسة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29696168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sng" strike="noStrike" baseline="0" smtClean="0">
                <a:solidFill>
                  <a:srgbClr val="000000"/>
                </a:solidFill>
                <a:latin typeface="Simplified Arabic"/>
                <a:cs typeface="Simplified Arabic"/>
              </a:rPr>
              <a:t>*خطوات البحث العلمي: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58438431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   هنالك منهجية معينة للبحث العلمي كما عرفنا مسبقاً بحسب نوع البحث، وطبيعته، وظروف البحث، كذلك هنالك خطوات يتبعها الباحث في بحثه، هي ليست خطوات جامدة، بل هي خطوات علمية توصل الباحث لأهدافه في النهاية. وقد تتباين هذه الخطوات في عددها، وطريقة تحقيقها، وقد يتم إدماج أكثر من خطوة واحدة، ويكون ذلك تبعاً لنوع البحث وأهدافه، وكذلك يتبع إمكانيات الباحث فيما يمتلكه من اتجاهات عقلية علمية، وإمكانات معينة، وخبرات تتيح له التصرف بطريقة ما بهذه الخطوات في تقديم، وتأخير بعضها، أو غير ذلك، ومنها التفتح العقلي، وحب الإستطلاع، والرغبة المستمرة في التعلم، والدقة، والأمانة العلمية، والتحرر من الأفكار الزائفة، والتحكم الإنفعالي، الخبرة الواسعة في مجال البحث، والتخصص.. وغيرها مما يجيده الباحث، فيمكنه من التحكم بخطوات البحث العلمي حتى الوصول إلى هدفه. وعموما، فإن هنالك إتفاق على خطوات البحث العلمي فيما يتعلق بالبحوث التربوية والنفسية وهي :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21251982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1-تحديد مشكلة البحث</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31930767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2-تحديد أهداف البحث</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66348138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3- فرض الفرضيات</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166096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sng" strike="noStrike" baseline="0" smtClean="0">
                <a:solidFill>
                  <a:srgbClr val="000000"/>
                </a:solidFill>
                <a:latin typeface="Simplified Arabic"/>
                <a:cs typeface="Simplified Arabic"/>
              </a:rPr>
              <a:t>2-المعرفة الفلسفية التأملية: </a:t>
            </a:r>
            <a:r>
              <a:rPr lang="ar-IQ" b="1" i="0" u="none" strike="noStrike" baseline="0" smtClean="0">
                <a:solidFill>
                  <a:srgbClr val="000000"/>
                </a:solidFill>
                <a:latin typeface="Simplified Arabic"/>
                <a:cs typeface="Simplified Arabic"/>
              </a:rPr>
              <a:t>  وتنطلق إلى أكثر من الحواس، إذ يتأمل الإنسان في الأسباب البعيدة-فيما وراء الطبيعة- كالتفكير في الحياة والموت، عن الخلق والخالق.. وهذا النوع من المعرفة يتعذر حسمه بالتجربة المباشرة.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696359876"/>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4- اختبار صحة الفرضيات بالوسائل المناسبة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41467242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5-التوصل للنتائج</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0781279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6-تحليل وتفسير نتائج البحث.   وسنتناول كل منها بالتفصيل.</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03932261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أولاً: تحديد مشكلة البحث:</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80155409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     يعيش الإنسان في بيئة مليئة بالأحداث، والمواقف، والمتغيرات.. ويقف عندها في كثير من الاحيان متاملاً، وحائراً في أسبابها. لذلك يقصد بمشكلة البحث التساؤلات حول وجود ظاهرة، أو حالة معينة، أو موقف غامض لا نجد له تفسيراً محدداً، وبحاجة إلى إجابة علمية دقيقة ومقنعة بالاستناد إلى الإدلة العلمية الواقعية. وبالتوصل للإجابة، نكون قد توصلنا لحل للمشكلة.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0919123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sng" strike="noStrike" baseline="0" smtClean="0">
                <a:solidFill>
                  <a:srgbClr val="000000"/>
                </a:solidFill>
                <a:latin typeface="Simplified Arabic"/>
                <a:cs typeface="Simplified Arabic"/>
              </a:rPr>
              <a:t>*مصادر الحصول على مشكلة البحث:</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18362458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   إن الدارس المتخصص مطلوب منه أن يحدد مشكلة بحثه بالإستناد إلى معطيات واقعية من مصادر معينة. وتعتبر مرحلة الوصول إلى مشكلة البحث وتحديدها من أهم المراحل، فبدون وجود مشكلة، فلا حاجة للبحث عن إجابة للتساؤلات. وهو ليس بالعمل البسيط أو السهل، إذ لا تخلو هذه المرحلة عادة من الصعوبة والحيرة من جانب الطالب في اختيار المشكلة المناسبة، كما لاتخلو من القلق لأنها تستغرق وقتاً أطول مما كان يظنه الطالب. وفي مثل تلك الحالات التي يتسرع فيها الطالب في اختيار موضوع بحثه، كثيراً ما يغيره أكثر من مرة، حتى يقتنع بأن الموضوع الذي توصل إليه في النهاية هو الأنسب.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86831510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   هناك مفاهيمم وتصورات خاطئة عن البحث أو الرسالة العلمية لدى البعض من الطلبة، خاصة في الدراسات العليا. فمنهم من يرى البحث مجرد تجميع بيانات ومعلومات، فيأخذه الحماس في تجميع كميات كبيرة منها، ويعتقد أن تلخيصها وتنظيمها هو البحث أو الرسالة، وذلك دون ان يكون لديه تصور واضح للمشكلة التي يقوم على أساسها بجمع هذه المعلومات. ومنهم من يرى أن البحث مجرد استخدام أدوات ووسائل في القياس لجمع بيانات عدد معين من الاختبارات أو الاستفتاءات وغيرها من المقاييس، ويغيب عنهم أنها أدوات للبحث ووسائله وليست غايته، وانها ما لم ترتبط في تفكير الباحث بأهداف البحث أو مشكلته تكون فاقدة للقيمة.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345590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   حقيقة أن البحث العلمي يحتاج من جانب الباحث إلى جمع معلومات، وإلى استخدام أدوات ووسائل للقياس للحصول على بيانات وإحصائيات، ولكن البحث العلمي أشمل من ذلك وأعمق. إنه فكر وتخطيط، وعمل ذكي بقصد الوصول إلى نتائج وتعميمات يوثق في صحتها بالنسبة لمشكلة معينة، وما لم يتوافر للبحث مشكلة واضحة معينة، فإن كل عمل يقوم به الباحث سوف يكون مشكوكاً في قيمته، وكيف يمكن تصور قيام بناء معين على أساس غير سليم؟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4742987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 مصادر الحصول على مشكلة للبحث:</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6150372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sng" strike="noStrike" baseline="0" smtClean="0">
                <a:solidFill>
                  <a:srgbClr val="000000"/>
                </a:solidFill>
                <a:latin typeface="Simplified Arabic"/>
                <a:cs typeface="Simplified Arabic"/>
              </a:rPr>
              <a:t>3-المعرفة العلمية :</a:t>
            </a:r>
            <a:r>
              <a:rPr lang="ar-IQ" b="1" i="0" u="none" strike="noStrike" baseline="0" smtClean="0">
                <a:solidFill>
                  <a:srgbClr val="000000"/>
                </a:solidFill>
                <a:latin typeface="Simplified Arabic"/>
                <a:cs typeface="Simplified Arabic"/>
              </a:rPr>
              <a:t>  وتمثل مرحلة متقدمة من تطور العقل الإنساني ونضجه، حيث استطاع الإنسان أن يتجاوز المرحلتين السابقتين، ويفسر الظواهر تفسيراً علمياً، ويربط بين تلك الظواهر ربطاً موضوعيا..ويعرف هذا النوع من المعرفة بـ (المعرفة العلمية التجريبية) والتي تقوم على أساس الملاحظة المنظمة المقصودة للظواهر، وعلى أساس وضع الفرضيات الملائمة والتحقق منها بالتجربة، وتجميع البيانات، وتحليلها..(وسنأتي على كل منها بالتفصيل لاحقاً) ولا تقف المعرفة العلمية عند المفردات الجزئية التي يتعرض الإنسان لبحثها، بل الوصول إلى النظريات، والقوانين العامة التي تربط هذه المفردات بعضها ببعض، وتمكنه من التعميم، والتنبؤ بما يحدث للظواهر المختلفة تحت ظروف مختلفة. إن تلك المراحل التي تمر بها المعرفة عند الإنسان لا تتناقض مع بعضها، بل هي في الواقع التاريخي تتلاءم وتتكامل فيما بينها، ومن الواجب والمهم أن يطور الإنسان معرفته بتجاوز المرحلتين الأولى والثانية إلى المعرفة العلمية الأكثر تقدماً، وأصدق نتيجة. إن قيمة المعرفة تتحدد بمنهجية الوصول إليها، ومعرفة مدى مصداقيتها، فكلما كانت المنهجية علمية، كانت قيمة المعرفة أكبر.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04892714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1- التخصص الدراسي: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72496168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   إن التخصص الدراسي العلمي يوفر للباحث خبرة بالمعرفة والإنجازات العلمية في مجال تخصصه، كما يساعده إلى حد كبير تبين مشكلاته وتحليلها، ومعرفة المشكلات التي سبق لبحوث معينة تناولها بالدراسة والبحث، والمشكلات الأخرى القائمة في المجال والتي ما زالت تحتاج إلى جهود علمية لدراستها. وكلما اتصفت هذه الخبرة بالعمق والشمول في نفس الوقت، كلما ساعدت الباحث على فهم مجال هذه المشكلات وأبعادها المختلفة، وتوفر مثل هذا الفهم ضروري وله قيمته في اختيار المشكلة وتحديدها.</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30970703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2- برامج الدراسات العليا: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53014685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    توفر معظم الجامعات لطلبتها البحوث فيها برامج دراسية متقدمة يدرس فيها الطلبة بعض المقررات والموضوعات التي تزودهم بخبرات لازمة في إعدادهم لمرحلة البحث. وبعض الدراسات يستغرق سنة دراسية كاملة بعد حصولهم على الدرجة الجامعية الأولى وتسجيلهم للدراسات العليا، وبعضها الآخر قد يستغرق فترة دراسية أطول، وهي ما تسمى عادة بالدراسات العليا التمهيدية للحصول على الماجستير. وهناك أيضاً حلقات الدراسات العليا أو (السمنار) التي يشارك فيها طلبة الماجستير والدكتوراه وتشتمل هذه البرامج على نشاطات متعددة ومتنوعة تزود الطلبة بخلفية علمية مناسبة لا تقتصر فائدتها للطالب على مرحلة اختيار مشكلة معينة للبحث فحسب، وإنما تمتد لتفيده في البحث ككل وفي جميع مراحله. ويدرس الطلبة فضلاً عن مواد تخصصهم بعض المواد الدراسية المساعدة كالإحصاء، ومناهج البحث، والقياس والتقويم، وتكليفهم بوضع خطط للبحوث المقترحة، ومناقشتها وتقويمها من جانب الأساتذة وزملائهم المشاركين في حلقات السمنار..وغير ذلك مما ينمي خبرات الطلبة في مجال البحث العلمي.</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91043716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000000"/>
                </a:solidFill>
                <a:latin typeface="Simplified Arabic"/>
                <a:cs typeface="Simplified Arabic"/>
              </a:rPr>
              <a:t>3- الخبرة العملية وحساسية الباحث:</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84336636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   الخبرة العملية كالعمل الميداني التربوي مثلاً لفترة كافية، لها أهميتها في استكشاف بعض المكشلات الملحة الموجودة في واقع الميدان، وتحتاج إلى دراسات للتوصل إلى حلول علمية لها. ومثل هذه الخبرة قد تساعد في التعرف على مشكلات يصعب أن يتعرف عليها عن طريق مصادر اخرى.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47768120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   إن المشكلة التي يختارها الباحث بنفسه في ضوء خبرته العملية الميدانية كثيرا ما تكون لها أهمية عند الباحث، ومن ناحية أخرى، فكثيرا ما يلاحظ على طلبة الابحاث حديثي التخرج، والذين لا تتوفر لديهم خبرة لعمل الميداني الالتجاء إلى الأساتذة المشرفين عليهم لكي يختاروا لهم موضوعات أو يحددوا لهم مشكلات معينة يمكن لهم دراستها، ويبررون ذلك بأنهم حاولوا أكثر من مرة، ولكن يبدو لهم أن الميدان قد خلا من المشكلات التي تصلح للدراسة. وهو بلا شك اعتقاد خاطيء أساسه النظرة الضيقة لحدود لخبراتهم العملية.</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23016072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   والخبرة العملية كغيرها من المصادر، هي ليست المصدر الوحيد للوصول إلى مشكلات للبحث، وخبرات الباحث المرتبطة بجميع المصادر الأخرى متكاملة، ويعزز بعضها بعضا. وفضلاً عن ذلك، فإن الحساسية للمشكلات، والقدرة على إدراكها، والتمييز بين الهام منها والأقل أهمية تحتاج من جانب الباحث إلى عقلية يقظة ناقدة، وبصيرة نافدة. والدليل على ذلك، أن هناك افراداً يتوفر لديهم خبرة ميدانية لسنوات طويلة في مجال عملهم، ورغم ذلك لا تتوافر لديهم القدرة على رؤية بعض المشكلات التي يعاني منها الميدان الذي يعملون فيه.</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288736249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  وعلى افتراض أن طالب الدراسات العليا تتوافر لديه مثل هذه القدرة، فإنه يشترط في تسجيله في الدراسات العليا في التربية الذي يدرس للحصول على درجة الماجستير أو الدكتوراه أن يكون قد مارس التدريس لفترة تتراوح من سنتين إلى أربع سنوات. </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89547163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smtClean="0">
                <a:solidFill>
                  <a:srgbClr val="000000"/>
                </a:solidFill>
                <a:latin typeface="Simplified Arabic"/>
                <a:cs typeface="Simplified Arabic"/>
              </a:rPr>
              <a:t>   والواقع أن مثل هذه الفترة تفيد كمصدر مباشر يمكن أن يستقي من طالب البحث بعض المشكلات الواقعية. فكل مدرس يواجه مشكلات يومية داخل حجرة الدراسة وخارجها ترتبط بما يدرسه من مقررات وموضوعات، ولماذا يدرسها، وكيف يرفع من كفاية تدريسها. إن التغيرات الاجتماعية والعلمية والتكنولوجية ومطالبها من التعليم المدرسي تأتي بمشكلات جديدة تخلق فرصاً جديدة للبحث التربوي، كما هو الحال بالنسبة لاستخدام التكنولوجيا التعليمية الحديثة كأفلام التلفزيون والآلات والوسائل التعليمية الحديثة، والتعليم البرامجي..وغيرها. هنالك الحاجة إلى بحوث علمية حديثة في ميدان التربية وعلم النفس التربوي يقوم عليها تطوير التعليم ونظمه وأساليبة، وترتبط بواقع التعليم ومستقبله.</a:t>
            </a:r>
          </a:p>
        </p:txBody>
      </p:sp>
      <p:sp>
        <p:nvSpPr>
          <p:cNvPr id="3" name="Text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3334202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16684</Words>
  <Application>Microsoft Office PowerPoint</Application>
  <PresentationFormat>On-screen Show (4:3)</PresentationFormat>
  <Paragraphs>364</Paragraphs>
  <Slides>354</Slides>
  <Notes>0</Notes>
  <HiddenSlides>0</HiddenSlides>
  <MMClips>0</MMClips>
  <ScaleCrop>false</ScaleCrop>
  <HeadingPairs>
    <vt:vector size="4" baseType="variant">
      <vt:variant>
        <vt:lpstr>Theme</vt:lpstr>
      </vt:variant>
      <vt:variant>
        <vt:i4>1</vt:i4>
      </vt:variant>
      <vt:variant>
        <vt:lpstr>Slide Titles</vt:lpstr>
      </vt:variant>
      <vt:variant>
        <vt:i4>354</vt:i4>
      </vt:variant>
    </vt:vector>
  </HeadingPairs>
  <TitlesOfParts>
    <vt:vector size="355" baseType="lpstr">
      <vt:lpstr>Office Theme</vt:lpstr>
      <vt:lpstr>محاضرات في (مناهج البحث العلمي في التربية وعلم النفس) </vt:lpstr>
      <vt:lpstr>Scientific Research Methods in Education &amp; Psychology))</vt:lpstr>
      <vt:lpstr>المحاضرة الأولى</vt:lpstr>
      <vt:lpstr>     لقد مر الإنسان بمراحل عدة، وعلى مدى طويل من الزمان، حتى وصل إلى ما هو عليه اليوم من التطور في أساليب التفكير، والحصول على المعرفة. الإنسان منذ نشأته أحاطت به المشكلات بشتى أنواعها، وقد تطلب منه مواجهتها وإيجاد الحلول المناسبة لها بإمكاناته المحدودة. وقد بدأ بمرحلة التأمل بما حوله، والتساؤل عن أسباب الوقائع والأحداث، وكان من النادر أن يمر عليه يوم دون أن يتساءل عن أسباب ما يحدث له، وما يحدث من حوله في بيئته التي يعيش فيها، وكثيراً ما كان يواجه الصعوبات للإجابة عن تساؤلاته، وإيجاد الحلول لها. لكنه استمر في ذلك من خلال المحاولة والخطأ، ( ومن خلال ملاحظته للحيوانات، فيصنع كما تصنع في بعض المواقف الحياتية) ولكن كانت أكثر إجاباته، وحلوله قاصرة لقلة خبراته ومعارفه، وضعف إمكاناته، ومع الوقت صار يكتسب المعرفة، والخبرة الشخصية، وتحولت لتصبح معارفه وخبراته أعرافاً وتقاليد.، وتطورت لمراحل أكثر تقدماً من التفكير والتأمل إلى التفكير الإستنباطي، والإستقرائي، ثم كان اكتشافه وأستخدامه للمنهج العلمي في التفكير والبحث، باستعماله أساليب الملاحظة العلمية الدقيقة للوقائع، وفرض الفرضيات، وإجراء التجارب للوصول إلى الحقائق. إن البحث هو السبيل الأمثل للتوصل للحقيقة، ليس هناك علم أو تقدم علمي إلا عن طريق البحث العلمي، كما أن تقدم البحث العلمي يعتمد على المنهج العلمي. فما المقصود بكل منها؟ وما الفرق بين المعرفة والعلم؟، وأسئلة أخرى..</vt:lpstr>
      <vt:lpstr>أ- المعرفة Knowledge</vt:lpstr>
      <vt:lpstr>   لقد استطاع الإنسان بما منحه الله تعالى من نعمة العقل، أن يجمع عبر تاريخه الطويل رصيداُ هائلاً من المعارف " ويقصد بها مجموع ما يكتسبه الفرد من معلومات، وخبرات وعلوم عن طريق حواسه، ومن خلال طرق وأساليب ومصادر مختلفة". ويحصل الإنسان على المعرفة من مصادر عدة ومنها اولاً عن طريق التلقي من مصادر خارجية، كما في تلقي الإنسان الانباء والتعاليم الدينية السماوية عن طريق الرسل والأنبياء، وكذلك من خلال العلماء والعارفين، ومن خلال الإعلام ووسائله، والكتب،..والمصدر الثاني هو الملاحطة، إذ يستعمل الإنسان جميع حواسه، فيسمع، ويرى..لكل ما حوله من أحداث بواسطة حواسه. والمصدر الثالث للمعرفة  فهو التجربة التي تمثل مستوى أرقى لاستحصال المعرفة وتتضمن الملاحظ إما بالصدفة، أو عن قصد للتحقق والبرهان. أما المصدر الرابع فهو الإستنتاج، في اعمال الإنسان لعقله وتفكره فيما يتساءل عنه، فيتوصل للمعرفة من خلال عملية التفكير وإدراك الحقائق ذهنياً بالاستنباط والاستقراء. ويمكن تصنيف المعارف بحسب مراحلها وخصائصها إلى : </vt:lpstr>
      <vt:lpstr>1-المعرفة الحسية: وتقتصر على مجرد ملاحظة الظواهر ملاحظة بسيطة غير مقصودة فيما تراه العين وتسمعه الأذن، وتلمسه اليد...ومن أمثلتها ما يلاحظه الإنسان من تعاقب الليل والنهار، وبرزغ الشمس وغروبها.. دون أن وعي، أو إدراك لأسبابها، أو للعلاقات القائمة بين هذه الظواهر.</vt:lpstr>
      <vt:lpstr>2-المعرفة الفلسفية التأملية:   وتنطلق إلى أكثر من الحواس، إذ يتأمل الإنسان في الأسباب البعيدة-فيما وراء الطبيعة- كالتفكير في الحياة والموت، عن الخلق والخالق.. وهذا النوع من المعرفة يتعذر حسمه بالتجربة المباشرة.</vt:lpstr>
      <vt:lpstr>3-المعرفة العلمية :  وتمثل مرحلة متقدمة من تطور العقل الإنساني ونضجه، حيث استطاع الإنسان أن يتجاوز المرحلتين السابقتين، ويفسر الظواهر تفسيراً علمياً، ويربط بين تلك الظواهر ربطاً موضوعيا..ويعرف هذا النوع من المعرفة بـ (المعرفة العلمية التجريبية) والتي تقوم على أساس الملاحظة المنظمة المقصودة للظواهر، وعلى أساس وضع الفرضيات الملائمة والتحقق منها بالتجربة، وتجميع البيانات، وتحليلها..(وسنأتي على كل منها بالتفصيل لاحقاً) ولا تقف المعرفة العلمية عند المفردات الجزئية التي يتعرض الإنسان لبحثها، بل الوصول إلى النظريات، والقوانين العامة التي تربط هذه المفردات بعضها ببعض، وتمكنه من التعميم، والتنبؤ بما يحدث للظواهر المختلفة تحت ظروف مختلفة. إن تلك المراحل التي تمر بها المعرفة عند الإنسان لا تتناقض مع بعضها، بل هي في الواقع التاريخي تتلاءم وتتكامل فيما بينها، ومن الواجب والمهم أن يطور الإنسان معرفته بتجاوز المرحلتين الأولى والثانية إلى المعرفة العلمية الأكثر تقدماً، وأصدق نتيجة. إن قيمة المعرفة تتحدد بمنهجية الوصول إليها، ومعرفة مدى مصداقيتها، فكلما كانت المنهجية علمية، كانت قيمة المعرفة أكبر. </vt:lpstr>
      <vt:lpstr>ب- العلم:</vt:lpstr>
      <vt:lpstr>   وتستمد كلمة "علم" أساسها من عَلِم يَعلَم، وهي عكس الجهل. وفي" المعجم الوسيط" فإن كلمة العلم تعني إدراك الشيء بحقيقته، وتعني اليقين. </vt:lpstr>
      <vt:lpstr>كذلك يعريف العلم بأنه:</vt:lpstr>
      <vt:lpstr>- المعرفة المنسقة ٍSystematized Knowledge التي تنشأ عن الملاحظة والدراسة والتجريب، والتي تتم بهدف تحديد طبيعة أو أسس وأصول ما تتم دراسته.</vt:lpstr>
      <vt:lpstr>- فرع من فروع المعرفة أو الدراسة، خاصة ذلك الفرع المتعلق بتنسيق وترسيخ الحقائق والمباديء والمناهج بواسطة التجارب والفرضيات. </vt:lpstr>
      <vt:lpstr>-وبحسب قاموس أُكسفورد المختصر، فالعلم هو ذلك الفرع من الدراسة الذي يتعلق بتكوين مترابط من الحقائق الثابتة المصنفة، والتي تحكمها قوانين عامة، وتحتوي على طرق ومناهج موثوق بها لاكتشاف الحقائث الجديدة في نطاق الدراسة. ونلاحظ مما تقدم أن المعرفة أوسع وأشمل من العلم، وأن العلم هو فرع من المعرفة، بمعنى ان المعرفة تشمل العلم.</vt:lpstr>
      <vt:lpstr>ج- الواقع والحقيقة والعلم:</vt:lpstr>
      <vt:lpstr>   هنالك فرق بين الواقع Reality والحقيقة The Fact أو The Truth فالواقع هو ما موجود، أو ما كان موجوداُ بالفعل، نقيس عليه، ونحاول بالأبحاث العلمية الوصول إليه. أما الحقيقة، فهي التصور الذهني للواقع، قد تطابق الواقع أو لا تطابقه، فهي نسبية اكثر، بمعنى انها متغيرة مع الظروف المختلفة، وبحسب ما تتوصل إليه الإبحاث بالدليل والبرهان. ومن أمثلة الواقع كل ما موجود في عالمنا من خلق، ومن أحداث وقعت، التشريعات الربانية، الأنظمة والضوابط المتفق عليها، وليس كما نفسرها، هي أشياء وأحداث موجودة بصفاتها ومكوناتها، لا كما ندركها. أما العلم فهو مجموعة من الحقائق نسعى للحصول أو الوصول إليها، والإستفادة منها لتعيننا على تحقيق أقصى ما يمكن من أشكال السعادة في الدنيا والآخرة.</vt:lpstr>
      <vt:lpstr>د- البحث العلمي : </vt:lpstr>
      <vt:lpstr>    البحث بمعناه العام محاولة للوصول إلى شيء ما، (ويأتي مرادفاً للحفر، والتنقيب عن شيء..معين). وهنالك خصائص معينة يمكن من خلالها التوصل لتعريف البحث العلمي مثل الدقة في العلم، الموضوعية، النزاهة، الدقة الإحصائية، التحقق من صحة النتائج، إمكانية التنبؤ او تصور ما يمكن ان يحدث اذا ما استخدمنا نتائج البحث في مواقف جديدة، كفاية ضبط العوامل او الظروف والمتغيرات المؤثرة في البحث ونتائجه..فإذا ما اتصف البحث بهذه الخصائص يمكن أن يكون قد حقق معايير مقبولة للبحث العلمي. وهنالك تعريفات للبحث العلمي تؤكد استخدام الطرق والأساليب العلمية للوصول إلى حقائق جديدة والتحقق منها والإسهام في نمو المعرفة الإنسانية. بينما تؤكد تعريفات أخرى على الجوانب التطبيقية للمعرفة العلمية في حل مشكلات معينة، مثل تعريف رومل Rommel للبحث العلمي بأنه" تقصي أو فحص دقيق لاكتشاف معلومات أو علاقات جديدة، ونمو المعرفة الحالية والتحقق منها". وتعريفات أخرى تؤكد على الأغراض العلمية للبحث منها ما أشار إليه فان دالين Van Dalen  بأنه" المحاولة الدقيقة الناقدة للتوصل إلى حلول للمشكلات التي تؤرق الإنسان وتحيره".</vt:lpstr>
      <vt:lpstr>  تعريفات اخرى للبحث العلمي:</vt:lpstr>
      <vt:lpstr>-استقصاء دقيق يهدف إلى اكتشاف حقائق وقواعد عامة يمكن التحقق منها مستقبلاً.</vt:lpstr>
      <vt:lpstr>-استقصاء منظم يهدف إلى معارف يمكن توصيلها، والتحقق من صحتها عن طريق الاختبار العلمي. </vt:lpstr>
      <vt:lpstr>-وسيلة للدراسة يمكن بواسطتها الوصول الى حل لمشكلة محددة، عن طريق التقصي الشامل والدقيق لجميع الشواهد والأدلة التي يمكن التحقق منها، والتي تتصل بالمشكلة. فالبحث العلمي عملية تطويع الأشياء والمفاهيم والرموز بغرض التعميم.</vt:lpstr>
      <vt:lpstr>ه- الطريقة العلمية أو المنهج العلمي في البحث: </vt:lpstr>
      <vt:lpstr>    المنهج في اللغة بمعنى طريق، وسيلة محددة توصل الى غاية معينة. (أو سبيل لهدف معين) أما المنهج العلمي اصطلاحاً، فهو " خطة منظمة لعدة عمليات ذهنية أو حسية بغية الوصول الى كشف حقيقة أو البرهنة عليها."</vt:lpstr>
      <vt:lpstr>- البحوث التربوية ومجالاتها:</vt:lpstr>
      <vt:lpstr>  يهتم البحث التربوي بدراسة كل ما يتعلق بالسلوك في المواقف التعليمية، والهدف عموماً منه تنمية علم السلوك في المواقف التعليمية. والهدف النهائي له هو توفير المعرفة التي تسمح للمربين بتحقيق الأهداف التربوية بأكثر الطرق والأساليب فاعلية. ويتم ذلك بدراسة بيئة التلميذ وجعلها مواتية لتنمية الاتجاه المرغوب فيه في النمو وتعزيزه بأكبر قدر من الأمكان. وهذا من شأنه أن يعمل على اتساع مجالات البحوث التربوية لتشمل العلمية التعليمية بأكملها. </vt:lpstr>
      <vt:lpstr>وتشمل مجالات البحث التربوي الأهداف التربوية والمقررات الدراسية والنشاط التربوي، وطرائق وأساليب ووسائل الامتحانات والتقويم، ودراسة التعليم في علاقته بإعداد القوى العاملة وتوفير احتياجات التنمية الاقتصادية، والبحث في مسائل رفع كفاية تربية المعلمين وتدريبهم ومسائل تمويل التعليم وتكلفته، والاولويات التعليمية، ودراسة الفاقد التعليمي وأسبابه وعوامله، ومشكلات واقع التعليم. وتشمل مجالات البحث التربوي أيضاً دراسة المتعلمين وخصائص نموهم، وحاجاتهم والفروق الفردية بينهم، ودراسة طبيعة عملية التعلم وكيفية توفير ظروف أفضل لإحداث تعلم أكثر فعالية وأبقى أثراً. وقد اتسعت مجالات البحث التربوي وارتبطت بمجالات البحث في التصميم الهندسي للبناء المدرسي، وحجرات الدراسة لتوفير الظروف الفيزيقية أفضل، وفرص أكبر للتفاعل الاجتماعي بين التلاميذ، ولضمان تحقيق الأهداف التربوية للمدرسة على نحو أفضل.</vt:lpstr>
      <vt:lpstr>-البحوث النفسية ومجالاتها:</vt:lpstr>
      <vt:lpstr>  يهتم علم النفس بدراسة كل ما يتعلق بسلوك الكائن الحي، وبخاصة سلوك الإنسان بجميع مراحله العمرية، وحالاته، وظروفه، ومواقفه. وفيما يتعلق بسلوك المتعلمين، فيهتم بدراسة المتعلمين في مجال الدراسة وكل ما يرتبط بها، لذلك فالبحوث النفسية تتناول موضوعات عن النمو العقلي والمعرفي والاجتماعي والأخلاقي، والانفعالي..والأساس البايولوجي وتأثيرات البيئة في التعلم..كما تتناول دراسة القدرات العقلية للمتعلمين والصحة النفسية، والعوامل المؤثرة في نموهم ونجاحهم، والفروق الفردية بين المتعلمين..والصعوبات والمشكلات التي يمكن أن تؤثر في نموهم ونجاحهم الدراسي وتكيفهم المدرسي والاجتماعي وغير ذلك..والنتائج التي تتوصل اليها تلك الدراسات المتنوعة تسهم في توفير اجابات عن الكثير من التساؤلات حول تلك المتغيرات، وبالتالي تخرج بنتائج مفيدة في مجالات عدة، وتوصلت الى نظريات وحقائق وقوانين يمكن تطبيقها لإحداث التغيرات والتطورات في سلوك الإنسان نحو الأفضل.</vt:lpstr>
      <vt:lpstr>-العلاقة بين البحوث التربوية والبحوث النفسية: </vt:lpstr>
      <vt:lpstr>   إن البحوث التربوية تحتاج الى مفاهيم ومباديء ونظريات جديدة للسلوك أكثر ملاءمة لطبيعة العملية التربوية وطبيعة السلوك الإنساني في مواقف محددة، وهذا ما يمكن أن تسهم فيه بحوث علم النفس الحديث. إن الدراسات النفسية توصلنا لفهم طبيعة السلوك، وبالتالي توجهنا نحو متطلبات النمو بكل جوانبه، كما توجهنا لتحديد الطرائق والأساليب العلمية المناسبة في التعليم ورفع كفاية العملية التربوية للوصول الى تعلم ناجح. لذا نلاحظ العلاقة الوثيقة بين التربية وعلم النفس. وبما أن السلوك الإنساني ليس ثابتاً، فهنالك الكثير من التساؤلات التي تستجد مع كل ظرف جديد، لذلك في مجالات البحث التربوي هنالك سؤالين هامين هما: ماذا ندرس؟ وكيف ندرس؟ وتسهم دراسات علم النفس في الاجابة على هذين التساؤلين وغيرها، وهكذا تبقى العلاقة بين البحوث التربوية والنفسية قائمة ومستمرة.</vt:lpstr>
      <vt:lpstr>-الهدف من دراسة مناهج البحث العلمي: </vt:lpstr>
      <vt:lpstr>  في عصرنا الحالي يتزايد الاهتمام في البحث العلمي، ويبدو واضحاً في الدول الأكثر تقدماً وتطورا، وكذلك الدول النامية، فاليوم صارت تدرك تلك الأهمية. وتكمن أهمية البحث العلمي  في أنه يتيح دراسة المشكلات بمختلف أشكالها، الاجتماعية، والاقتصادية، والتربوية...وغيرها، وتسهم في التخطيط للتنمية في شتى مجالاتها. ومن مظاهر هذا الاهتمام الزيادة المطردة فيما يخصص للبحث العلمي من أموال في الميزانيات القومية، وميزانيات المؤسسات العلمية والانتاجية، ومنه كذلك إنشاء وزارات ومعاهد ومراكز ومجالس قومية ودولية.. متخصصة للبحث العلمي، تشجع العلماء والباحثين، وتوفر أدوات وأجهزة أو تقنيات البحث الحديثة، كما توفر الكوادر العلمية والفنية المتخصصة في البحث كل في ميدانه ومجاله، ويتم إعداد هؤلاء المتخصصين من خريجي الدراسات العليا. لذلك فمن مظاهر الاهتمام بالبحث العلمي هو تدريسها للطلبة كل في مجال اختصاصه، إذ تهدف أو تفيد دراسة مناهج البحث العلمي في مساعدة الدارس على تعرف تلك المناهج، وأنواع البحوث، والإلمام بالمفاهيم المتعلقة بها، والإلمام بالطرق التي تحققها، والأساليب التي يقوم عليها البحث العلمين، كما يمكن من خلال دراسة مناهج البحث العلمي أن ينمي الباحث معارفه، ومهاراته، وقدراته في البحث العلمي. فهي تساعد في تحديد المشكلات، وكيفية تصميم الخطط البحثية، وحسن تنفيذها، كما تمكنه من القراءة التحليلية الناقدة للبحوث وملخصاتها، وتحديد الأساليب الاحصائية لتحليل بيانات البحوث، وتقييمه لنتائجها والحكم عليها...لذلك فدراسة مناهج البحث العلمي لاغنى عنها للباحثين، والمشتغلين فيها، هي ضرورية للمعلم، والمهندس، والطبيب، والإداري،...وغيرهم لكي تساعد في تحقيق فهم أفضل للظواهر والأحداث والمتغيرات..والتوصل لحل للتساؤلات، أو المشكلات المختلفة..وتقييم أفضل لنتائج البحوث العلمية، واتخاذ القرات الحكيمة ازاء المشكلات والصعوبات التي تواجههم في مجالات عملهم.</vt:lpstr>
      <vt:lpstr> </vt:lpstr>
      <vt:lpstr>المحاضرة الثانية/ نبذة مختصرة عن تاريخ التفكير العلمي :</vt:lpstr>
      <vt:lpstr>   من الصعب تحديد بداية التفكير العلمي في التاريخ الإنساني. يرى البعض أن كثير مما تعلمه الإنسان من الثقافات البدائية كان نتيجة المصادفة، والمحاولة والخطأ والتعميمات الناتجة عن الخبرة.. بينما هناك القليل ممن قاموا بجهود منتظمة وواعية لاكتشاف المعارف الجديدة. ويُعد اكتشاف التقويم أحد أهم جهود الإنسان. فقد ساعدهم ذلك على التنبؤ بالمواسم والتعرف على مواعيد زراعة المحاصيل الزراعية، وقد اهتموا أن تكون المعلومات حول تلك التنبؤات سرية يحتفظ بها الكهنة الذين كانوا يسجلون المعلومات ويحرسونها.</vt:lpstr>
      <vt:lpstr>  في تاريخ العصور القديمة التي عاش فيها قدماء المصريون والبابليون واليونان والرومان..كان هناك اهتمام بالتفكير العلمي الى حد ما. فعند قدماء المصريين كان اتجاه التفكير العلمي عملياً تطبيقياً لتحقيق غايات نفعية، ومن ثم برعوا في التحنيط والهندسة والحساب والطب والفلك، كما كان متصلاً بالخلود وبيوم الحساب، وكان كهنة المصريين متمكنين من الرياضيات، والمساحة لكي يستعيدوا الحدود الصحيحة بعد الفيضانات السنوية للنيل، وسجلوا الكثير من معارفعهم وعلومهم على ورق البردي، وحفروا على الاحجار كتاباتهم الهيروغليفية. </vt:lpstr>
      <vt:lpstr>  أما اليونانيون القدماء فقد احرزوا تقدماً كبيراً في مباديء البحث واعتمدوا اعتمادا كبيرا على التأمل والنظر العلقلي المجرد، كانت الفلسفة اليونانية كانت تعبر عن روح العصر وطبيعة المجتمع الذي عشاوا فيه، فالمجتمع اليواناني في مرحلة انهياره كان مجتمعا عبودياً طبقيا ينظر الى كل عمل يدوي على أنه عمل غير دمث (حقير). لذلك فكل دراسة تحتاج الى تجربة كانت في نظرهم سوقية الى حد ما. وخير دليل على ذلك فلسفة أفلاطون في- جمهوريته- التي ميز فيها بين الفلاسفة والعمال، وجعل الفلاسفة في مكانة قيادية. أما من ناحية مناهج البحث، فقد وضع أرسطو قواعد المنهج القياسي أو الاستدلال..، وكذلك فطن للاستقراء ودعا الى الاستعانة بالملاحظة، لكنه لم يفصل بين خطوات المنهج الاستقرائي، وكان الطابع التأملي هو الغالب على تفكيره. لقد اعتمد اليونانيون القدماء في بنائهم العلمي جزئياً على الاكتشافات السابقة التي سجلها المصريون والبابليون، ومن ثم نقبوا عن المعلومات التي توصلوا اليها في الفلك والطب والفيزياء والجغرافيا والهندسة، كما اهتم بعضهم بدراسة الآداب والأخلاق. ومن بين الأسماء البارزة لعلمائهم الذين أسهموا في البناء الأساسي في المعرفة الإنسانية فيثاغورس في الرياضيات والجغرافيا الطبيعية، والفلسفة حوالي 600 ق.م وديمقراطيس حوالي 400 ق.م اذ اقترح نظرية التنافر الذري لشرح تركيب المادة، رغم أنه لم يمتلك أدوات تساعده في التجريب والتوصل للبحث في هذه المسألة أو المشكلة. وهيبوقراط فقد سمي " أبو الطب" كان تلميذاً لديموقراطيس الذي طور المعرفة لممارسة الطب باصراره على التشخيص الدقيق، ودراسة الجسم ووظائفه. أما أرسطو في القرن الرابع قبل الميلاد، فقد عرف في الفلسفة والمنطق، واضافته الكثير من المعرفة في تشريح الحيوان..وكذلك ثيوفراستوس وهو أحد اتباع أرسطو أسس طريقة منهجية لدراسة النبات..وأرخميدس في القرن الثالث قبل الميلاد برع في الفيزياء والكيمياء..وكتابة الاستاتيكا( فرع من فروع الميكانيكا يبحث في توازن القوى التي تؤثر في الاجسام وهي في حالة سكون).وبطليموس استخدم الرياضيات اليونانية والمصرية ليضع اول نظرية ملائمة عن حركة الكواكب..وشرحها على أساس رياضي ورفض تفسير حركات الاجسام الثقيلة على أساس القوى الخارقة للطبيعة وهي الفكرة التي كانت سائدة في عصره، لذا كانت خطواته هامة في طريق البحث العلمي. </vt:lpstr>
      <vt:lpstr>    أما بالنسبة للتفكير العلمي عند الرومان، كانوا ورثة المعرفة اليونانية، وكان اسهامهم يتركز في الممارسة العملية أكثر من متابعتهم للمعرفة ذاتها..كانوا صناع قوانين ومهندسين أكثر من كونهم مفكرين متأملين. بعد ذلك افتقدت أوربا-لفترة من الزمن-المعارف وطرق البحث بعد انهيار الامبراطورية الرومانية، وأُفول الحضارة اليونانية الرومانية، لكن العرب والمسلمين كانوا هم حملة مشعل العلم والبحث العلمي الى أروربا بعد ذلك.</vt:lpstr>
      <vt:lpstr>تاريخ البحث العلمي في العصور الوسيطة:</vt:lpstr>
      <vt:lpstr>   في العصور الوسيطة وهي التي ازدهرت فيها الحضارة العربية الإسلامية وفترة عصر النهضة في أوربا، منذ حوال القرن الثامن حتى القرن السادس عشر الميلادي. تمكن العرب والمسلمون من الإستفادة من معارفو علوم الحضارات السابقة لهم..فالحضارة الإنسانية سلسلة من الحلقات المتصلة، كانت حلقة الإتصال بين تلك الحضارات القديمة، وأضافوا إليها الكثير من العلوم والفنون تميزت بالأصالة العلمية. ولقد تجاوز الفكر العربي الحدود الصورية لمنطق أرسطو، أي عارضوا المنهج القياسي وخرجوا على حدوده الى اعتبار الملاحظة والتجربة مصدراً للبحث والتقدم العلمي..لقد اتبعوا في انتاجهم العلمي أساليب مبتكرة في البحث، فاعتمدوا على الاستقراء والملاحظة والتدريب العلمي والاستعانة بأدوات القياس للوصول الى النتائج العلمية..ونبغ منهم كثيرون كالحسن ابن الهيثم وجبر ابن حيان، ومحمد الخوارزمي، والبيروني، وأبو بكر الرازي، وابن سينا ..وغيرهم. وقد قال أحد مشاهير العلماء الامريكيين في تاريخ العلوم الدكتور "سارتون" ( لقد كان العرب أعظم معلمين في العالم في القرون الثلاثة الثامن والحادي عشر، والثاني عشر الميلادي..ولو لم تنقل إلينا كنوز الحكمة اليونانية لتوقف سير المدنية بضعة قرون..فوجود حسن ابن الهيثم وجابر ابن حيان وأمثالهما كان لازماً وممهداً لظهور غاليليو ونيوتن..ولو لم يظهر ابن الهيثم لاضطر نيوتن أن يبدأ من حيث بدأ ابن الهيثم..ولو لم يظهر جابر ابن حيان لبدء غاليليو من حيث بدأ..أي لولا جهود العرب لبدأت النهضة الأوربية في القرن الرابع عشر من النقطة التي بدأ منها العرب نهضهتم العلمية في القرن الثامن للميلاد). لقد أسهم العرب بانتاجهم العلمي الأصلي وباصطناع منهج الاستقراء، واتخذوا الملاحظة والتجربة أساس البحث العلمي، وقد نقلوا علوم ومعارف الحضارات السابقة الى أوربا بداية عصر النهضة. معنى ذلك أن اطلاع الأوربيين في بداية عصر النهضة على التراث العربي والإسلامي هو نقطة الانطلاق التفكير والبحث العلمي في أوربا في الحضارة الأوربية التي ازدهرت بعد ذلك.. وفي مقدمة من أرسى قواعد التفكير العلمي في أوربا " روجر بيكون 1214-1294"  و" ليوناردو دافنشي 1452-1515" وغيرهما ممن طالبوا باستخدام الملاحظة والتجريب وأدوات القياس للوصول الى الحقائق، وعارضوا منهج أرسطو في القياس المنطقي. ورغم مطالبة أولئك المفكرين بتبني الطريقة العلمية، إلا أنهم لم يستخدموا هذه الطريقة فعلاً إلا في حدود ضيقة، ورغم التحرر التدريجي من سلطة الكنيسة ورجال الدين المدعين إلا أن هذه السلطة كانت ما تزال لها فاعليتها، وقد عانى الكثير من العلماء في تلك الحقبة من التعذيب والاضطهاد على يد تلك السلطة، واضطروا لإنكار الكثير من النظريات والحقائق التي توصلوا اليها مرغمين.</vt:lpstr>
      <vt:lpstr>تاريخ البحث في العصر الحديث  </vt:lpstr>
      <vt:lpstr>   ويقصد به الفترة التي تبدأ من القرن السابع عشر وحتى وقتنا الحاضر..هي الفترة التي كادت أن تكتمل فيها دعائم التفكير العلمي في أوربا، وبدأت على يد الكثيرين ومنهم فرانسيس بيكون وجون ستيوارت ميل وكلود برنارد.. وقد أسهم استخدام البحث العلمي في تطور في جميع ميادين العلم في تطور الحياة وازدهارها، وفتحت العديد من الدراسات آفاق جديدة للبحث في جميع العلوم كعلم الجيولوجيا والبيولوجيا والعلوم الطبيعية، والآثار، وعلم النفس، والعلوم الاجتماعية والاقتصادية..مما سهل النمو الملحوظ في التكنولوجيا. ومن أهم التجارب العلمية التي كان لها الدور في ذلك التطور ما قام به العالم "جراهام غاليليو" في الفيزياء أوائل القرن السابع عشر، وتوج ذلك العصر باختراع اللوغارتمات على يد العالم "نابير" 1614 وبحوث "هارفي" في الدورة الدموية، وقد سبقه في ذلك العالم العربي "ابن النفيس" واستخدام الموز العشرية على يد " بريجز" 1617 ثم نشر "فرانسيس بيكون" في مؤلفه " الأداة الجديدة للعلوم" ليفصل فيه قواعد المنهج التجريبي وخطواته، ثم ظهور "بويل" كأب للكيمياء الحديثة، وأفكار "نيوتن" الرياضية عن قوانين الجاذبية 1679 كما وضع "جون ستيوارت ميل" شروط التجربة والقواعد يعتمدها الباحث العلمي، وصنف الأخطاء الشائعة التي تعوق البحث العلمي وهي:</vt:lpstr>
      <vt:lpstr>1-أخطاء تعود الى ضعف العقل الإنساني الذي يتوهم أشياء ليست موجودة في الواقع، بل يحب أن تكون حسب هواه..</vt:lpstr>
      <vt:lpstr>2-أخطاء تعود الى اللغة التي يتعامل بها الفرد مع أقرانه، وعجزها عن التعبير الدقيقة عن المعنى المقصود.</vt:lpstr>
      <vt:lpstr>3-أخطاء تعود الى اعتماد الفرد على أهل الثقة، انطلاقاً من الوهم الشائع بأن المعارف الأساسية قد تم اكتشافها من قبل، وما على الإنسان إلا أن يرجع إلى مصادر الثقة القدماء ليتعلمها. أما بالنسبة لخطوات فقد أوضح بيكون أن على الباحث أن يجمع الحقائق التي تعتبر أساس المنهج الاستقرائي ومادته، وقد اعتبر نتائج البحث الأولى هي مجرد فروض علمية لا بد من اختبارها حتى يتاكد الباحث من صحتها لتصبح قاعدة أو قانوناً.  </vt:lpstr>
      <vt:lpstr>المحاضرة الثالثة/ تصنيف البحوث العلمية</vt:lpstr>
      <vt:lpstr>   تُصنف البحوث العلمية بحسب أهدافها وطبيعة المشكلات المراد دراستها، وكذلك بحسب ظروف كل بحث والقائمين عليه..لذلك فكل نوع من البحوث له أهدافه ومنهجيته ووسائله..وعلى أساس ذلك يمكن تصنيف البحوث كالآتي:</vt:lpstr>
      <vt:lpstr>1-التصنيف بحسب الهدف أو الغرض منها:</vt:lpstr>
      <vt:lpstr>أ-بحوث أساسية أو نظرية. والهدف منها إما لتأكيد نظريات موجودة فعلاً، أو لوضع نظريات جديدة، وهي تسهم في نمو المعرفة العلمية بصرف النظر عن تطبيقاتها العملية.</vt:lpstr>
      <vt:lpstr>ب-بحوث تطبيقية. والهدف منها تطبيق نظريات معينة، وتقويم مدى نجاحها في حل المشكلات التربوية.</vt:lpstr>
      <vt:lpstr>2- التصنيف بحسب المنهج: </vt:lpstr>
      <vt:lpstr>أ- البحوث التاريخية: ويقصد بالمنهج التاريخي، أنه "إعادة للماضي بواسطة جمع الأدلة وتقويمها، ومن ثم تمحيصها وأخيراً تأليفها ليتم عرض الحقائق أولاً عرضاً صحيحاً في مدلولاتها وفي تأليفها، وحتى يتم التوصل حينئذٍ إلى استنتاج مجموعة من النتائج ذات البراهين العلمية الواضحة" كما يعرف، بأنه ذلك المنهج المعني بوصف الأحداث التي وقعت في الماضي وصفاً كيفياً، يتناول رصد عناصرها وتحليلها ومناقشتها وتفسيرها، والاستناد على ذلك الوصف في استيعاب الواقع الحالي، وتوقع اتجاهاتها المستقبلية القريبة والبعيدة.  وتُجرى البحوث التاريخية بهدف دراسة الأحداث الماضية وصفها وتحليلها وتفسيرها للوصول إلى استنتاجات تتعلق بمعرفة أسبابها وآثارها، وللوصول إلى شرح مناسب لأحداث حاضرة، والتنبؤ بأحداث المستقبل على أسس علمية موضوعية. والبحث التاريخي فضلاً عن استخدامه في التاريخ، فاإنه يستخدم أيضاً في ميادين العلوم الاجتماعية، والعلوم الطبيعية، والقانون، والطب، والدين وذلك من أجل التأكد من صدق الحقائق وصحة المعلومات القديمة في هذه الميادين. وفي علم التربية وعلم النفس للبحث في تاريخ حالة أو ظاهرة أو مشكلة تربوية أو نفسية فردية او اجتماعية بهدف تشخيصها ووضع الحلول لها.. ورغم أن الظاهرة التاريخية ليست تجربة يمكن اعادتها والتأكد من صحتها، الا أن هذا لا يمنع الباحث من مراعاة وتطبيق أسس المنهج العلمي وبخاصة ما يتعلق بالدقة والموضوعية والامانة الفكرية والقياس الكمي وادراك العلاقات. ويمكن توضيح أهمية المنهج التاريخي بالاتي:</vt:lpstr>
      <vt:lpstr>    1- يمكّن استخدام المنهج التاريخي في حل مشكلات معاصرة على ضوء خبرات الماضي.</vt:lpstr>
      <vt:lpstr>2-يساعد على إلقاء الضوء على اتجاهات حاضرة ومستقبلية.</vt:lpstr>
      <vt:lpstr>3- يؤكد الأهمية النسبية للتفاعلات المختلفة التي توجد في الأزمنة الماضية وتأثيرها.</vt:lpstr>
      <vt:lpstr>4- يتيح الفرصة لإعادة تقييم البيانات بالنسبة لفروض معينة أو نظريات أو تعميمات ظهرت في الزمن الحاضر دون الماضي. ومن عيوب منهج البحث التاريخي أن المعرفة التاريخية ليست كاملة، بل تقدم صورة جزئية للماضي، نظراً لأن المعرفة متعلقة بالماضي، ولطبيعة المصادر التاريخية وتعرضها للعوامل التي تقلل من درجة الثقة بها، مثل التلف والتزوير والتحيز. وصعوبة إخضاع البيانات التاريخية للتجريب، الأمر الذي يجعل الباحث يكتفي بإجراء النقد بنوعية الداخلي والخارجي، وصعوبة التعميم والتنبؤ، وذلك لارتباط الظواهر التاريخية بظروف زمنية ومكانية محددة يصعب تكرارها مرة أخرى من جهة، كما يصعب على المؤرخين توقع المستقبل.. </vt:lpstr>
      <vt:lpstr>ب-البحوث الاستطلاعية أو الكشفية:</vt:lpstr>
      <vt:lpstr>   وهي الدراسات التي يقوم بها الباحث بهدف الكشف عن المشكلة، أو التأكد من وجودها، أو الظاهرة المراد دراستها. هي دراسة أولية تسبق البحث الأكثر تعمقاً وتوسعاً. وهذا النوع من الدراسات يقوم به الباحث عندما يكون ميدان البحث جديداً لم يسبق أن تم الخوض فيه أو أن المعلومات عنه قليلة. وتساعد الباحث على استيضاح مشكلة غامضة غير محددة في ذهنه، كما أنها تكشف له عن أهم النتائج التي توصلت اليها البحوث السابقة، وما اتبعه الباحثون من مناهج، وما صاغوه من فروض، وما أثاروه من مشكلات ينبغي أن توضع موضع البحث التجريبي وفي البحوث التالية، وقد تزوده بالاحصائيات اللازمة لدراسة مشكلة معينة. ومثال هذه الدراسات كاستطلاع الآراء حول ظاهرة معينة، ومن البحوث الكشفية البحوث المسحية Surveys وهي بحوث تستهدف جمع أكبر قدر من المعلومات عن الظاهرة، وهي على خلاف البحوث المتعمقة التي تستهدف الكشف عن أسباب الظاهرة والتي تتطلب إجراء تجارب. ومثالها جمع بيانات حول ظاهرة معينة كانتشار ظاهرة التدخين، او انتشار الجريمة..   </vt:lpstr>
      <vt:lpstr>ج- البحوث الوصفية والتحليلية:</vt:lpstr>
      <vt:lpstr>    وتستهدف وصف الظاهرة وصفاً كمياً أو كيفيا. وتتناول مشكلات محددة، والوصف والتقويم والتحليل، كما تستخدم في دراسات المتابعة لوصف حالة افراد بعد تدريب معين أو إجراء تجربة أو برنامج عليهم. يقوم الباحث بتحديد سمات وصفات وخصائص ظاهرة معينة تحديداً كمياً وكيفيا، وذلك في حالة أن تكون هناك بعض الدراسات التي أجريت في هذا المجال. كما وتستهدف الإجابة عن أسئلة أو اختبار فروض تتعلق بالحالة الراهنة لموضوع الدراسة باستخدام أدوات، من مثل: الاستفتاءات المسحية أو المقابلات الشخصية أو الملاحظة.</vt:lpstr>
      <vt:lpstr>د- البحوث التجريبية:</vt:lpstr>
      <vt:lpstr>    وتُجرى هذه البحوث بهدف معرفة أثر متغير مستقل واحد على الأقل على واحد أو أكثر من المتغيرات التابعة. واختبار صحة الفروض المطروحة. وتتطلب الملاحظة تحت ظروف معينة يمكن للباحث ضبطها والتحكم بها، وتتبع التجربة خطوات محددة في البحث تبدأ بالملاحظة وايجاد وتعرف مشكلة الدراسة، وتنتهي  بالنتائج، كما تشمل عدة عناصر ومتغيرات كالمجموعات الضابطة والتجريبية والمتغيرات المستقلة والتابعة. ومثال هذه البحوث دراسة أثر طريقة تعليمية في التحصيل الدراسي. وأثر برنامج علاجي في خفض القلق..  ويعتمد الباحث خلال التجربة الملاحظة الموضوعية الدقيقة المقصودة والمقيدة بشروط. ويتمكن من التحكم في مختلف العوامل التي يمكن ان تؤثر في السلوك، كما ويتيح الكشف عما بين الاسباب والنتائج من علاقات.</vt:lpstr>
      <vt:lpstr>ه-منهج التأمل الباطني: </vt:lpstr>
      <vt:lpstr>   ويسمى كذلك بمنهج الاستبطان. ويعني التأمل الذاتي في محتويات الشعور سواء اكانت خبرات حسية أو انفعالية مع ملاحظة منظمة صريحة تستهدف وصف هذه الحالات وتحليلها أو تأويلها احيانا. وتكمن أهمية هذا المنهج في انه الوسيلة الوحيدة لدراسة بعض الظواهر والأحوال النفسية كالاحلام، والحالات الانفعالية للفرد. ويمكن الافادة منه في بعض الدراسات التجريبية عندما نسأله عما يشعر أو يسمع..ويعبر عن ميوله ومخاوفه والاجابة تحريرياً أو شفويا. وبالتالي يمكن علاج بعض الامراض وحل بعض المشكلات التي يواجهها. ومن أهم عيوب هذا المنهج أن الاستجابات قد لا تكون صادقة، أو لا يعبرعنها بدقة، ويمكن التمويه فيها من قبل الشخص المراد دراسته. </vt:lpstr>
      <vt:lpstr>و-البحوث الارتباطية:</vt:lpstr>
      <vt:lpstr>   وتستهدف معرفة علاقة أو ارتباط بين متغيرين أو أكثر، ودرجة هذه العلاقة. ويعبر عن درجة العلاقة بين المتغيرات بمعامل الارتباط. مثل دراسة عن علاقة الذكاء بالتحصيل الدراسي.</vt:lpstr>
      <vt:lpstr>- الحيادية والأمانة العلمية ( ) بمعنى أن لا ينحاز الباحث في تناوله موضوع بحثه لأهوائه وآرائه الشخصية، ولا لفئة معينة يجري عليها البحث، فعليه أن يكون أميناً في في الكتاب فيما ينقل عن المراجع والمصادر العلمية السابقة، وفي تحليل وتفسير نتائج البحث، فلا يتلاعب بها، ولا يفسرها بحسب ما يحب أو يتمنى. </vt:lpstr>
      <vt:lpstr>2- الحيوية والواقعية:  ومن عوامل نجاح الموضوع أن يكون حيوياً واقعياً، له صِلة قوية بميل الطالب، وحاجة المجتمع، وكلما اتسعت دائرة الانتفاع به ازدادت أهميته، فالكتابة بموضوع يهم الناس ويقدِّم لهم نفعاً، أو حلولاً لمشاكلهم، أو يشخص لهم مرضاً، أو يسعى في تطوير مجتمعهم وراحتهم ورفاهيتهم، أهم من الكتابة بموضوع خيالي بعيد عن واقع الناس لأنهم لن يهتموا به.</vt:lpstr>
      <vt:lpstr>6- سلامة الأسلوب ووضوح العبارة:  إن مما يُكسِب البحث أهمية كبيرة، سلامة أسلوبه من الأخطاء النحوية واللغوية، ووضوح عباراته، فلا تكون غامضة. ومما يُفقد البحث أوميته كثرة الأخطاء النحوية أو اللغوية أو العلمية، فعلى الباحث أن يَحرِص على الكتابة وفق الأساليب الإنشائية العربية الفصيحة، محاولاً قدر الإمكان تجنب الأخطاء النحوية واللغوية، وإذا كان ضعيفا في اللغة، فليحاول تلافي نقصه بطلب هذا العلم على أهله، وكثرة المطالعة في كتبه، وليستعن بأساتذة وبزملاء له أقوياء في اللغة في قراءة بحثه، ليستدركوا أخطاءه قبل طبع البحث وظهوره.</vt:lpstr>
      <vt:lpstr>7- العلمية والموضوعية: على الباحث أن يتناول موضوع بحثه بشكل محدد بعيد عن التصورات أو الآراء الشخصية، ولا يعتمد المصادر غير الموثوقة في التفسير أو التحليل..بل باستخدام الاختبار والقياس والتجريب، ودون الخوض في موضوعات أو متغيرات أخرى لا علاقة لها ببحثه. ومن الضروري أن يعتقد أو يؤمن بالحتمية في أن الظواهر والسلوكيات والاحداث..  في حياتنا لها أسبابها ونتائجها، لكل مثير إستجابة، ولكل فعل ردة فعل. أي أنها لا تقع مصادفة أو دون سبب معين. لذلك فالبحث العلمي يكشف عن تلك الأسباب ليتوصل إلى حقائق علمية دقيقة يمكن اعتمادها في تفسير تلك الظواهر والأحداث.</vt:lpstr>
      <vt:lpstr>مناهج البحث العلمي/ د. ماجدة العلي </vt:lpstr>
      <vt:lpstr>المحاضرة الخامسة</vt:lpstr>
      <vt:lpstr>*خطوات البحث العلمي: </vt:lpstr>
      <vt:lpstr>   هنالك منهجية معينة للبحث العلمي كما عرفنا مسبقاً بحسب نوع البحث، وطبيعته، وظروف البحث، كذلك هنالك خطوات يتبعها الباحث في بحثه، هي ليست خطوات جامدة، بل هي خطوات علمية توصل الباحث لأهدافه في النهاية. وقد تتباين هذه الخطوات في عددها، وطريقة تحقيقها، وقد يتم إدماج أكثر من خطوة واحدة، ويكون ذلك تبعاً لنوع البحث وأهدافه، وكذلك يتبع إمكانيات الباحث فيما يمتلكه من اتجاهات عقلية علمية، وإمكانات معينة، وخبرات تتيح له التصرف بطريقة ما بهذه الخطوات في تقديم، وتأخير بعضها، أو غير ذلك، ومنها التفتح العقلي، وحب الإستطلاع، والرغبة المستمرة في التعلم، والدقة، والأمانة العلمية، والتحرر من الأفكار الزائفة، والتحكم الإنفعالي، الخبرة الواسعة في مجال البحث، والتخصص.. وغيرها مما يجيده الباحث، فيمكنه من التحكم بخطوات البحث العلمي حتى الوصول إلى هدفه. وعموما، فإن هنالك إتفاق على خطوات البحث العلمي فيما يتعلق بالبحوث التربوية والنفسية وهي : </vt:lpstr>
      <vt:lpstr>1-تحديد مشكلة البحث</vt:lpstr>
      <vt:lpstr>2-تحديد أهداف البحث</vt:lpstr>
      <vt:lpstr>3- فرض الفرضيات</vt:lpstr>
      <vt:lpstr>4- اختبار صحة الفرضيات بالوسائل المناسبة</vt:lpstr>
      <vt:lpstr>5-التوصل للنتائج</vt:lpstr>
      <vt:lpstr>6-تحليل وتفسير نتائج البحث.   وسنتناول كل منها بالتفصيل.</vt:lpstr>
      <vt:lpstr>أولاً: تحديد مشكلة البحث:</vt:lpstr>
      <vt:lpstr>     يعيش الإنسان في بيئة مليئة بالأحداث، والمواقف، والمتغيرات.. ويقف عندها في كثير من الاحيان متاملاً، وحائراً في أسبابها. لذلك يقصد بمشكلة البحث التساؤلات حول وجود ظاهرة، أو حالة معينة، أو موقف غامض لا نجد له تفسيراً محدداً، وبحاجة إلى إجابة علمية دقيقة ومقنعة بالاستناد إلى الإدلة العلمية الواقعية. وبالتوصل للإجابة، نكون قد توصلنا لحل للمشكلة. </vt:lpstr>
      <vt:lpstr>*مصادر الحصول على مشكلة البحث:</vt:lpstr>
      <vt:lpstr>   إن الدارس المتخصص مطلوب منه أن يحدد مشكلة بحثه بالإستناد إلى معطيات واقعية من مصادر معينة. وتعتبر مرحلة الوصول إلى مشكلة البحث وتحديدها من أهم المراحل، فبدون وجود مشكلة، فلا حاجة للبحث عن إجابة للتساؤلات. وهو ليس بالعمل البسيط أو السهل، إذ لا تخلو هذه المرحلة عادة من الصعوبة والحيرة من جانب الطالب في اختيار المشكلة المناسبة، كما لاتخلو من القلق لأنها تستغرق وقتاً أطول مما كان يظنه الطالب. وفي مثل تلك الحالات التي يتسرع فيها الطالب في اختيار موضوع بحثه، كثيراً ما يغيره أكثر من مرة، حتى يقتنع بأن الموضوع الذي توصل إليه في النهاية هو الأنسب.   </vt:lpstr>
      <vt:lpstr>   هناك مفاهيمم وتصورات خاطئة عن البحث أو الرسالة العلمية لدى البعض من الطلبة، خاصة في الدراسات العليا. فمنهم من يرى البحث مجرد تجميع بيانات ومعلومات، فيأخذه الحماس في تجميع كميات كبيرة منها، ويعتقد أن تلخيصها وتنظيمها هو البحث أو الرسالة، وذلك دون ان يكون لديه تصور واضح للمشكلة التي يقوم على أساسها بجمع هذه المعلومات. ومنهم من يرى أن البحث مجرد استخدام أدوات ووسائل في القياس لجمع بيانات عدد معين من الاختبارات أو الاستفتاءات وغيرها من المقاييس، ويغيب عنهم أنها أدوات للبحث ووسائله وليست غايته، وانها ما لم ترتبط في تفكير الباحث بأهداف البحث أو مشكلته تكون فاقدة للقيمة.</vt:lpstr>
      <vt:lpstr>   حقيقة أن البحث العلمي يحتاج من جانب الباحث إلى جمع معلومات، وإلى استخدام أدوات ووسائل للقياس للحصول على بيانات وإحصائيات، ولكن البحث العلمي أشمل من ذلك وأعمق. إنه فكر وتخطيط، وعمل ذكي بقصد الوصول إلى نتائج وتعميمات يوثق في صحتها بالنسبة لمشكلة معينة، وما لم يتوافر للبحث مشكلة واضحة معينة، فإن كل عمل يقوم به الباحث سوف يكون مشكوكاً في قيمته، وكيف يمكن تصور قيام بناء معين على أساس غير سليم؟  </vt:lpstr>
      <vt:lpstr>* مصادر الحصول على مشكلة للبحث:</vt:lpstr>
      <vt:lpstr>1- التخصص الدراسي: </vt:lpstr>
      <vt:lpstr>   إن التخصص الدراسي العلمي يوفر للباحث خبرة بالمعرفة والإنجازات العلمية في مجال تخصصه، كما يساعده إلى حد كبير تبين مشكلاته وتحليلها، ومعرفة المشكلات التي سبق لبحوث معينة تناولها بالدراسة والبحث، والمشكلات الأخرى القائمة في المجال والتي ما زالت تحتاج إلى جهود علمية لدراستها. وكلما اتصفت هذه الخبرة بالعمق والشمول في نفس الوقت، كلما ساعدت الباحث على فهم مجال هذه المشكلات وأبعادها المختلفة، وتوفر مثل هذا الفهم ضروري وله قيمته في اختيار المشكلة وتحديدها.</vt:lpstr>
      <vt:lpstr>2- برامج الدراسات العليا: </vt:lpstr>
      <vt:lpstr>    توفر معظم الجامعات لطلبتها البحوث فيها برامج دراسية متقدمة يدرس فيها الطلبة بعض المقررات والموضوعات التي تزودهم بخبرات لازمة في إعدادهم لمرحلة البحث. وبعض الدراسات يستغرق سنة دراسية كاملة بعد حصولهم على الدرجة الجامعية الأولى وتسجيلهم للدراسات العليا، وبعضها الآخر قد يستغرق فترة دراسية أطول، وهي ما تسمى عادة بالدراسات العليا التمهيدية للحصول على الماجستير. وهناك أيضاً حلقات الدراسات العليا أو (السمنار) التي يشارك فيها طلبة الماجستير والدكتوراه وتشتمل هذه البرامج على نشاطات متعددة ومتنوعة تزود الطلبة بخلفية علمية مناسبة لا تقتصر فائدتها للطالب على مرحلة اختيار مشكلة معينة للبحث فحسب، وإنما تمتد لتفيده في البحث ككل وفي جميع مراحله. ويدرس الطلبة فضلاً عن مواد تخصصهم بعض المواد الدراسية المساعدة كالإحصاء، ومناهج البحث، والقياس والتقويم، وتكليفهم بوضع خطط للبحوث المقترحة، ومناقشتها وتقويمها من جانب الأساتذة وزملائهم المشاركين في حلقات السمنار..وغير ذلك مما ينمي خبرات الطلبة في مجال البحث العلمي.</vt:lpstr>
      <vt:lpstr>3- الخبرة العملية وحساسية الباحث:</vt:lpstr>
      <vt:lpstr>   الخبرة العملية كالعمل الميداني التربوي مثلاً لفترة كافية، لها أهميتها في استكشاف بعض المكشلات الملحة الموجودة في واقع الميدان، وتحتاج إلى دراسات للتوصل إلى حلول علمية لها. ومثل هذه الخبرة قد تساعد في التعرف على مشكلات يصعب أن يتعرف عليها عن طريق مصادر اخرى. </vt:lpstr>
      <vt:lpstr>   إن المشكلة التي يختارها الباحث بنفسه في ضوء خبرته العملية الميدانية كثيرا ما تكون لها أهمية عند الباحث، ومن ناحية أخرى، فكثيرا ما يلاحظ على طلبة الابحاث حديثي التخرج، والذين لا تتوفر لديهم خبرة لعمل الميداني الالتجاء إلى الأساتذة المشرفين عليهم لكي يختاروا لهم موضوعات أو يحددوا لهم مشكلات معينة يمكن لهم دراستها، ويبررون ذلك بأنهم حاولوا أكثر من مرة، ولكن يبدو لهم أن الميدان قد خلا من المشكلات التي تصلح للدراسة. وهو بلا شك اعتقاد خاطيء أساسه النظرة الضيقة لحدود لخبراتهم العملية.</vt:lpstr>
      <vt:lpstr>   والخبرة العملية كغيرها من المصادر، هي ليست المصدر الوحيد للوصول إلى مشكلات للبحث، وخبرات الباحث المرتبطة بجميع المصادر الأخرى متكاملة، ويعزز بعضها بعضا. وفضلاً عن ذلك، فإن الحساسية للمشكلات، والقدرة على إدراكها، والتمييز بين الهام منها والأقل أهمية تحتاج من جانب الباحث إلى عقلية يقظة ناقدة، وبصيرة نافدة. والدليل على ذلك، أن هناك افراداً يتوفر لديهم خبرة ميدانية لسنوات طويلة في مجال عملهم، ورغم ذلك لا تتوافر لديهم القدرة على رؤية بعض المشكلات التي يعاني منها الميدان الذي يعملون فيه.</vt:lpstr>
      <vt:lpstr>  وعلى افتراض أن طالب الدراسات العليا تتوافر لديه مثل هذه القدرة، فإنه يشترط في تسجيله في الدراسات العليا في التربية الذي يدرس للحصول على درجة الماجستير أو الدكتوراه أن يكون قد مارس التدريس لفترة تتراوح من سنتين إلى أربع سنوات. </vt:lpstr>
      <vt:lpstr>   والواقع أن مثل هذه الفترة تفيد كمصدر مباشر يمكن أن يستقي من طالب البحث بعض المشكلات الواقعية. فكل مدرس يواجه مشكلات يومية داخل حجرة الدراسة وخارجها ترتبط بما يدرسه من مقررات وموضوعات، ولماذا يدرسها، وكيف يرفع من كفاية تدريسها. إن التغيرات الاجتماعية والعلمية والتكنولوجية ومطالبها من التعليم المدرسي تأتي بمشكلات جديدة تخلق فرصاً جديدة للبحث التربوي، كما هو الحال بالنسبة لاستخدام التكنولوجيا التعليمية الحديثة كأفلام التلفزيون والآلات والوسائل التعليمية الحديثة، والتعليم البرامجي..وغيرها. هنالك الحاجة إلى بحوث علمية حديثة في ميدان التربية وعلم النفس التربوي يقوم عليها تطوير التعليم ونظمه وأساليبة، وترتبط بواقع التعليم ومستقبله.</vt:lpstr>
      <vt:lpstr>4- الدراسات المسحية للبحوث السابقة والجارية: </vt:lpstr>
      <vt:lpstr>  الدراسة التحليلية والناقدة للبحوث السابقة أو ملخصاتها ونتائجها المنشورة يمكن أن تكشف للطالب عن نواحي نقص معينة في الدراسات السابقة والتي ما زالت تحتاج إلى إجراء بحوث حولها، وكذلك تفيد في نواح أخرى كثيرة منها أنها تزود الباحث بأفكار ونظريات وفروض وتفسيرات معينة قد تساعد الطالب على تحديد أبعاد المشكلة التي يبحث فيها، كما تعرفه على أنواع من تصميمات البحوث وطرق وأساليب متعددة ومتنوعة في البحث يمكن أن يفيد منها في بحثه. إن كثيرا من هذه البحوث تشتمل في نهايتها على توصيات ومقترحات بإجراء بحوث معينة ترتبط بمشكلة البحث أو الميدان عامة.</vt:lpstr>
      <vt:lpstr>    إن معرفة الطالب بالبحوث الجارية في الميدان واتجاهاتها تفيد في التوصل إلى مشكلات معينة تصلح للبحث وفي منع تكرار اختيار الطالب لمشكلة سبق دراستها وتتوافر لها كفاية من الأدلة والحقائق. وفي بعض الحالات تنتهي الرسائل والأطاريح بنتائج غير قاطعة مؤكدة، وذلك بسبب قلة توافر البيانات أو الضعف في إمكانية الباحث خاصة المبتديء على تحليلها أو الوصول إلى مثل هذه النتائج. وقد تنتهي بعض الرسائل العلمية بنتائج مؤكدة ولكنها من ناحية أخرى تقوم على أساس بيانات محدودة كأن تكون عينة أفراد البحث صغيرة جداً، لا تمثل مجتمع البحث. ويمكن في مثل هذه الحالات إجراء بحوث تستخدم فيها عينات كبيرة وممثلة إلى حد كبير لمجتمعها الأصلي بقصد الوصول إلى نتائج تسمح بالتعميم وبتطبيقات واسعة لها أهميتها في الميدان التربوي. ويستطيع الطالب استعارتها وقراءتها، يمكن أن يحدد الطالب نسخاً من رسائل الماجستير والدكتوراه في مكتبات الكليات أو الجامعات. إذ تحتفظ الجامعات بنسخ للرسائل العلمية، كذلك المجلات العلمية العربية والأجنبية التي تنشر ملخصات للرسائل والاطاريح. واليوم أصبح متاحاً للطلبة الحصول على كثير من هذه البحوث من خلال الأنترنت، والمراسلة مع الجامعات للحصول على ما يستجد من بحوث ودراسات علمية.</vt:lpstr>
      <vt:lpstr>5-برنامج قراءة ونظرة ناقدة :</vt:lpstr>
      <vt:lpstr>   ينبغي أن يدرك الطالب الباحث منذ بداية التحاقه بالدراسة أهمية القراءة الناقدة في تكوينه كباحث. وتشمل هذه القراءة إلى جانب قراءته للرسائل والأطاريح وملخصاتها كتب المراجع العلمية، وكتب الثقافة العامة التي توفر له خصوبة في الخبرة عريضة وعميقة في نفس الوقت. ولا شك أن كفاية الخلفية الخبراتية ضرورية للطالب وبالأخص في مرحلة البحث عن مشكلة معينة للبحث والمشاركة في المناقشات الناقدة المثمرة التي تدور عادة في حلقات أو السمنار. </vt:lpstr>
      <vt:lpstr>   إن اتباع الاسلوب الناقد في التفكير والقراءة والمناقشة أمر ينبغي لكل طالب باحث أن يحرص عليه، وبالاخص المبتديء، ففي قراءة الدراسات والمقالات والموضوعات في المراجع التربوية والنفسية، وفي الاستماع إلى آراء وملاحظات الأساتذة، وفي عرض الأفكار ومناقشة مقترحات البحوث في حلقات السمنار ينبغي أن يدقق فيها الباحث، ويتفحصها ويزن ويقدرها، وفي نفس الوقت ينبغي ألا يضجر من وجهات النظر الأخرى المخالفة لوجهة نظره حين يناقش خطة بحثه مع الأساتذة وزملائه، تلك المناقشات تفيده في التوصل لتحدي أفضل لمشكلة بحثه.</vt:lpstr>
      <vt:lpstr>   وينصح الطالب بأن يحتفظ بمذكرات منظمة يسجل فيها الملاحظات والأفكار المتصلة بالموضوع الذي يريد البحث فيه سواء كانت منبثقة من تفكيره زاستقصائه الذاتي، أو مستقاة من قراءاته أو من محاضرات الأساتذة أو الاستشارات العلمية بخصوص موضوع بحثه. إن تلك الملاحظات المسجلة من قبل الطالب تفيده تكون تحت يده باستمرار لكي يفحصها ويتمعن فيها، وهي كثيرا ما تستثير لديه التفكير الناقد والتقصي العقلي وتوحي إليه بافكار واتجاهات جديدة تفيده في بحثه.</vt:lpstr>
      <vt:lpstr>المحاضرة السادسة</vt:lpstr>
      <vt:lpstr>شروط اختيار المشكلة وتحديدها</vt:lpstr>
      <vt:lpstr> هنالك اعتبارات أو شروط لا بد من مراعاتها من جانب الطالب الباحث قبل اختياره مشكلة مناسبة للبحث. وهي كالآتي :</vt:lpstr>
      <vt:lpstr>1-حداثة المشكلة</vt:lpstr>
      <vt:lpstr>  وترتبط بحداثة المشكلة خصائص معينة مثل الجدة، والأصالة، والابتكار. بمعنى أن تكون المشكلة جديدة ومبتكرة لم يسبق دراستها من جانب باحثين آخرين. ومما يساعد في ذلك القدرات والخصائص العقلية للباحث من ناحية، والمسح الشامل للدراسات والبحوث السابقة من ناحية أخرى. ويمكن أن يرتبط بحداثة المشكلة أيضا حداثة البيانات والأساليب والأدوات المستخدمة في دراستها. وإذا كانت هذه الاعتبارات لها أهميتها عند اختيار مشكلة بحث محددة، فذلك لا يعني أن جميع المشكلات التي سبق بحثها لم تعد جديرة بالدراسة مرة أخرى، ففي ضوء التطورات المعرفية والثقافية والتطورات في أساليب وأدوات البحث يعتبر تكرار بعض البحوث السابقة باستخدام تصميمات وأساليب وأدوات جديدة للبحث من الأعمال ذات القيمة العلمية.</vt:lpstr>
      <vt:lpstr>2-الأهمية والقيمة العلمية للمشكلة</vt:lpstr>
      <vt:lpstr>  إن قيمة مشكلة البحث تكمن من أهميتها والفائدة من دراساتها. على الباحث أن يأخذ بنظر الاعتبار أن تضيف نتائج بحث شيئاً جديداً الى المعرفة العلمية الحالية، أو تأثيرها في تطوير الممارسات والتطبيقات التربوية المعمول بها حالياً في الميدان التربوي. وكذلك إن كان هناك شيء جديد في البحث لا يجعله مجرد صورة مكررة لبحوث ونتائج سابقة، وإن كان المجال العلمي يحتاج فعلاً إلى دراسات من هذا النوع الذي يبحث فيه، وإن كانت توجد فجوات ونواحي نقص معينة في المعرفة المحققة وتطبيقاتها، أو يلزم إجراء بحوث لاستكمال هذا النقص.</vt:lpstr>
      <vt:lpstr>   الميدان التربوي يحتاج إلى بحوث ذات قيمة بميادينها وأنواعها المختلفة، فهناك مثلاً عملية أو تطبيقية مباشرة. وهذا يتطلب أن يدرس الباحث المشكلات والتحديات الموجودة فعلاً في الواقع التعليمي، وأن يتوصل إلى نتائج وقرارات لها قيمتها في تحسين هذا الواقع، ورفع كفاية العملية التربوية في أبعادها المختلفة، فهناك مثلاً حاجة إلى بحوث في مجالات تطوير الكتاب المدرسي، واستخدام الوسائل التعليمية الحديثة، وتطوير التدريس والمقررات الدراسية، وبرامج تربية المتعلم، وبحوث في سبل معالجة المشكلات الدراسية، كانخفاض المستوى التحصيلي للتلاميذ، ومشكلات الرسوب والتسرب والفاقد في التعليم، ومشكلات أخرى..</vt:lpstr>
      <vt:lpstr>3-اهتمام الباحث بموضوع أو مشكلة البحث</vt:lpstr>
      <vt:lpstr>   إن اهتمام الباحث بالموضوع أو مشكلة البحث التي يختارها للبحث مسألة لها أهميتها في القيام بالبحث والمثابرة في العمل حتى إتمامه، فإن ارتباط العمل بالاهتمام أو الميل يحقق دافعية أكبر للعمل وكفاية في ادائه واحتمالات أكبر لتحقيق النجاح، ويتطلب هذا من الطالب أن يسأل نفسه إن كانت لديه ميول ودوافع حقيقة للبحث، أم مجرد رغبة في القيام بأي بحث في سبيل الحصول على الدرجة العلمية، وما يترتب عليها من امتيازات أدبية ومادية، حتى لو كان موضوع البحث ليست له درجة أهمية كافية. ويجب أن لا يخلط الطالب بين الاهتمام بمشكلة معينة، وبين الرغبة القائمة على التحيز للوصول إلى نتيجة أو إجابة معينة لمشكلة البحث، فلا يختار مثلاً مشكلة لبحث يهدف إلى دعم وجهة نظر له متحيزة، وإنما يختار مشكلة يميل إلى دراستها بدافع البحث وتعلم أسسه ومهاراته، وأن يتوخى في البحث الدقة والموضوعية والأمانة العلمية في جمع البيانات والوصول إلى النتائج وتفسيرها دون أي تحيز وبصرف النظر عما إذا جاءت هذه النتائج مدعمة لوجهة نظره أو مخالفة لها، أو للنتائج التي كان يتوقعها.</vt:lpstr>
      <vt:lpstr>4-كفاية الخبرة والقدرة على بحث المشكلة</vt:lpstr>
      <vt:lpstr>  لا بد أن تتوافر للطالب الباحث كفاية من الخبرة التي تلزم لبحث المشكلة التي يختارها. وإلى المعرفة بالمهارات التي يحتاج إليها، وفي أي النواحي. ففي بعض الحالات قد يختار الطالب موضوعا معينا للبحث، وبعد أن يقطع في تنفيذه جزءاً كبيراً، يكتشف أن خبرته التربوية عن هذا الموضوع ليست كافية بالقدر الذي تمكنه من إتمامه بالصورة الجيدة. وفي بعض الحالات قد يكتشف الطالب أنه بحاجة إلى تعلم مهارات إحصائية معينة تمكنه من تناول البيانات ومعالجتها إحصائيا وتفسيرها على أساس إحصائي سليم، ومثل هذه الحالات ينبغي للطالب أن يراعيها قبل تحديده لمشكلة البحث، وأن يعمل على تحقيق مزيد من التعلم ي هذه النواحي بما يمكنه من بحثها بالصورة المرضية.</vt:lpstr>
      <vt:lpstr>5-توافر البيانات ومصادرها</vt:lpstr>
      <vt:lpstr>  إن التفكير في مدى كفاية البيانات التي يحتاج إليها البحث أمر في غاية الأهمية في مرحلة اختيار المشكلة وتحديدها، وذلك لأن صعوبة الحصول على البيانات اللازمة، أو الافتقار إلى كفايتها يؤدي بطبيعة الحال إلى استحالة أو صعوبة تنفيذ خطة البحث. وقد يغيب عن الباحث المبتديء صعوبات ومحددات ترتبط بقلة وفرة مصادر البيانات والوثوق بصحتها، أو دقتها وموضوعية وصحة أساليب الحصول عليها، أو لمحددات البعد المكاني، حيث لا يستطيع الطالب الحصول عليها إلا عن طريق الارتحال للحصول عليها من مصادرها البعيدة مكانيا، أو صعوبات ترتبط باعتبارات أمنية..، أو موضوعات تتسم بالحساسية الدينية أو الخقية أو الاجتماعية..وفي مثل هذه الحالات على الباحث أن يحدد إمكاناته التي تتيح له التحرك والتصرف لتحقيق بحثه.</vt:lpstr>
      <vt:lpstr>6-الاشراف، الوقت، التكلفة وعوامل أخرى</vt:lpstr>
      <vt:lpstr>  على الطالب أن ياخذ بنظر الاعتبار اختيار موضوع يسهل أن يجد له الإشراف العلمي المناسب في الكلية التي يدرس فيها. وهناك عدة اعتبارات يمكن أن ينظر إليها الطالب في اختياره للأستاذ المشرف على بحثه، منها وجود التخصص اللازم، وموافقة المشرف على موضوع البحث، وعلى الإشراف. وأن لا يكون المشرف مثقلاً بعدد كبير من البحوث التي يشرف عليها في نفس الوقت، أو بجدول مزدحم للتدريس، وغير ذلك من الأعمال والمهام التي يقوم بها وتحد من فرص حصول الطالب على وقت كاف للاشراف.</vt:lpstr>
      <vt:lpstr>  وهنالك عامل الوقت، فلا بد أن يراعيه الطالب عند اختياره لموضوع بحثه، فلا يختار موضوعا موسع متفرعاً، يحتاج إلى فترة طويلة للبحث فيه وانجازه. وكثير من الطلبة يختار موضوعا معينة للبحث، وسرعان ما يتبين بعد مناقشته مع الأساتذة المتخصصين ومن خلال عرضه في حلقات السمنار أنه يحتاج إلى وقت أطول بكثير مما تصور، لذلك ينصح باختيار موضوعات تتناسب مع الوقت المتاح للدراسة. ومثل هذا الاعتبار مهم للطلبة المحددين بفترة زمنية معينة لانجاز بحوثهم كطلبة البعثات والمنح الدراسية، وطلبة الدراسات العليا خاصة في مرحلة الماجستير. </vt:lpstr>
      <vt:lpstr>   كذلك ينبغي أن يراعي الطالب التكاليف التي يحتاج إليها تنفيذ البحث، وإلى أي مدى يمكن أن يوفرها في حدود إمكاناته المادية المتاحة. فبعض الدراسات تحتاج إلى طباعة ونسخ الكثير من استمارات الاستفتاءات والاختبارات والمقاييس، ومتطلبات إجراء التجارب العلمية، وإلى انتقالات وسفريات لمناطق متعددة وبعيدة لتطبيقها، وجمع البيانات اللازمة للبحث. وما لم يقدر الباحث على تكلفة البحث من البداية، ويوفر مصادر الحصول عليها، فسيواجه صعوبات كثيرة تعطل تنفيذ البحث وإتمامه على النحو الذي رسمه، وفي حالات كثيرة يضطر الطالب إلى تعديل موضوعه أكثر من مرة، أو حتى تغييره بسبب تلك الصعوبات. </vt:lpstr>
      <vt:lpstr>  كما وهنالك عوامل أخرى يجب مراعاتها تتعلق بظروف الباحث الشخصية، والمهنية، والصحية، وما يتعلق بالحصول على التسهيلات والموافقات الرسمية من قبل الجهات أو المؤسسات التي سيتعامل معها لإجراء البحث، وغير ذلك..</vt:lpstr>
      <vt:lpstr>PowerPoint Presentation</vt:lpstr>
      <vt:lpstr>                            المحاضرة  السابعة</vt:lpstr>
      <vt:lpstr>خطة البحث المقترحة وخطوات البحث :</vt:lpstr>
      <vt:lpstr>   قبل أن يضع الباحث خطة البحث، والخطوات التي سيتبعها بالتفصيل، يكون قد تأكد من تحديد مشكلة البحث بشكل نهائي، ومن إمكانية بحثها. وتشتمل خطة البحث على ما سيقوم به الباحث من إجراءات، وخطوات محددة يعتمدها في ترتيب وتسلسل بحثه، وهي خطة مبدئية تحتاج إلى تفكير ونفاذ رؤية للمشكلة ومجالها وأهميتها، وقدرة على رسم إطار عام، واستعمال أساليب منهجية وفنية لدراسة المشكلة، والتوصل إلى قرارات أو حلول لها. وبقدر ما تستند الخطة إلى مثل هذه القدرات والأساليب، تأتي في صورة واضحة ودقيقة ومنظمة. وهذا يساعد الطالب الباحث على حسن مناقشتها وتوضيحها وتنفيذها. ومع ذلك، فإنه قد يدخل تعديلات وتغييرات معينة على الخطة المقترحة في ضوء ما ينبثق من أفكار وملاحظات وتوجيهات معينة خلال مناقشتها والدراسة الناقدة لها من جانب الأساتذة والزملاء خلال حلقات السمنار. وعلى الباحث أن يكون صبورا، ولا يضجر من الأفكار والملاحظات حتى لو كانت مخالفة لوجهة نظره، لأن الدافع الأساسي لها هو أن تكون الخطة واضحة، وموضوعية، منظمة، وعلمية تأخذ بنظر ما يكفل تحقيق هذه الخواص عند إعادة تنظيمها. وتشتمل خطة البحث على عنوان البحث-المقدمة أو التمهيد لمشكلة البحث-مشكلة البحث-أهمية البحث-حدود البحث-أهداف البحث-صياغة الفرضيات-تحديد المصطلحات-الطريقة أو خطوات البحث وأساليبه وأدواته. وسنتاولها في الآتي:</vt:lpstr>
      <vt:lpstr>اولاً-عنوان البحث Title:</vt:lpstr>
      <vt:lpstr>   لكل بحث عنوان معين يعبر بدقة ووضوح وإيجاز عن المتغيرات المراد دراستها ومجال الدراسة، ويمكن من خلاله فهم وجود مشكلة ما. ولا يقصد بالعنوان أن يكون صياغة للمشكلة، لأن طبيعة العرض للمشكلة وأسلوب صياغتها يختلف عن عنوان البحث. وهناك اعتبارات يجب مراعاتها من جانب الباحث في كتابة البحث وكالآتي:</vt:lpstr>
      <vt:lpstr>1-أن يحدد العنوان ميدان المشكلة تحديداً دقيقاً</vt:lpstr>
      <vt:lpstr>2-أن يكون العنوان واضحاً وموجزاً ووصفي بدرجة كافية تسمح بتصنيف الدراسة في فئتها المناسبة.</vt:lpstr>
      <vt:lpstr>3-أن يتم تجنب الكلمات المكررة، والتي لا ضرورة لها مثل (دراسة في) أو _دراسة تحليلية_ وكذلك تجنب أن تكون العبارات ناقصة أو مضللة .</vt:lpstr>
      <vt:lpstr>4-أن تخدم الأسماء التي ترد في العنوان كموجهات تبين وجهة البحث.</vt:lpstr>
      <vt:lpstr>5-أن توضع الكلمات الأساسية في بداية عبارة العنوان.</vt:lpstr>
      <vt:lpstr>ثانياً: مقدمة البحث Introduction:</vt:lpstr>
      <vt:lpstr>   قد يضع الباحث مقدمة تمهد للبحث، ويشير فيها بإيجاز إلى الكتابات والبحوث السابقة موضحاً الصلة بينها وبين الموضوع الحالي الذي يروم البحث فيه. ويمكن أن يوضح بعض الأفكار والمفاهيم الأساسية ذات الدلالة بالنسبة لبحثه. كذلك يمكن أن يوضح في المقدمة بعض الثغرات والمشكلات الملحة القائمة في المجال التربوي أو النفسي، والتي تحتاج إلى حلول وقرارات تستند إلى بحوث علمية.</vt:lpstr>
      <vt:lpstr>ثالثاً: صياغة المشكلة وتحديدهاٍStatement of the problem :</vt:lpstr>
      <vt:lpstr>   ينبغي أن تصاغ مشكلة البحث بوضوح، ويذكر الباحث في المشكلة ما يتعلق بالسلبيات أو الثغرات التي تدور حول المشكلة، ومستنداً إلى أدبيات، ودراسات سابقة، وآراء منظرين ومفكرين..وقد لا يجد ما يسند ما يتطرق له بشكل مباشر، فيضع مشكلة البحث بصيغة تساؤلات. ويتطلب هذا من جانب الباحث اختيار الألفاظ والمصطلحات لعبارات المشكلة أو التساؤلات التي يطرحها بحيث تعبر بدقة عن طبيعة الأفراد المراد اجراء الدراسة عنهم. وقد تكون مشكلة البحث موسعة إذا تضمنت تفاصيل كثيرة، أو مختصرة عندما تتحدد بتساؤلات.</vt:lpstr>
      <vt:lpstr>رابعاً: أهمية البحث Research Importance:  </vt:lpstr>
      <vt:lpstr>    يبين الباحث في هذه الفقرة مدى أهمية الدراسة الحالية والحاجة إليها في ميدان ومجال البحث. ويذكر الباحث فيها كل ما يبرز قيمة وأهمية المتغيرات المراد البحث فيها من الناحية التربوية أو النفسية، كالأهمية من دراسة التفكير، الذكاء، التحصيل الدراسي، القلق.. وأهمية برامج تعليمية أو تربوية معينة..، ولماذا هي مهمة، وبماذا تخدم، كذلك أهمية الفئة المستهدفة بالبحث، كأن يكونوا طلبة، أو تلاميذ، أو معلمين..كل ذلك بحسب ما يتضمنه عنوان البحث. ويشير الباحث إلى النظريات، والأدبيات والدراسات السابقة إن وجدت التي اهتمت بدراسة نفس المتغيرات كي تدعم اهمية الدراسة.</vt:lpstr>
      <vt:lpstr>خامساً: أهداف البحث Amis of research: </vt:lpstr>
      <vt:lpstr>   يحدد الباحث أهداف البحث بدقة ووضوح. ويعتمد في صياغتها على ما يروم إيجاده فعلاُ، أو تحقيقه من خلال البحث لا أكثر ولا أقل. ويمكن أن يضع الباحث هدفاً واحداً أو عدة أهداف بحسب متطلبات الدراسة وما تتضمنه من متغيرات، والوقت المتاح له، فقد تتضمن الدراسة استخراج نتائج لعدة متغيرات، والفروق بين الفئات، ومقارنات..وكلما تعددت المتغيرات، تعددت الأهداف، واتسعت الدراسة.</vt:lpstr>
      <vt:lpstr>سادساً: فرضيات البحث   The Hypothesis:</vt:lpstr>
      <vt:lpstr>   الفرضية هي تفسير أو حل مؤقت محتمل للمشكلة، أو إجابة مؤقتة عن التساؤل الذي يتطلب الاجابة عنه من خلال البحث. ولكن هذه الفرضية تحتاج إلى التحقق منها، والتأكد من صحتها وإثباتها، أو إدحاضها ورفضها. وللفرضية الجيدة خصائص معينة وهي كالآتي :</vt:lpstr>
      <vt:lpstr>1-أن تكون متسقة مع الحقائق المعروفة سواء كانت بحوثاً أو نظريات علمية. بمعنى أن يضع الباحث الفرضية التي لا تتناقض مع المعطيات السابقة التي قدمت من قبل منظرين أو باحثين. فالفرضية ليست مجرد تخمين، ولكنها نفاذ رؤية وتخمين ذكي يستند إلى كفاية الحقائق والخبرة حتى تكون للفرضية دلالاتها. وفي كثير من مجالات دراسة السلوك يحتاج الباحث إلى إجراء دراسة إستطلاعية أولية محدودة للحصول على بيانات تساعده في صياغة فرضية ذات دلالة. ويمكن أن تصاغ الفرضية بأسلوبين، إما أن تكون الفرضية صفرية، بمعنى محايدة، أو تكون متجه. ففي حالة أن تكون الفرضية صفرية يفترض الباحث أن لا توجد فروق ذات دلالة إحصائية بين ما يفترضه والنتيجة التي يحصل عليها. أما في حالة أن تكون الفرضية متجهة، فيفترض وجود الفروق ذات الدلالة الإحصائية. ويعتمد وضع الفرضية المناسبة صفرية أو متجهة على ما يتوافر من بيانات سابقة مؤكدة تدعم فرضيته مبدئياً قبل إجراء بحثه. </vt:lpstr>
      <vt:lpstr>سابعاً: حدود البحث Search Limits: </vt:lpstr>
      <vt:lpstr>  على الباحث أن يكون على دراية تامة بحدود وميدان بحثه، فيذكر حدود البحث البشرية، وهم الفئة المستهدفة بالبحث، والمكانية والزمانية والمتغيرات المراد البحث فيها دون غيرها.</vt:lpstr>
      <vt:lpstr>ثامناً: تحديد مصطلحات البحث Identify the research terms :</vt:lpstr>
      <vt:lpstr>   ويقصد بها تلك التي ترد في عنوان البحث. والمصطلح العلمي يتألف من أكثر من مفردة تشير إلى متغير ما، ليشكل صيغة واحدة تمثل مفهوماً معيناُ جديداً. </vt:lpstr>
      <vt:lpstr>   يقوم الباحث بتعريف كل متغير أو مصطلح ورد في العنوان كل على حدة. ويستعرض الباحث ما ورد من تعريفات من قبل منظرين، وباحثين في دراسات سابقة قد وضعوا تعريفات مسبقاً، ويتبنى تعريفاً معيناً من بينها إن كان مناسباً لبحثه، وقد يضع الباحث بنفسه تعريفاً جديداً مستنبطاً معينة إن كانت التعريفات السابقة غير مناسبة لبحثه الحالي.</vt:lpstr>
      <vt:lpstr>    وعلى الباحث أن يستعرض التعريفات بحسب الأسبقية الزمنية لكل منها حتى آخر تعريف ورد  للمتغير الذي يتطرق له في بحثه. ويفيد استعراض التعريفات السابقة في أن تصبح لدى الباحثة خبرة فيما تمت دراسته لمتغير بحثه، ويلاحظ التباين أو التوافق بين كل منها، وقد يستنبط تعريفاً توافقياً من جميعها، أو بعيداً إلى حد ما عن كل ما سبق ملائماً لبحثه.</vt:lpstr>
      <vt:lpstr>تاسعاً: الإطار النظري Theoretical Framework: </vt:lpstr>
      <vt:lpstr>  لا بد للباحث أن يتطرق للأسس النظرية التي تتناول متغيرات بحثه، ذلك في تناول النظريات أو وجهات النظر التي تفسر المتغيرات أو الظواهر أو الحالاات، كما يمكن أن يتناول أدبيات فلسفية، أو اجتماعية وتربوية ودراسات سابقة. إن دراسة النظريات والتطرق إليها في البحث يبين مدى اطلاع الباحث واستفادته منها في تحديد ميدان ومجال بحثه، وتفسير وتوضيح المفاهيم المتعلقة بمتغيرات بحثه، ويمكن أن يتبنى نظرية معينة ليستند إليها أو توجه عمله منذ البداية، فلا يتشتت به الرأي بين هذه النظرية أو تلك، كما يعتمدها في تفسير نتائج بحثه. </vt:lpstr>
      <vt:lpstr>عاشراً: إجراءات البحث Search Procedures:  تحديد أساليب ووسائل البحث</vt:lpstr>
      <vt:lpstr>                             Determine the methods and Instruments :</vt:lpstr>
      <vt:lpstr>   بعد أن يكون الباحث قد حدد تعريفاً مناسباً لمتغيرات بحثه، وحدد أهدافه، وطبيعة دراسته ومنهجيتها بحسب ما يتطلبه البحث كأن تكون الدراسة وصفية، مسحية، أو ارتباطية، أو تجريبية..يقوم باختيار الأسلوب المناسب لإجراء دراسته، والوسائل أو الأساليب المناسبة لجمع البيانات من الاختبارات والمقاييس، ويقوم الباحث إما بإعدادها أو بنائها، أو اعتماد أداة معدة سابقاً مناسبة لبحثه. وبعد أن يطبق الباحث أدوات بحثه، يقوم بمعالجتها احصائياً للتحقق من صدقها وثباتها، ومن بعد يطبقها على العينة المستهدفة بالبحث، ثم يستخرج النتائج، ويقوم بتفسيرها. وتساعده النظريات والأدبيات السايقة في إيجاد التحليلات والتفسيرات المناسبة للنتائج. وفي ضوء نتائج البحث يقدم التوصيات. كما يقترح إجراء دراسات أخرى مماثلة أو مكملة.</vt:lpstr>
      <vt:lpstr> </vt:lpstr>
      <vt:lpstr>مناهج البحث العلمي</vt:lpstr>
      <vt:lpstr> المحاضرة الثامنة</vt:lpstr>
      <vt:lpstr>خطوات وأدوات تجميع البيانات</vt:lpstr>
      <vt:lpstr>  يتطلب تحقيق أهداف البحث تجميع بيانات معينة، ثم معالجتها إحصائياً للتوصل إلى النتائج، ذلك من خلال أداة معدة لهذا الغرض، وتجميع البيانات التي يمكن بواسطتها اختبار الفرضيات. وهنالك خطوات تتصل بتجميع البيانات يمكن تلخيصها بالآتي:</vt:lpstr>
      <vt:lpstr>1-تحديد المجتمع المراد دراسته. أي الحصر الشامل للمجتمع، واختيار عينة منه. ويعتمد ذلك على طبيعة المجتمع نفسه، وطبيعة الظاهرة المراد دراستها، وإمكانية الحصول على العينة.</vt:lpstr>
      <vt:lpstr>2- وضع هياكل الجداول الإحصائية التي تستوعب البيانات التي يتوقع تجميعها في البحث، فضلاً عن دراسة البحوث السابقة المتصلة بالظاهرة موضوع الدراسة، وذلك لتحديد البيانات الناقصة، وتعرف جوانب المشكلة غير المطروقة والصعوبات التي اعترضت الباحثين من قبل.</vt:lpstr>
      <vt:lpstr>3- تحديد مصادر البيانات ثم تجميعها، وقد تكون هذه المصادر منشورة كالكتب والتقارير، وقد تكون غير منشورة كالوالوثائق وغيرها، وقد يكون ميدان البحث هو مصدر المعلومات والبيانات التي تجمع منه مباشرة. وإذا استقر الباحث على مصادر البيانات، فإنه يبدأ بتجميعها.</vt:lpstr>
      <vt:lpstr>أدوات ووسائل جمع البيانات :</vt:lpstr>
      <vt:lpstr>  أداة البحث هي الوسيلة التي يتم بواسطتها الحصول على البيانات المطلوبة. وتتعدد وتتنوع أدوات ووسائل البحوث بحسب نوع البحث والهدف منه لتحقيق ذلك، وهي الإستبانات، والاختبارات والمقاييس، والملاحظة، والمقابلة، ودراسة الحالة..</vt:lpstr>
      <vt:lpstr> أولاً: الاستبيان أو "الاستبانة"": Questionnaire</vt:lpstr>
      <vt:lpstr>   الإستبيان أحدى وسائل البحث العلمي المستعملة على نطاق واسع بهدف الحصول على بيانات أو معلومات من مجاميع كبيرة من الناس، تتعلق بأحوالهم أو ميولهم أو اتجاهاتهم.. ويتألف الاستبيان من استمارة تحتوي على مجموعة من الفقرات للإجابة على عدة أسئلة يقوم المستجيب بالإجابة عليها بنفسه دون مساعدة أو تدخل من أحد. وعادة ما تصاغ فقرات الاستبيان بطريقة عبارات تتطلب الإستجابة عليها من خلال التأشير على أحد البدائل أو الاختيارات التي يقدمها الباحث، وذلك بحسب الهدف من الإستبيان، وتكون هذه الاختيارات ثنائية أو ثلاثية، أو رباعية،...مثل (أتفق كثيراً، أتفق قليلاً، أتفق إلى حد ما، لا أتفق). والتأشير على أحد هذه البدائل بما يناسب المستجيب. ويتم جمع الدرجات التي يحصل عليها كل فرد من افراد العينة ومعالجتها إحصائياً بالوسيلة الإحصائية المناسبة. كما وقد تصاغ فقرات الإستبيان بطريقة عبارة ناقصة تتطلب الإستجابة باختيار عبارة من بين عبارتين أو أكثر لإكمالها، وتحدد درجة لكل معينة. وغير ذلك. والمهم التفريق بين الاستبيان والإستفتاء، فالاستبيان يتضمن فقرات، وتتوفر فيه بدائل للاختيار من بينها قد تصل لأكثر من سبعة أو تسعة، أما الأستفتاء، فهو وسيلة لجمع بيانات محددة بالإجابة إما بنعم أو لا، مع أو ضد. ويمكن تصنيف الاستبيان كالآتي:</vt:lpstr>
      <vt:lpstr>1-الاستبيان المغلق </vt:lpstr>
      <vt:lpstr>   وتكون الإستجابة عليه مقيدة، حيث يحتوي الاستبيان على أسئلة تليها إجابات محددة، وما على المستجيب إلا اختيار الإجابة بوضع إشارة عليها كما هو الحال في الأسئلة الموضوعية. ومن حسنات هذا النوع، انه يشجع المستجيبين على الإجابة عليه لأنه لا يتطلب وقتاً وجهدا كبيرين ، كما انه سهل في تصنيف البيانات وتحليلها إحصائيا. ومن عيوبه، أن المجيب قد لا يجد بين الإجابات الجاهزة ما يريده، فتكون مقيدة بما يتوفر في الاستبانة من اختيارات. </vt:lpstr>
      <vt:lpstr>2-الاستبيان المفتوح</vt:lpstr>
      <vt:lpstr>    وفيه تكون الإجابة حرة مفتوحة، حيث يحتوي الاستبيان على عدد من الأسئلة يجيب عليها المشارك بطريقته ولغته الخاصة، كما هو الحال في الأسئلة المقالية، فيهدف هذا النوع إلى إعطاء المشارك فرصة لأن يكتب رأيه ويذكر تبريراته للإجابة بشكل كامل وصريح .ومن عيوبه أنه يتطلب جهدا ووقتا وتفكيرا جادا من المشارك مما قد لا يشجعه على المشاركة بالإجابة .</vt:lpstr>
      <vt:lpstr>3-الاستبيان المغلق المفتوح </vt:lpstr>
      <vt:lpstr>  ويحتوي على عدد من الأسئلة ذات إجابات جاهزة ومحددة، وعلى عدد أخر من الأسئلة ذات إجابات حرة مفتوحة أو أسئلة ذات إجابات محددة متبوعة بطلب تفسير سبب الاختيار، ويعتر هذا النوع أفضل من النوعين السابقين لأنه يتخلص من عيوب كل منهما. </vt:lpstr>
      <vt:lpstr>4-الاستبيان المصور</vt:lpstr>
      <vt:lpstr>  وتقدم فيه أسئلة على شكل رسوم أو صور بدلا من العبارات المكتوبة. ويقدم هذا النوع من الاستبيانات إلى الأطفال أو الأميين، وقد تكون تعليمات شفهية. </vt:lpstr>
      <vt:lpstr>مزايا وعيوب الإستبيان</vt:lpstr>
      <vt:lpstr>  إن ومن أهم مزايا الاستبيانات وإيجابياته عموماً أن الإستبيان عادة قليل التكلفة والجهد، ويتيح الإستجابة بسهولة. ويساعد في الحصول على بيانات حساسة أو محرجة، ويمكن تطبيقه على أعداد كبيرة من المستهدفين بالبحث. </vt:lpstr>
      <vt:lpstr>  أما أهم عيوب الاستبيان، فقد يفتقر للدقة في صياغة فقراته، وغموض محتواه، وأحياناً يعتمد الاستبيان على القدرة اللفظية في الإجابة عليه، لهذا فهو لا يصلح للأشخاص غير الملمين بالقراءة والكتابة، إلا إذا كان الاستبيان مصورا، كما وقد يتأثر بذاتية الباحث فقد يكون منحازاً في الإستجابات، ويصعب تعميم نتائجه عندما يفتقر للصدق، واللجوء إلى العشوائية في الاستجابة في حالة الإفتقار إلى الجدية فيها، وقد تفسر الإجابات بشكل خاطيء. كذلك هناك أخطاء شائعة تزيد من عيوب الإستبيان منها الغموض في المحتوى من فقرات ومعلومات مطلوبة من المستجيبين، وبالتالي إهمال الإجابة عليها.</vt:lpstr>
      <vt:lpstr>   أحياناً قد يشمل الاستبيان أسئلة قد يعتبرها المفحوص تافهة، أو لا أهمية لها، أو هامشية.. وبالتالي، فهي لا تبرر أن ينفق في إجابتها الوقت والجهد, أحياناً تكون الاستبانة مطولة بما تتضمنه من فقرات وطلب الكثير من المعلومات، مما يسبب الملل للمفحوص، واهماله الإجابة على عدد منها. الأفتقار للتسلسل المنظم للعبارات أو الأسئلة، مما يربك المستجيب. وقد يتضمن الاستبيان العبارات التي توحي بالإجابة، كذك التحيز من قبل الباحث في تصميم الاستبيان، أو في تعليمات الاستجابة. قد يطبق الباحث الاستبيان على عينة غير مناسبة أحياناً، أو غير ممثلة، أو في وقت غير مناسب للاستجابة، مما يؤدي إلى الاستعجال، أو اهمال الإجابة أو التأخر فيها...وغير ذلك.</vt:lpstr>
      <vt:lpstr>ثانياً: المقاييس والاختبارات</vt:lpstr>
      <vt:lpstr>  القياس في التربية وعلم النفس عملية تهدف إلى تقييم أو إصدار حكم معين على درجة او مدى وجود ظاهرة أو متغير من خلال إعطاء درجة معينة. ويكون القياس بتعيين أرقام على بعض الخصائص أو الأشياء بناءً على معيار محدد معين لتعيين الأرقام خاصة بما يتضمن المقياس. لذا، فالقياس هو عملية وصف المعلومات وصفاً كميا، أو بمعنى آخر, استخدام الأرقام في وصف وترتيب وتنظيم المعلومات أو البيانات في هيئة سهلة موضوعية يمكن فهمها ومن ثم تفسيرها. هو عملية تحويل الأحداث الوصفية إلى أرقام بناء على قواعد وقوانين معينة. إن كل شيء يمكن أن يقاس بأداة مناسبة، كأن يكون أداة لقياس الطول وهي المتر، ولقياس الوزن فتكون وحدة القياس الغرام، وغيرها لقياس الحجم، ..وهكذا، أما المتغيرات النفسية فتعد لها مقاييس بحسب المتغير، مثال ذلك قياس الداوفع، الإنفعالات، الحاجات، الإتجاهات، السلوكات المختلفة كالسلوك العدواني، والسلوك الأخلاقي.. ويتضمن القياس في التربية وعلم النفس تعيين درجات على سلوكات الفرد بتطبيق المقاييس المدرجة التي تسمى عادة الاختبارات. ويواجه القياس والإختبار في علم النفس مشكلة في قلة توافر الدقة والثبات عموماً، لكون المتغيرات النفسية متغيرة ونامية أو متطورة، وأحيانا بسبب الإعداد الذي يفتقر للدقة والموضوعية، فلا يكون المقياس أو الاختبار صادقاً ولا ثابتا.</vt:lpstr>
      <vt:lpstr>  أما الاختبارات، فعادة هي عبارة عن سلسلة من الأسئلة المقننة التي تعرض على شخص معين ويطلب منه الإجابة عنها كتابة أو شفهيا، إلا أن هناك بعض الاختبارات التي لا تتطلب من المفحوص إجابة معينة وإنما تتطلب منه أداءً حركيا أو مجموعة من الأداءات الحركية على آلة معينة. كاختبار قيادة السيارة في الشارع. فاختبار القيادة لا يتضمن الأسئلة كما أن تعليماته وتوجيهاته تختلف باختلاف المفحوص، وباختلاف الشوارع وحركة المرور. ومن الاختبارات المستعملة في البحوث التربوية والنفسية، الاختبارات التحصيلية، اختبارات الذكاء بانواعها، اختبارات المهارات، قدرات العقلية..</vt:lpstr>
      <vt:lpstr>   ويعرف الاختبار النفسي كذلك بأنه مقياس موضوعي مقنن لعينة من السلوك، وكلمة سلوك هنا قد تعكس قدرة الفرد اللفظية أو الميكانيكية أو قد تعكس سمة من سماته الشخصية، كالانبساطية والانطوائية، أو قد تعكس مجموعة من الأداءات الحركية على أعمال أو أجهزة معينة، كالكتابة على الآلة الطابعة لقياس مهارة الأصابع مثلا. والاختبار</vt:lpstr>
      <vt:lpstr>  كذلك وتعرف بأنها مجموعة من المثيرات أعدت لتقيس بطريقة كمية أو بطريقة كيفية العمليات العقلية والسمات أو الخصائص النفسية، وقد يكون المثير هنا أسئلة شفاهية أو أسئلة كتابية، أو قد تكون سلسلة من الأعداد أو الأشكال الهندسية أو النغمات الموسيقية أو صورا أو رسومات. ومن المهم ذكر أن المقاييس والاختبارات أكثر صدقاً وثباتاً في محتواها من الأستبيان برغم إجراءات التحقق من صلاحيتة لكل منها، فالاستبيان كثيراً ما يستخدم لجمع البيانات في ظروف معينة، وأوقات محددة، فلا يعاد استخدامه عند تغير ظروف العينات التي يطبق عليها، إلا بعد إجراء التعديلات عليه. أما الاختبارات والمقاييس فيتم التحقق من صلاحيتها بعد تطبيقها على عينات كثيرة، ومختلفة، ولأكثر من مرة، ويتم استخراج صدق البناء لها من خلال عدد من المعالجات الإحصائية المناسبة، كما يتم التحقق من ثباتها عند إعادة تطبيقها فتعطي نتائج متقاربة في كل مرة. لذلك هنالك العديد من المقاييس والاختبارات العالمية المعتمدة، والتي تصلح للتطبيق على عينات مختلفة. </vt:lpstr>
      <vt:lpstr>تصنيف أو أنوع الاختبارات: ونذكر منها الآتي:</vt:lpstr>
      <vt:lpstr>1- الأختبارات الفردية : وهي الاختبارات التي تطبق على فرد معين، ذلك من خلال المقابلة الشخصية. ولا بد أن تتوافر فيها فقرات او أسئلة معيينة مع تعليمات للإستجابة واضحة، كما قد تستعمل معها الملاحظة لسلوكه أثناء الإجابة وحتى التسجيل لسلوكه اثناء الموقف الاختباري. وعادة تستعمل في الجلسات الإرشادية، وعند اختبار القدرات الخاصة كالذكاء، واختبار المهارات العقلية أو الحركية..ولا تعمم نتائج هذه الاختبارات، كونها تمثل نتائج بيانات لحالات فردية خاصة</vt:lpstr>
      <vt:lpstr>2- الاختبارات الجماعية: وتستعمل لتطبق على مجموعة من الأفراد بوقت واحد. عندما لا تكون حاجة للخصوصية في الاستجابة، ومطلوب الحصول على بيانات من أعداد كبيرة، ويمكن تعميم نتائج البحث على مجتمع البحث بعد استخراج النتائج . </vt:lpstr>
      <vt:lpstr>3- اختبارات الأداء : وتتطلب الاستجابة القيام بعمل أو أداء محدد في موقف محدد، ومثال ذلك اختبارات القدرة الميكانيكة، بناء الأشكال وترتيبها بشكل هندسي، …</vt:lpstr>
      <vt:lpstr>4-الاختبارات اللفظية وغير اللفظية : وتعتمد اللفظية على استخدام الرمز اللفظي سواء كلغة، أو رمز، أو رقم. ..وغير ذلك من التصنيفات. أما غير اللفظية فتستعمل عادة مع الحالات الخاصة لغير القادرين على القراءة والكتابة، وتعتمد في تكوينها على الصور والأشكال والرموز. </vt:lpstr>
      <vt:lpstr>PowerPoint Presentation</vt:lpstr>
      <vt:lpstr>PowerPoint Presentation</vt:lpstr>
      <vt:lpstr>المحاضرة التاسعة</vt:lpstr>
      <vt:lpstr>ثالثاً : المقابلة Interview :</vt:lpstr>
      <vt:lpstr>  تعد المقابلة وسيلة مهمة لجمع البيانات، لكونها تتعامل مباشرة مع المستجيب، خاصة في دراسة الحالة، وعندما يتعلق البحث بدراسة حالات أو مشكلات خاصة، يصعب الحصول على البيانات من خلال الاستبيان أو المقاييس والاختبارات، رغم أنها قد تتضمنها، إذ يمكن من خلالها استعمال أدوات أخرى مدعمة لها، وفي حالة تكون الدراسة لمشكة فردية تتطلب جمع المعلومات من الأفراد المعنيين مباشرة. </vt:lpstr>
      <vt:lpstr>   المقابلة وسيلة يتم فيها التبادل اللفظي بين القائم بالمقابلة، وبين فرد أو عدة أفراد للحصول على معلومات ترتبط بآراء أو اتجاهات أو مشاعر أو دوافع أو سلوك. وتستخدم المقابلة في معظم أنواع البحوث التربوية والنفسية، إلا أنها تختلف في أهميتها حسب المنهج المتبع في الدراسة.</vt:lpstr>
      <vt:lpstr>   ومن المهم أن تتوافر شروط للقائم بالمقابلة تتعلق بتخصصه الذي يؤهله لإجراء المقابلة، وما يتعلق بقدرته على التعامل السليم مع الشخص الذي تتم مقابلته، ومهارات الإتصال لديه التي تتطلب طمأنته، وتمكنه من كسب ثقته، والتواصل اللفظي والنفسي معه بصبر وتقبل، وقدرته على توجيه المقابلة وسيرها بالشكل الصحيح دون إرباك، أو ابتعاد عن الهدف منها.</vt:lpstr>
      <vt:lpstr>    وتستعمل أثناء المقابلة عدة أسئلة للحصول على البيانات المطلوبة كأن تكون أسئلة مقيدة، وفيها يستتبع كل سؤال مجموعة من الاختبارات وما على المفحوص إلا الإشارة إلى الاختبارات الذي يتفق مع رأيه، وأسئلة شبه مقيدة وتصاغ فيها الأسئلة بشكل يسمح بالإجابات الفردية ولكن بشكل محدود للغاية، وأسئلة مفتوحة وفيها يقوم المقابل بتوجيه أسئلة واسعة غير محددة إلى المفحوص.</vt:lpstr>
      <vt:lpstr>أنواع المقابلة :</vt:lpstr>
      <vt:lpstr>  للمقابلة أنواع عدة، وتعتمد على طبيعة الدراسة من حيث متطلباتها، وشروطها، والهدف منها، كذلك على طبيعة وخصائص الأفراد الذين تتم مقابلتهم.. وعموماً، في بحسب البحث العلمي في التربية وعلم النفس تقسم إلى:</vt:lpstr>
      <vt:lpstr>1- المقابلة المسحية : وتستهدف الحصول على قدر معين من المعلومات عن الظاهرة موضوع الدراسة، ويستخدم هذا النوع بكثرة في دراسات الرأي العام أو دراسات الاتجاهات. </vt:lpstr>
      <vt:lpstr>2-المقابلة العلاجية ( الإكلينيكية ) : ويستخدم في الإرشاد والعلاج النفسي، حيث يقوم المعالج بأجرائها بقصد مساعد المسترشد على حل مشكلته، والتأثير على الاضطرابات السلوكية لدى المرضى النفسيين بهدف العلاج. وتتم هذه المقابلة على خطوات، أو من خلال عدد من المقابلات لكل منها هدف وهي : 1-المقابة الأولية: وتهدف إلى التعرف على المفحوص، وطمانته، وكسب ثقته. 2-المقابلة التشخيصية: ويتم خلالها جمع البيانات، ومن ثم التوصل إلى تشخيص الدقيق للمشكلة. 3-المقابلة العلاجية: ويتم خلالها التحدث مع المفحوص عن كيفية التخلص من مشكلته، بمناقشة الأسباب، واختيار الحلول المناسبة من قبل المفحوص دون ضغط .</vt:lpstr>
      <vt:lpstr>PowerPoint Presentation</vt:lpstr>
      <vt:lpstr>خطوات إجراء المقابلة :</vt:lpstr>
      <vt:lpstr> لا بد للباحث العلمي أن يقوم بالتخطيط المسبق لإجراء المقابلة، والإعداد الجيد لها كي لا يفاجأ بما ليس متوقعاً خلالها. وذلك كالآـي:</vt:lpstr>
      <vt:lpstr>1-تحديد الأشخاص الذين ستتم مقابلتهم.</vt:lpstr>
      <vt:lpstr>2-تحديد أهداف المقابلة ومتطلباتها.</vt:lpstr>
      <vt:lpstr>3-التخطيط المسبق لكيفية المقابلة، والتحضير للأسئلة التي سيتم طرحها، والتهيؤ للاستجابات غير المتوقعة، وكيفية التعامل معها.</vt:lpstr>
      <vt:lpstr>4-تحديد وتحضير الأسئلة والاختبارات التي سيتم تقديمها للمستجيب، والوسائل المساعدة كأدوات التسجيل الصوتية والسمعية والورقية.. </vt:lpstr>
      <vt:lpstr>5-تحديد المكان والوقت المناسب لإجراء المقابلة . </vt:lpstr>
      <vt:lpstr>6-من المهم أن يبذل الباحث جهداً لإحراز ثقة المستجيب وطمأنته فيما يتعلق بسرية المعلومات عند المقابلة الأولية.</vt:lpstr>
      <vt:lpstr>-مميزات وعيوب المقابلة:</vt:lpstr>
      <vt:lpstr>   من مميزات المقابلة أنها تقدم معلومات غزيرة ومميزة لكل جوانب الموضوع، وتكون المعلومات فيها دقيقة إلى حد كبير، لأن يتم خلالها التوضيح والشرح والإستفهام..، ويمكن من خلالها تقييم الصفات الشخصية للأشخاص المعنيين بالمقابلة والحكم على إجاباتهم، ويمكن استعمالها بشكل واسع مع لجمع البيانات من الاشخاس الاميين. كما وتتيح المقابلة للمستجيب الشعور بالأهمية والاعتبار من قبل المستجيب...</vt:lpstr>
      <vt:lpstr>  أما من عيوبها فعادة ما تكون مكلفة من حيث الوقت والجهد والإعداد، وأحيانا تخضع في نجاحها لظروف الشخص المقابل وإمكاناته وتقديراته لأهمية المقابلة، وأهمية التحضير لها، بما يمتلك من مهارات، وسمات شخصية معينة تجعله مقبولاً، وقادرا على التعامل مع الآخر وكسب ثقته، كما وتخضع في مدى نجاحها من تحقيق أهدافها إلى رغبة وتقبل المستجيب للتعاون للإجابة على الأسئلة بصدق ودون إحراج. واحياناً يصعب استعمال وسيلة المقابلة في الحالات التي يصعب الوصول إلى الأفراد المعنيين كالسياسيين، والذين هم في مراكز سلطة عليا.. </vt:lpstr>
      <vt:lpstr>رابعاً: الملاحظة Observation :</vt:lpstr>
      <vt:lpstr>  تعتبر الملاحظة العلمية والمباشرة Direct Observation  وسيلة لجمع البيانات بطريقة منهجية مقصودة من خلال ملاحظة السلوك العفوي التلقائي في الظروف أو المواقف الطبيعية، بتوجيه الانتباه إلى الأحداث أو الظواهر والسلوك، والعلاقات التي تربط بينها، وهذا ما يجعل الملاحظة العلمية المقصودة معتمدة في نتائجها وتحليلها للظاهرة أكثر من الملاحظة غير المقصودة، أو العابرة. فالملاحظة العابرة تجري دون إعداد مسبق، ودون تحديد لهدف معين للملاحظ، ودون تفكير مسبق فيها. ولا ينفي ذلك أهمية الملاحظة العابرة، إذ بالإمكان من خلالها الإنتباه لظواهر أو سلوكات، أو مشكلات في البيئة المحيطة لم يكن الباحث قد إنتبه إليها مسبقاً، أو فكر بها، وبالتالي، فقد تكون خطوة أولية غير مباشرة للإعداد للملاحظة العلمية المقصودة.</vt:lpstr>
      <vt:lpstr>وتعد الملاحظة العلمية المقصودة  وسيلة هامة كونها تسهم إسهاماً أسياسيا في البحث الوصفي. تمكن الملاحظة الباحث من الحصول على معلومات فيما يتعلق بالأشياء المادية والنماذج.. وبهذه الحالة، تكون العملية بسيطة نسبيا، حيث تتضمن التصنيف والقياس والعد..ولكن هناك عمليات تتضمن دراسة الإنسان أثناء قيامه بعمله.. وتعد أكثرها تعقيدا وصعوبة. </vt:lpstr>
      <vt:lpstr>خطوات إجراء الملاحظة :</vt:lpstr>
      <vt:lpstr>1-تحديد الهدف من الملاحظة، وبهذا تتحدد إجراءات الملاحظة.</vt:lpstr>
      <vt:lpstr>2-تحديد السلوك المطلوب ملاحظته إجرائياً، والتركيز عليه.</vt:lpstr>
      <vt:lpstr>3-تحضير الوسائل الملائمة لتسجيل السلوك والمواقف المراد ملاحظتها، كأن تكون وسائل تقنية كأداة الكاميرا، وفيديو التسجيل الصوري والسمعي..</vt:lpstr>
      <vt:lpstr>4-التأني بالملاحظة، ذلك بتتبع السلوك وما يتبعه وما يتعلق به بدقة وبانتظام.</vt:lpstr>
      <vt:lpstr>5-التدرج والترتيب في متابعة السلوك أو الظاهرة المراد دراستها.</vt:lpstr>
      <vt:lpstr>6-يمكن تدوين الملاحظات التي تثير الانتباه أكثر من غيرها، عندما يرى الباحث أهميتها. </vt:lpstr>
      <vt:lpstr> شروط الملاحظة:</vt:lpstr>
      <vt:lpstr>1- توخي الصدق والموضوعية : أي البعد عن الذاتية في الملاحظة، والحرص على الصدق في متابعة الظاهرة، أو السلوك الملاحظ.</vt:lpstr>
      <vt:lpstr>2-الحرص على ملاحظة كل سلوك مهم أو يدخل ضمن الدراسة بدقة.</vt:lpstr>
      <vt:lpstr>3-التحقق من صلاحية أدوات ووسائل التسجيل المستخدمة في الملاحظة.</vt:lpstr>
      <vt:lpstr>مزايا وعيوب الملاحظة العلمية:</vt:lpstr>
      <vt:lpstr>   إن مقدرة الباحث على استخدام الملاحظة بطريقة علمية تعتمد على تحيزاته السابقة، وعلى مقدرته في الفهم والتصور، ونظرته وقدرته على تعرف العلاقات السببية والنتائج، ودعلى دقته في تسجيل نتائج ملاحظاته..وإذا ما احسن استخدام وسيلة الملاحظة فسيتبين له بعض من مزاياها ومنها أنها من أكثر الوسائل المباشرة لدراسة العديد من الظواهر، فهناك جوانب عديدة من السلوك الإنساني لا تتم دراستها بدرجة مرضية إلا بهذه الطريقة. كما تسمح بتجميع البيانات في المواقف السلوكية المثالية من الناحية التلقائية، وتسمح بتسجيل السلوك مع حدوثه في ذات الوقت. ولا تعتمد الملاحظة على أحداث الماضي بل على الحاضر، وتسمح بالتعرف على البيانات التي قد لا يفكر بها الباحث عند استخدام وسائل جمع البيانات الأخرى كالمقابلة والاستبانة. ومع ذلك فللملاحظة أيضا عيوب منها أن الأشخاص المستهدفين بالملاحظة قد يعمدوا إلى تصنع السلوك عندما يكتشفوا أنهم تحت الملاحظة. قد يحدث ما لم يتوقعه الباحث، فلا يكون موجودا أثناء حدوثه..وكثيراً ما تتدخل عوامل خارجية كالتغير في الطقس، وعوامل طارئة شخصية للباحث..كما أن الملاحظة محددة بوقت، وفي بعض الاحيان قد تستغرق الأحداث وقتاً اطول، وتتطلب متابعة، وقد تستغرق سنوات بين فترة وأخرى، كما وقد تتطلب تغير في الأماكن، وبالتالي يكون من الصعب أو المستحيل على الباحث أن يجمع البيانات والأدلة الضرورية اللازمة. وهناك بعض الأحوال التي لا تفيد فيها الملاحظة لأنها غير ممكنة بالنسبة لحياة الناس الخاصة.</vt:lpstr>
      <vt:lpstr>أدوات أخرى لجمع البيانات   </vt:lpstr>
      <vt:lpstr>   هنالك أدوات أخرى يمكن أن تستخدم بمفردها أو مع غيرها من الأدوات لزيادة التأكد من النتائج، مثل المقاييس السوسيومترية التي تقيس العلاقات الاجتماعية. كما وهناك أساليب إسقاطية للحصول على البيانات المطلوبة من المستجيب، يتم الحصول منه على معلومات معينة بطريقة غير مباشرة، كأن يطلب منه تفسير مثيرات غامضة من خلال عرض صورة، أو الحديث عن موضوع ما بحرية..فيكشف بصورة غير مباشره أو دون وعي منه عن مشاعره، وأفكاره، ويتبين من خلال استجاباته خصائص شخصيته.، وتستخدم في منهج دراسة الحالة. وهناك أيضاً أسلوب تحليل المضمون الذي يستخدم في تحليل محتوى المادة التي تقدمها وسائل الاتصال الجمعي أو "الجماهيري" كالصحف والجلات والكتب والأفلام وبرامج التلفزيون.وذلك بالوصف الموضوعي المنظم الكمي للمحتوى الظاهر لوسيلة الإتصال. </vt:lpstr>
      <vt:lpstr>المحاضرة العاشرة</vt:lpstr>
      <vt:lpstr>PowerPoint Presentation</vt:lpstr>
      <vt:lpstr>عينات البحث The Samples:</vt:lpstr>
      <vt:lpstr>  يعتمد الباحث في الحصول على البيانات والمعلومات على عينات محددة من مجتمع ما يكون الباحث قد حدد مشكلة بحثه منه، ويكون هذا المجتمع هو المعني بدراسة الظاهرة أو المتغيرات المراد دراستها. فيقوم الباحث باختيار عينة من هذا المجتمع تكون ممثلة له لتطبيق أداة أو مجموعة أدوات بحثه من اختبارات أو مقاييس بحسب أهداف البحث، سواء كان بحثاً وصفياً، أم تجريبيا. ويمكن تقسيم المجتمع إلى: </vt:lpstr>
      <vt:lpstr>1-المجتمع النظري</vt:lpstr>
      <vt:lpstr>ويعنى المجتمع النظرى كل الأفراد ممن تتمثل بهم الظاهرة التى يود الباحث دراستها بغض النظر عن إمكانية الوصول لبعضهم دون الآخر، أو وجود إطار يضمهم جميعاً</vt:lpstr>
      <vt:lpstr>2-المجتمع المتاح</vt:lpstr>
      <vt:lpstr>  هو المجتمع المحدود الذى يستطيع الباحث تحديد أفراده، ويختار منه العينة المناسبة لدراسته ويعمم عليه نتائجه .</vt:lpstr>
      <vt:lpstr>3-المجتمع المستهدف ويعنى المجموعة التى يهتم بها الباحث، ويطبيق دراسته عليها.</vt:lpstr>
      <vt:lpstr>PowerPoint Presentation</vt:lpstr>
      <vt:lpstr>   أما العينة فهي عدد من أفراد المجتمع يتصفون بنفس صفاته وخصائصه بجانب معين، أو عدة جوانب، بحيث تكون ممثلة له  يشمل جانبا أو جزءا من محددات المجتمع الأصلي المعني بالبحث تكون ممثلة له، لذلك تغني عن دراسة المجتمع بأكمله. فدراسة المجتمع بأكمله  يعد أمراً لا يمكن تحقيقه عموماً. ولذلك، فاختيار العينات الممثله مهم من حيث:</vt:lpstr>
      <vt:lpstr>1- انها تختصر على الباحث دراسة أعداد كبيرة من المجتمع يصعب الوصول إليها، والحصول عليها عادة، لتنوع أفراد المجتمع وكثرة أعدادهم، خاصة في المجتمعات الهائلة العدد.</vt:lpstr>
      <vt:lpstr>2-توفر الوقت عند إجراء الدراسة على أفراد محددين بصفات وخصائص معينة مطلوبة بالبحث، وبحسب طبيعة وأهداف البحث.</vt:lpstr>
      <vt:lpstr>3-يمكن الحصول على معلومات عديدة عن المجتمع من خلال مجموعات قليلة ممثلة له.</vt:lpstr>
      <vt:lpstr>4-يسهل إجراء التجارب على العينة كونها محدودة العدد، ويمكن متابعة أفرادها بسهولة ودقة.</vt:lpstr>
      <vt:lpstr>أنواع العينات: </vt:lpstr>
      <vt:lpstr>  يمكن تقسيم العينات بصفة عامة إلى قسمين :</vt:lpstr>
      <vt:lpstr>1-عينات إحتمالية وهي كالعينات (العشوائية والطبقية والمساحية والمنتظمة) حيث يمكن تطبيق النظرية الإحصائية عليها لتمدنا بتقديرات صحيحة عن المجتمع الأصلي. وهناك العينات التي يتدخل فيها حكم الباحث كالعينات (الحصصية والعمدية) وغيرها. والنتائج التي يصل إليها الباحث باستخدامها تعتمد على حكمه الشخصي الذي لا يمكن عزله أو قياسه، وإن كان من الممكن أحياناً أن تطبق عليها النظرية الإحصائية إذا وضعت بعض الفروض. ولا بد للباحث قبل اختيار العينة أن يحدد المجتمع الأصلي بدقة، وأن يعد قائمة كاملة ودقيقة بمفردات هذا المجتمع، ثم يأخذ مفردات ممثلة من القائمة، وأخيراً أن يحصل على عينة مناسبة، بدرجة تكفي لتمثيل خصائص المجتمع الأصلي.</vt:lpstr>
      <vt:lpstr>أ- العينات الاحتمالية</vt:lpstr>
      <vt:lpstr>1-العينة العشوائية البسيطة</vt:lpstr>
      <vt:lpstr>  وهي العينة التي يتم اختيارها بحيث يكون لكل مفردة من مفردات المجتمع فرص متكافئة في الاختيار. أي أنه ليس هناك تحيز في الاختيار. وعادة يكون اختيار مثل هذه العينات العشوائية عندما يكون المجتمع متجانس في خصائصه وصفاته، ولا حاجة لأن تكون العينة كبيرة جداً، فالمجتمع المتجانس يتشابه أفراده في كثير من الصفات، لذلك فإن أية عينة من مثل هذ المجتمع ستكون ممثله له. ومثال ذلك مجتمع طلبة الجامعة، مجتمع الأطباء،  طلبة المدارس في الريف..</vt:lpstr>
      <vt:lpstr>  وهناك طرق عديدة لاختيار العينة العشوائية ومن بينها الطريقة المسماة بـ(اليانصيب) أو القرعة Lottery حيث توضع الأوراق والمكتوب عليها أسماء أو وحدات المجتمع في صندوق أو كيس مثلاً، وبعد ذلك يتم خلطها، ويسحب منها عدد من الوحدات المطلوبة دون تمييز بين الأوراق، ولكن هذه الطريقة عسيرة التطبيق، خاصة مع المجتمعات الكبيرة، كما أنها قد لا تحقق الفرص المتكافئة تماماً في الاختيار، وذلك لأنه عند سحب احد الأوراق من الصندوق، فإن الفرص تزداد في إمكانية اختيار كل واحدة من الأوراق المتبقية نظراً لأن عدد الأوراق الكلي يكون يقل. كذلك هناك طريقة أخرى للتخلص من هذه المشكلة، وهي في جداول الأرقام العشوائية لتيسر عملية الاختيار العشوائي، وفي هذه الحالة، فإن جميع مفردات المجتمع الأصلي ترتب ترتيباً مسلسلاً بحيث تحتوي الأرقام المعطاة على رقمين مثلاً 1، 2، 3، ....27 ثم يستخدم جدول الأرقام العشوائية لتحديد الحالات المختارة للعينة. ويختار الباحث أية نقطة في الجدول، ثم يقرأ الأرقام التالية في أي اتجاه (أفقي، رأسي، مائل..) والأرقام التي تقرأ هي التي تبين الأرقام المخصصة للمفردات المختارة في العينة. </vt:lpstr>
      <vt:lpstr>   ومن مميزات العينات العشوائية المنتظمة، أنها تعد من أسهل العينات العشوائية فى التطبيق، ولا  تحتاج إلى عملية إعداد مسبق لمفردات الدراسة خاصة إذا كانت مجموعات داخل مجتمع الدراسة،, لا تحتاج إلى الرجوع فى كل مرة يتم فيها سحب المفردات إلى مرجع أو دليل فيكتفى بالمفردة الأولى أما باقى المفردات فتحدد تلقائياً عن طريق صيغة رياضية سهلة ومبسطة.  </vt:lpstr>
      <vt:lpstr>   أما عيوب العينات العشوائية المنتظمة  فهي في انها تستلزم توفر قائمة حديثة تشمل كافة أسماء مفردات المجتمع الأصلى. وقد تكون العينة المختارة غير متجانسة، وذلك حينما تختار مفردات على أبعاد منتظمة يصادف أن يكونوا من طبقة معينة أو من ذوى خصائص وصفات مميزة وغير متشابهة مع بقية المفردات. ويشترط فى المجتمع الأصلى أن يكون الأفراد فى تسلسل منسق وتدرج من حيث التنوع. ولا تحدث احتمالية فرصة التمثيل لمفردات مجتمع الدراسة إلا مرة واحدة وهى عند اختيار المفردة الأولى. فى حالة كون طول الفئة كبيراً. وهناك مجموعات داخل مجتمع الدراسة عددها أقل من طول الفئة، فإن احتمال تمثيلها فى العينة يكون محدوداً.</vt:lpstr>
      <vt:lpstr>2-العينة العشوائية المنتظمة</vt:lpstr>
      <vt:lpstr>   لزيادة احتمال تمثيل خصائص المجتمع فى العينة ، فإننا نلجأ إلى العينة العشوائية الطبقية .وهى نوع آخر من العينات العشوائية غير أنها تتعامل مع مجتمع غير متجانس.   للحصول على هذه العينة يقسم المجتمع إلى مجموعات متساوية العدد أو الفئات، فإذا كان المجتمع مثلاً يتكون من 100 مفردة، والمطلوب 10، فإن المجتمع يقسم على 100/10 فيتكون العينة مؤلفة من 10 والمهم أن يتم اختيار المفردة الأولى عشوائياً، من بين المجموعة الأولى مثلاً نأخذ الرقم 8، والوحدات المتتالية التي ستنضم الى العينة ستكون 8، 18، 28، 38... ويعاب على هذه الطريقة أن التحيز قد يدخل فيها، فيبعدها عن أن تكون عشوائية حقيقية. </vt:lpstr>
      <vt:lpstr>3-العينة الطبقية </vt:lpstr>
      <vt:lpstr>  إن الهدف من اختيار هذه العينة أن تكون ممثلة لمختلف الفئات أو الطبقات المتجانسة في المجتمع المراد قياسه أو مسحه.. ويكون حجم الفئة متناسبا مع حجم الطبقة في المجتمع الأصلي، فإذا أرد الباحث أن يقوم بدراسة على طلبة الجامعة واختار ثلاث كليات منها لتكون موضوع دراسته، فبعد التعرف على الكلية والسنوات الدراسية وأعداد الطلبة في كل منها، فإنه ينظر إلى أصغر عدد من الوحدات في إحدى الفصول فيجده مثلاً 50 فإذا أخذ عينة واحدة كطالب أو طالبة مثلاً، وكان هناك فصل دراسي مكون من 75 فستكون العينة مكونة من 2/11 وهذا غير ممكن. ومن هنا وجب على الباحث حتى يحصل على أرقام صحيحة أن يحسب القاسم المشترك الأدنى لجميع الأعداد وهو 25 ثم يحاول اختيار عينات طبقية من الفئات التي لديه بنسبة 1: 25 أي نسبة 4%   وينبغي أن يتم اختيار المفردات بالأسلوب العشوائي من هذه الطبقات حتى يزيد احتمال تمثيل كل واحدة من هذه الجماعات في العينة وفي نفس الوقت تكون جميع مميزات العينة العشوائية موجودة. </vt:lpstr>
      <vt:lpstr>4- العينة المساحية </vt:lpstr>
      <vt:lpstr>  وهذه ذات أهمية كبيرة عند الحصول على عينات تمثل المناطق الجغرافية المختلفة، كما لا يطلب في هذه الحالة إعداد قوائم كاملة بجميع الأفراد أو العناصر داخل منطقة جغرافية معينة. هذا وتختار المناطق الجغرافية نفسها بطريقة عشوائية، ولكن يحب ان تمثَّل في كل منطقة إقليمية مختارة كل الفئات الاجتماعية المتمايزة إن تطلب ذلك. يبدأ الباحث بتقسيم المجتمع إلى وحدات أولية يختار من بينها عينة بطريقة عشوائية أو منتظمة، ثم تقسم الوحدات الأولية المختارة إلى وحدات ثانوية، يتم اختيار من بينها عينة جديدة، ثم يتم تقسيم الوحدات الثانوية المختارة إلى وحدات ثالوثية، ثم رباعية إلى أن يقف الباحث عند مرحلة معينة، فقد يختار مثلاُ من المحافظات التي تدخل إطار البحث، ثم من بين المحافظات من عينة المدن، ثم من بين الأحياء السكنية..وهكذا. واختيار الاشخاص يمكن أن تتم معهم المقابلة يجب أن يكون بعد ذلك كله بطريقة عشوائية من بين وحدات المعاينة التي تكونت. وبعدها يمكن القول بأن العينة المساحية يمكن اعتبارها عينة متعددة المراحل.  </vt:lpstr>
      <vt:lpstr>ب-العينات اللا إحتمالية </vt:lpstr>
      <vt:lpstr>1- العينات الصدفية </vt:lpstr>
      <vt:lpstr>    وهى العينة التى يتم فيها اختيار مفردات الدراسة نتيجة لعامل الصدفة وليس لأى عامل آخر وتعد من أضعف العينات اللاحتمالية بوجه عام من حيث قدرتها على الوصول بنتائج دقيقة نظراً لارتفاع نسبة التحيز لدى الباحث، وانخفاض نسبة التمثيل لمجتمع الدراسة وتتصف بسهولة التطبيق ولا تتطلب أى إجراء مسبق. وتستخدم فى البرامج الإعلامية والتليفزيونية أو قياس اتجاهات الرأى العام حول قضية ما وسؤال من نقابله مصادفة.</vt:lpstr>
      <vt:lpstr>2-العينة الحصصية</vt:lpstr>
      <vt:lpstr>  تعتبر هذه الطريقة في اختيار العينة ذات أهمية في بحوث الرأي العام، إذ أنها تتم بسرعة أكبر، وبتكاليف أقل، سواء في تخطيط العينة، أو في استكمال مرحلة المقابلة في البحث. وتعتمد هذه العينة على اختيار أفراد العينة من بين الجماعات. ولا بد للقائم بالبحث أن ينفذ تعليمات معطاة مسبقاً، طبقاً لدراسة المجتمع المراد بحثه كعدد الفلاحين أو سكان المدن الذين يجب سؤالهم، وعدد المشتركين من الجنسين حسب أعمارهم وهكذا.. </vt:lpstr>
      <vt:lpstr>  وقد تبدو العينة المختارة بهذه الطريقة مماثلة للعينة الطبقية، ولكن في العينة الطبقية، فإن اختيار المفردات لا يترك للشخص الذي يقوم بالمقابلة، بل يتم عشوائيا، أما في العينة الحصصية فإن الشخص القائم بتجميع البيانات تترك له حرية اختيار الأشخاص حتى يحصل على الحصة المطلوبة من كل طبقة ومن كل فئة..مما يؤدي إلى بعض التحيز. </vt:lpstr>
      <vt:lpstr>3- العينة العمدية </vt:lpstr>
      <vt:lpstr>  إن معرفة المعالم الإحصائية لمجتمع معين وخصائصه من شأنها أن تغري بعض الباحثين باتباع طريقة العينة العمدية التي تتكون من مفردات معينة تمثل المجتمع الاصلي تمثيلاً سليما، فالباحث في هذه الحالة قد يختار مناطق محددة تتميز بخصائص ومزايا إحصائية تمثل المجتمع، وتعطي هذه نتائج أقرب ما يكون إلى النتائج التي يمكن ان يصل إليها الباحث بمسح المجتمع كله. وتقترب هذه العينة من العينة الطبقية أيضا حيث يكون حجم العينة المختارة يتناسب مع العدد الكلي الذي له نفس الصفات في المجتمع الكلي، ومع ذلك ينبغي التأكيد على أن هذه الطريقة أيضا لها عيوبها، إذ تفترض بقاء الخصائص والمعالم الإحصائية للوحدات المعنية بالدراسة دون تغيير، وهذا أمر قد لا يتفق مع الواقع.</vt:lpstr>
      <vt:lpstr>   ولا بد للباحث أن يتنبه إلى مواقع الخطأ في اختيار العينة ومن أهمها تلك التي تقع نتيجة التحيز وهي التي تحدث نتيجة الطريقة التي يتم بها اختيار العينة من المجتمع الأصلي. وأخطاء ناتجة عن حجم العينة، وتسمى بأخطاء الصدفة، والأخطاء النتاتجة من ردود أفعال الناس نحو أداة أو وسيلة القياس ذاتها، وتسمى أخطاء الأداة. وفي حالة اختيار العينة الضابطة، يجب أن تختار-أو تصمم- بنفس الطريقة التي يتم بها اختيار العينات التجريبية (عشوائية-طبيقية-مساحية) بحيث تمثل كل العناصر بفئاتها المختلفة لكل من العينات التجريبية والعينة الضابطة بنسبة واحدة، حتى يمكن قياس أثر المتغير موضوع الدراسة في الموضوعات التي تتطلب ذلك. </vt:lpstr>
      <vt:lpstr>المحاضرة الحادية عشرة</vt:lpstr>
      <vt:lpstr>تمثيل العينة وثباتها  </vt:lpstr>
      <vt:lpstr>   إن مشكلة استنتاج معلومات موثوق بها من العينة، تتركز في تحديد مدى مطابقة العينة للمجتمع موضوع الدراسة. وعلى الرغم من استحالة التأكد بصفة قاطعة من ذلك..وعلى كل حال، فإن دراسة عينة أو أكثر يمكن أن تزود الباحث بمجرد تقدير لما يمكن أن يكون صحيحا بالنسبة للمجتمع..وإذا ما مارس الباحث العناية في جعل جميع العينات ممثلة للمجتمع بصورة تامة، وكان حجمها نسبيا، وإذا كانت القياسات دقيقة..فإن التقدير يجب أن يكون أقرب ما يكون للحقيقة. </vt:lpstr>
      <vt:lpstr>  ويقدر الأحصائيون المحدثون الحجم المحتمل للخطأ بحساب ذلك رياضيا داخل حدود معينة، وعلى العكس من ذلك، فيمكن تحديد درجة الثقة التي توضع في التقدير بطريقة رياضية. </vt:lpstr>
      <vt:lpstr>  ويجب أن يكون واضحاً إن الثقة في التقدير أو في تطبيقات المعلومات والبيانات المستخرجة من العينات بالنسبة للمجتمع كله..عنما تشير فقط إلى حساب احتمال صحتها ودقتها.</vt:lpstr>
      <vt:lpstr>  ويعمد إلإحصائيون عادة إلى  حساب قبول التقدير إذا كان هناك ترجيح ضد حدوثه بالمصادفة البحتة، وذلك بنسبة 20-1، أي نسبة5% أو 99 01 أي نسبة1% وإن كان قرار الباحث في حد ذاته يعتبر قرارا تعسفيا، وغير دقيق.</vt:lpstr>
      <vt:lpstr>الطريقة الإحصائية وتصنيف البيانات (الإستجابات) وتجهيزها</vt:lpstr>
      <vt:lpstr>  يمكن أن يعرف الإحصاء بأنه ذلك الفرع من الدراسات الذي يهتم بالأساليب الرياضية أو العمليات اللازمة لتجميع ووصف وتنظيم وتجهيز وتحليل وتفسير البيانات الرقمية.</vt:lpstr>
      <vt:lpstr>  ولما كانت البحوث بطبيعتها كثيرا ما تنتج مثل هذه البيانات الرقمية، فإن الإحصاء يعتبر أداة أساسية للقياس والبحث.</vt:lpstr>
      <vt:lpstr>  ويتم هذا بنوعين من التطبيقات الإحصائية للبيانات وهي:</vt:lpstr>
      <vt:lpstr>أ-التحليل الإحصائي الوصفي</vt:lpstr>
      <vt:lpstr>ب-التحليل الوصفي الإستدلالي</vt:lpstr>
      <vt:lpstr>  ويهتم التحليل الإحصائي الوصفي بالوصف الرقمي لمجتمع معين، وفي هذه الحالة فليست هناك نتائج يمكن أن تنسحب على جماعة أخرى عن تلك التي تركز عليها الوصف فقط. أما بالنسبة للتحليل الإحصائي الإستدلالي، فهو يتضمن عملية المعاينة والتي سبقت الإشارة إليها، أي اختيار جماعة صغيرة تمثل المجتمع الكبير المختارة منه، على أن تكون النتائج النهائية تقريبية وداخل حدود "خطأ" محسوب إحصائيا.</vt:lpstr>
      <vt:lpstr> ويرى بعض الإحصائيين أن الطريقة العلمية للبحوث التحليلية، أو الطريقة الإحصائية تتضمن خطوات أربع أساسية:</vt:lpstr>
      <vt:lpstr>1-وضع الفرضيات</vt:lpstr>
      <vt:lpstr>2-جمع البيانات</vt:lpstr>
      <vt:lpstr>3-تجهيز البيانات وتصنيفها</vt:lpstr>
      <vt:lpstr>4-تحليل البيانات</vt:lpstr>
      <vt:lpstr>بما في ذلك عرضها بيانياً وتلخيصها، وإجراء بعض الاختبارات اللازمة لقبول أو رفض الفرض. فالطريقة الإحصائية إذن لا تهتم بتطويع البيانات ووصفها وتحليلها فقط، ذلك لأن التطبيق السليم للطريقة الإحصائية بحانبها الوصفي والإستدلالي يتضمن الإجابة على الاسئلة الآتية:</vt:lpstr>
      <vt:lpstr>1-ما هي الحقائق التي يجب تجميعها حتى تمدنا بالمعلومات اللازمة للإجابة على الأسئلة؟</vt:lpstr>
      <vt:lpstr>2-كيف يمكن تجميع هذه البيانات وتنظيمها وتحليلها حتى تلقي ضوءاً على المشكلة.</vt:lpstr>
      <vt:lpstr>3-ما هي الفرضية، أو الفرضيات التي تشملها الطريقة الإحصائية المستخدمة؟</vt:lpstr>
      <vt:lpstr>4-ما هي النتائج التي يمكن ان نستخلصها منطقيا من تحليل هذه البيانات؟</vt:lpstr>
      <vt:lpstr>مراجعة البيانات المجمعة</vt:lpstr>
      <vt:lpstr>  ينبغي مراجعة البيانات التي تم تجميعها، وذلك قبل البدء في عملية التصنيف، للتأكد من أن هناك إجابات على مختلف الأسئلة التي تتضمنها الاستمارات الاستبيانية مثلا. أو على الأقل احتواء هذه الاستجابات على نسبة معقولة تسمح باستخلاص نتائج ذات دلالة. </vt:lpstr>
      <vt:lpstr>   وينبغي التأكد من وضوح الخطوط والكلمات التي دونت بها الإجابات، وضمان اكتمال المعلومات، والتأكد من صحة البيانات المعطاة، بحيث لا تكون معلومات مضللة. وذلك للتأكد من صدق الإجابات وانتظامها. هذا مع توحيد طريقة تسجيل البيانات فضلا عن القيام بالعمليات الحسابية الضرورية لتصحيح الإجابات بالصورة المناسبة، وادخالها في التحليل بطريقة موحدة.</vt:lpstr>
      <vt:lpstr>تصنيف البيانات</vt:lpstr>
      <vt:lpstr>   تصنيف البيانات هو جزء من التخطيط العام للبحث، والذي يبدأ ببلورة المشكلة وتحديدها، ثم انواع الدراسة ومستواها ومنهجها، وأدوات تجميع البيانات وتصنيفها وتحليلها وتفسيرها، أي أن وضع الفرض نفسه من البداية، أو السؤال الذي سيجيب عليه الباحث من شأنه ان يشير إلى أنواع التصنيف الذي يمكن اتباعه.</vt:lpstr>
      <vt:lpstr>  إن الهدف من التصنيف هو تجميع البيانات المتشابهة مع بعضها، وترتيبها في فئات ومفردات متشابهة. وهناك بعض الملاحظات التي ينبغي أن ياخذها الباحث في اعتباره، ذلك أنه عند التصنيف للبيانات الكيفية والبيانات الكمية المجمعة. وهذه الملاحظات يمكن اعتبارها مجرد أهداف للباحث يواجه بها مختلف المشكلات في عملية التصنيف.</vt:lpstr>
      <vt:lpstr>عملية الترميز وتفريغ البيانات:</vt:lpstr>
      <vt:lpstr>  ويقصد بها عملية استبدال الإستجابات الوصفية برموز رقمية تسهل عملية تفريغ البيانات وتجميعها في مجموعات متشابهة لفحصها بطريقة منتظمة.</vt:lpstr>
      <vt:lpstr>التثقيب والفرز والتبويب:</vt:lpstr>
      <vt:lpstr>  ويتم ذلك باعطاء أرقام للإجابات المختلفة أو ترميزها، وكل مستجيب تكون له بطاقة منفصلة، ثم تثقب الأرقام التي تدل على إجاباته لمختلف الأسئلة على هذه البطاقة.  </vt:lpstr>
      <vt:lpstr>اختبار الفرضيات: </vt:lpstr>
      <vt:lpstr>  هناك طريقة مفضلة لدى كثير من الباحثين لاختبار النتيجة أو الفرض المبني على البيانات والمعلومات الكمية، وهي طريقة الفرض الصفري. وهذا المدخل الإحصائي التحليلي، يتطلب أولاً وضع فرض تجريبي لشرح المعلومات والبيانات.. </vt:lpstr>
      <vt:lpstr>PowerPoint Presentation</vt:lpstr>
      <vt:lpstr>PowerPoint Presentation</vt:lpstr>
      <vt:lpstr>PowerPoint Presentation</vt:lpstr>
      <vt:lpstr>الماحاضرة الثانية عشرة</vt:lpstr>
      <vt:lpstr>مصادر ومراجع البحث</vt:lpstr>
      <vt:lpstr>    يمر الباحث العلمي بمرحلة مهمة قبل وخلال البحث وهي مرحلة القراءة والكتابة لما يتعلق بالعديد من المفاهيم والتعريفات، والتطرق لخلفية النظرية أو الإطار النظري والدراسات السابقة، والأدبيات ذات العلاقة بمتغيرات بحثه أو الظاهرة المراد دراستها، فيبدأ بجمع المعلومات من مصادر ومراجع شتى، والإطلاع عليها، وفهمها، والتركيز على ما يهم بحثه فيها وتحديده لغرض الإستفادة منها في دراسته الحالية. ولا بد أن يأخذ الباحث بنظر الاعتبار قيمة تلك المصادر والمراجع من الناحية العلمية، ومدى مصداقيتها والثقة في محتوياتها. فليس كل ما نقرأ قابل للتصديق، أو الثقة بمصدره. </vt:lpstr>
      <vt:lpstr>  وتعد هذه المرحلة من أدق المراحل في عملية البحث، حيث أنه متى انتهى الباحث من التفكير في موضوع البحث، والاستقرار عليه، وقيم المصادر التي سيقرؤها، ودرجة تمكنه من الاستفادة منها، وطريقة الوصول إليها، سار بعد ذلك في بحثه إلى مرحلة جمع المعلومات باعتبارها أساسا للبحث العلمي. والمقصود بجمع المادة العلمية، هو حصرها بعد إيجادها من منابعها، والمتعلقة بموضوع البحث، من خلال البدء بالمصادر والمراجع العامة، ثم المتخصصة والحديثة. كما وتكمن أهمية استجماع المادة العلمية، في كون أن نجاح البحث العلمية واكتسابه القيمة العلمية، رهين بقوة المصادر والمراجع والوثائق الموثوقة والجدية، التي تم الاعتماد عليها في انجاز البحث.</vt:lpstr>
      <vt:lpstr>  ومن المعروف أن مصادر البحث قد تنوعت بفضل التقدم التكنولوجي، ففضلاً عن الكتب والمجلات العلمية وغيرها، يمكن الحصول عليها من خلال المواقع العلمية المعتمدة المتوافرة على شبكة الأنترنت وغيرها، يمكن البحث فيها، وأمام التنوع والتعدد الذي تشهده منابع المادة العلمية، قد تظهر صعوبات جمة أمام الباحث، فقد يجد نفسه أمام استحالة الحصول عليها، مما يخلق في ذهنه شعورا بالإحباط بإمكانية الإحاطة بمعظم المصادر والمراجع المؤطرة للموضوع الذي سيعالجه، فأحياناُ يصعب الحصول على المصادر الأساسية، أو لا يتوافر مصدر معين يساعد في التطرق للظاهرة المراد دراستها مما ييسر الحصول المصادر، ويقلل من الجهد والتكلفة المادية للحصول على المعلومات. وتقسم المراجع والمعلومات إلى قسمين:</vt:lpstr>
      <vt:lpstr>PowerPoint Presentation</vt:lpstr>
      <vt:lpstr>PowerPoint Presentation</vt:lpstr>
      <vt:lpstr>PowerPoint Presentation</vt:lpstr>
      <vt:lpstr>أولا: المصادر والمراجع الرئيسية:</vt:lpstr>
      <vt:lpstr>   عادة نحصل على المعارف والمعلومات من الكتب. والكتب نوعان، كتب تقرأ بأكملها إما لتحصيل ما فيها من معلومات، أو للترويح  والإقناع، كالروايات والقصص، أو الكتاب العادي الذي يعالج موضوعاً أو عدة موضوعات مترابطة.. وكتب يرجع إليها بقصد الحصول على معلومات، أو حقائق محددة وهذه هي المراجع "References" وكذلك المصادر بأنواعها. ومثال المراجع القواميس اللغوية والموسوعات، والدوريات، دليل الأسماء والكتب، مصادر التراجم، الكتب السنوية للرسائل الجامعية، وكتب الحقائق، وكتب عن الأماكن، وعن إناس معينين، ودوائر المعارف، ومراجع الموضوعات المتخصصة، وغيرها.. فما يحتويه القاموس مثلاً لا يقرأ من أوله لآخره، بل يرجع إليه للبحث عن معلومة محددة. أما المصادر فمختلف المؤلفات والكتب التي يحصل الباحث منها على المعلومة بشكل جزئي أو كلي. لذلك تقسم المصادر إلى نوعين: </vt:lpstr>
      <vt:lpstr>1- المصادر الأولية:  وهي التي تناولت الموضوع المراد البحث فيه بصورة مباشرة، ونحصل منها على المعلومة مباشرة من مصدرها الأصلي. فيمكن أن تكون المصادر الأصلية كتباً، أو أشخاصاً قد شهدوا الظاهرة، أو درسوها. </vt:lpstr>
      <vt:lpstr>2- المصادر الثانوية:  وهي التي تنقل لنا المعلومة  الظاهرة عن المصدر الأصلي الأولي، فنحصل منها عليها بصورة غير مباشرة. مثال ذلك ما ينقل عن المؤلفات في الرسائل والأطاريح الجامعية، أو أقوال منقولة عن أشخاص بواسطة آخرين.. كما قد يتطلب من الباحث الاعتماد على بعض الوسائل الميدانية، في انجاز بحثه، وهذه الوسائل كثيرة ومتنوعة، يأتي على رأسها المقابلة والاستمارة الاستبيان. ويفضل عادة أن يتضمن البحث مصادر أولية، ولكن لا بأس من أن يتضمن مزيجاً من المراجع والمصادر الأولية والثانوية، خاصة عندما لا تتوافر في كل الأحوال مصادر أولية، فيعود الباحث لاعتماد المصادر الثانوية خاصة الموثوق بها. ويمكن تحديد أنواع المراجع كالآتي:  </vt:lpstr>
      <vt:lpstr>أ-المراجع العامة :</vt:lpstr>
      <vt:lpstr>    يقصد بالمراجع العامة، كل ما كتب عن موضوع البحث، في مؤلفات عامة، ومطبوعات متنوعة، وعادة ما يتم الانطلاق منها للوصول إلى مراجع أكثر دقة وتخصصا في الموضوع، لأن المراجع العامة لا تعالج الموضوعات التي تحتوي عليها بشكل دقيق، ولكنها تمد الباحث بالمعلومات بسهولة ويسر، دون الاضطرار إلى قراءتها من بدايتها لأخرها، بل يكفي مجرد قراءة بعض الصفحات المعدودة المتضمنة بالمرجع العام عن الموضوع، سواء في المتن أو ما تم تضمينه في الهامش، ولمعرفة مدى احتوائها لموضوع البحث، يكفي قراءة فهرس الكتاب.</vt:lpstr>
      <vt:lpstr>ب- المراجع المتخصصة :</vt:lpstr>
      <vt:lpstr>   هي عبارة عن مؤلفات، تتضمن معلومات واسعة، ورؤى شاملة، وتفريعات دقيقة، تفيد الباحث بشكل كبير في انجاز موضوع بحثه وتطعيمه بالمعلومات، والأفكار التي لها علاقة مباشرة، أو غير مباشرة بموضوع البحث. وتتمثل المراجع الخاصة في كل من الرسائل والأطروحات الجامعية، ثم الكتب المتخصصة، انطلاقا من أن هذه المؤلفات تحتوي على دراسة دقيقة في مجال بحثها، مما يرقى بها إلى درجة المؤلفات الموثوق بها التي لها أهمية خاصة بالنسبة للبحث العلمي.</vt:lpstr>
      <vt:lpstr>ج- الدوريات: </vt:lpstr>
      <vt:lpstr>  يقصد بالدوريات مختلف صور النشر العلمي، التي تصدر بصورة دورية، سواء أكان ذلك أسبوعيا، أو نصف شهري، أم شهريا، أم كل شهرين، أو ثلاث أشهر، أو أربعة، أو نصف سنوي، أو سنويا. فالدوريات العلمية، المعروفة، أصبحت كثيرة جدا، إلى درجة يصعب معها حصر عددها، وخاصة أن مئات الدوريات الجديدة، تصدر سنويا في شتى أرجاء العالم، ولذلك فهي تعد أهم جزء من مصادر المعلومات، لأنها تنشر أحدث ما وصلت إليه الأبحاث، كما تتابع أخبار التطورات العلمية، وفيها تنشر أحدث المقالات، في مختلف الموضوعات، وينبغي هنا الاهتمام بالدوريات المتخصصة في موضوع البحث، وما يجده الباحث من معلومات في هذه الدوريات، قد لا يجده في مصادر ومراجع أخرى. ذلك أن البحث العلمي، سواء اتخذ شكل أطروحة، أو رسالة، أو تقرير يخضع لعدة شروط وإجراءات، قبل ولادته، إذ لا يرى النور إلا بعد إشراف قد يدوم عدة سنوات من قبل أستاذ مشرف مختص، وبعد تحكيم أكاديمي، ومناقشة علنية، من عدة أساتذة مشهود لهم بالحنكة والكفاءة العلمية والاختصاص في موضوع البحث محل المناقشة. </vt:lpstr>
      <vt:lpstr>   وأهم ما تحتويه الدوريات، المقالات، التي تكتسب الوصف العلمي بنشرها في هذه الدوريات، أو المجلات العلمية المتخصصة، كتلك التي تنشرها مجلات قانونية علميةـ قد تصدر سنويا، أو فصليا، وهي متعددة الأنواع واللغاتـ وتلك التي تصدرها مراكز البحث العلمي والجامعات، والكليات، والمعاهد، والجمعيات المهنية، ذات التخصص العلمي، أو تلك الصادرة عن شخص، أو مجموعة من الأشخاص من ذوي الاختصاص، ولذلك تكون المقالة على مستوى علمي جيد، ما دامت تخضع للمقاييس، والمعايير العلمية المحددة مسبقا، في الدورية التي تتولى النشر. </vt:lpstr>
      <vt:lpstr>كيفية كتابة المصادر والمراجع في البحث :</vt:lpstr>
      <vt:lpstr>  هنالك صيغ معينة لكتابة المصادر التي يعتمدها الباحث بمختلف أنواعها، فلا توجد طريقة أو صيغة محددة، والمهم أن يراعى في كتابة المصادر أن تكتب بشكل صحيح، وبتفاصيل مهمة تفيد في سهولة العودة إليها ومراجعتها للقاريء. ذلك في أن يكتب أسم المؤلف الواضح كما موجود على الكتاب أو المؤلف، وسنة الإصدار، وعنوان المؤلف، وجهة الإصدار أو دار الطباعة والنشر، وتحديد ما إذا كان المصدر منشور أو غير منشور في مجلة، وتحديد الصفحات التي نشر فيها. </vt:lpstr>
      <vt:lpstr>  ويكتب المصدر باختصار في متن البحث في نهاية كل فقرة أخذت منه، ويتضمن الإسم الأخير والسنة والصفحة. مثل ( جابر، 1989، ص60) ويكتب المصدر بكل بتفاصيل أكثر في قائمة المصادر عند توافرها مذكورة على غلاف المؤلف. ويراعى في كتابة المصادر في القائمة الأخيرة أن تكتب بحسب التسلسل الأبجدي للأسماء. أما الصيغة المتداولة في كتابة المراجع والمصادر فهي في أن يكتب اللقب أو الإسم الأخير للمؤلف، ثم الأسم الاول، فسنة الإصدار، ثم العنوان الكامل للكتاب أو الرسالة أو الأطروحة، ثم رقم الطبعة إن ذكرت، فجهة أو دار النشر. وفي حالة كونه رسالة أو اطروحة يذكر إن كانت منشورة ، وجهة النشر. </vt:lpstr>
      <vt:lpstr>  أما إذا كان المؤَلف منشور في مجلة علمية محكمة، فيذكر اسم المجلة، والصفحات التي يحتلها المنشور في المجلة. وفي حالة وجود أكثر مؤلف، يذكر الاسم الاول الرئيسي في التسلسل على الكتاب ومن بعد الآخرين. أو الأسم الرئيسي ومن بعد أسماء الآخرين بنفس الطريقة، وكذلك يذكر اسم المترجم في حالة يكون الكتاب أجنبي مترجم بعد ذكر عنوان المؤَلف. وأمثلة على كيفية كتابة المصادر:</vt:lpstr>
      <vt:lpstr>-زهران، حامد عبد السلام (1998) الطفولة والمراهقة. دار المعارف-القاهرة-مصر. </vt:lpstr>
      <vt:lpstr>-سفيان، نبيل صالح (1998) الذكاء الاجتماعي والقيم الاجتماعية وعلاقتهما بالتوافق النفسي والاجتماعي لدى طلبة علم النفس في جامعة تعز. أطروحة دكتوراه غير منشورة. الجامعة المستنصرية-كلية التربية.</vt:lpstr>
      <vt:lpstr>Daniel T. Ziegler &amp; Hjille, L. (1980) : Personality Theories. Basic 2nd E   Assumption.   Reasrch and Applications. Mc Graw-Hill Book com..,    </vt:lpstr>
      <vt:lpstr>PowerPoint Presentation</vt:lpstr>
      <vt:lpstr>الجداول والرسوم البيانية:</vt:lpstr>
      <vt:lpstr>إن توضيح نتائج البحث لا يعتمد على الشرح لتفاصيل هذه النتائج فحسب، بل يتطلب عرضاً للبيانات الإحصائية التي توصل إليها بالطريقة التي استعملها الباحث قبل التفسير، وهي متنوعة بحسب طبيعة ونوع البيانات التي يحصل عليها الباحث.</vt:lpstr>
      <vt:lpstr>  وفي بعض الدراسات الإحصائية قد يكون كافياً كتابة النتائج في جدول تكراري بهذه الطريقة. في حالات أخرى قد نحتاج الى توضيح أكثر من هذا, عندئذ‏ يمكننا استخدام الرسم البياني.</vt:lpstr>
      <vt:lpstr>الرسم البياني هو طريقة لتوضيح نتائج الدراسة الإحصائية بيانيا. هناك العديد من أنواع الرسوم البيانية، وأكثرها شيوعا : </vt:lpstr>
      <vt:lpstr>عندما يكون لدينا جدول تكراري مكتمل من السهل إنشاء رسم بياني عمودي ويبين مستويات كل من التكرارات على حدة،  فيتبين لنا الفروق بينها ولصالح من. </vt:lpstr>
      <vt:lpstr>PowerPoint Presentation</vt:lpstr>
      <vt:lpstr>PowerPoint Presentation</vt:lpstr>
      <vt:lpstr>PowerPoint Presentation</vt:lpstr>
      <vt:lpstr>PowerPoint Presentation</vt:lpstr>
      <vt:lpstr>PowerPoint Presentation</vt:lpstr>
      <vt:lpstr>هناك العديد من أوجه الشبه بين الرسم البياني العمودي و الرسم البياني الشريطي، ولكن على المحور الأفقي للرسم البياني الشريطي عادة ما تُعرض أشياء أخرى بدلا من الأعداد بالإضافة لذلك شرائطه أعرض من أعمدة الرسم البياني العمودي.</vt:lpstr>
      <vt:lpstr>ج- الرسم البياني الخطي</vt:lpstr>
      <vt:lpstr>  الرسم البياني الخطي غالبا ما يستخدم في عرض الأشياء التي تتغير مع الزمن. عند إنشاء رسم بياني خطي نضع أولا علامة لكل نقطة ثم نرسم خطوط بين هذه النقاط التي تأتي كل منها تلو الأخرى في تسلسل زمني. كالتغير في ساعات  عدد ساعات القراءة، والتغير في مستويات التحصيل الدراسي خلال فترة زمنية محددة. وكما في المثال</vt:lpstr>
      <vt:lpstr>PowerPoint Presentation</vt:lpstr>
      <vt:lpstr>   ويعتبر هذا الرسم ذا اهمية خاصة عندما يريد الباحث إظهار أجزاء أو أقسام من الحجم الكلي، فيكننا استخدام الرسم البياني الدائري. مثل بيان حجم احجام عينات الطلبة بحسب توزيعهم على الكليات، ونسبة كل منهم. فيتم رسم دائرة، وتقسم إلى أجزاء، كل جزء يأخذ مساحة بحسب نسبة العينة المأخوذة من كل كلية. وكما في المثال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في (مناهج البحث العلمي في التربية وعلم النفس) </dc:title>
  <dc:creator>ghost</dc:creator>
  <cp:lastModifiedBy>ghost</cp:lastModifiedBy>
  <cp:revision>1</cp:revision>
  <dcterms:created xsi:type="dcterms:W3CDTF">2019-01-02T19:39:37Z</dcterms:created>
  <dcterms:modified xsi:type="dcterms:W3CDTF">2019-01-02T19:40:38Z</dcterms:modified>
</cp:coreProperties>
</file>