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notesMasterIdLst>
    <p:notesMasterId r:id="rId18"/>
  </p:notesMasterIdLst>
  <p:sldIdLst>
    <p:sldId id="27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BF8CA4B-59A4-4307-B441-B85FAF02FC0C}" type="datetimeFigureOut">
              <a:rPr lang="ar-IQ" smtClean="0"/>
              <a:t>21/04/1440</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F1FBB59-417B-4FDE-A6E3-5694DBAB524C}" type="slidenum">
              <a:rPr lang="ar-IQ" smtClean="0"/>
              <a:t>‹#›</a:t>
            </a:fld>
            <a:endParaRPr lang="ar-IQ"/>
          </a:p>
        </p:txBody>
      </p:sp>
    </p:spTree>
    <p:extLst>
      <p:ext uri="{BB962C8B-B14F-4D97-AF65-F5344CB8AC3E}">
        <p14:creationId xmlns:p14="http://schemas.microsoft.com/office/powerpoint/2010/main" val="7499923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3F1FBB59-417B-4FDE-A6E3-5694DBAB524C}" type="slidenum">
              <a:rPr lang="ar-IQ" smtClean="0"/>
              <a:t>9</a:t>
            </a:fld>
            <a:endParaRPr lang="ar-IQ"/>
          </a:p>
        </p:txBody>
      </p:sp>
    </p:spTree>
    <p:extLst>
      <p:ext uri="{BB962C8B-B14F-4D97-AF65-F5344CB8AC3E}">
        <p14:creationId xmlns:p14="http://schemas.microsoft.com/office/powerpoint/2010/main" val="1783342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AE3C9690-2890-460A-A585-178F99D49ACA}"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AE3C9690-2890-460A-A585-178F99D49ACA}"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AE3C9690-2890-460A-A585-178F99D49ACA}"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AE3C9690-2890-460A-A585-178F99D49ACA}"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4" name="Date Placeholder 3"/>
          <p:cNvSpPr>
            <a:spLocks noGrp="1"/>
          </p:cNvSpPr>
          <p:nvPr>
            <p:ph type="dt" sz="half" idx="10"/>
          </p:nvPr>
        </p:nvSpPr>
        <p:spPr/>
        <p:txBody>
          <a:bodyPr/>
          <a:lstStyle/>
          <a:p>
            <a:fld id="{AE3C9690-2890-460A-A585-178F99D49ACA}" type="datetimeFigureOut">
              <a:rPr lang="ar-IQ" smtClean="0"/>
              <a:t>21/04/1440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AE3C9690-2890-460A-A585-178F99D49ACA}" type="datetimeFigureOut">
              <a:rPr lang="ar-IQ" smtClean="0"/>
              <a:t>21/04/1440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9B7BBF3-3377-4AFE-B195-0FFF6292FCB4}" type="slidenum">
              <a:rPr lang="ar-IQ" smtClean="0"/>
              <a:t>‹#›</a:t>
            </a:fld>
            <a:endParaRPr lang="ar-IQ"/>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AE3C9690-2890-460A-A585-178F99D49ACA}" type="datetimeFigureOut">
              <a:rPr lang="ar-IQ" smtClean="0"/>
              <a:t>21/04/1440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AE3C9690-2890-460A-A585-178F99D49ACA}" type="datetimeFigureOut">
              <a:rPr lang="ar-IQ" smtClean="0"/>
              <a:t>21/04/1440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C9690-2890-460A-A585-178F99D49ACA}" type="datetimeFigureOut">
              <a:rPr lang="ar-IQ" smtClean="0"/>
              <a:t>21/04/1440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ar-SA" smtClean="0"/>
              <a:t>انقر لتحرير نمط العنوان الرئيسي</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ar-SA" smtClean="0"/>
              <a:t>انقر لتحرير أنماط النص الرئيسي</a:t>
            </a:r>
          </a:p>
        </p:txBody>
      </p:sp>
      <p:sp>
        <p:nvSpPr>
          <p:cNvPr id="5" name="Date Placeholder 4"/>
          <p:cNvSpPr>
            <a:spLocks noGrp="1"/>
          </p:cNvSpPr>
          <p:nvPr>
            <p:ph type="dt" sz="half" idx="10"/>
          </p:nvPr>
        </p:nvSpPr>
        <p:spPr/>
        <p:txBody>
          <a:bodyPr/>
          <a:lstStyle/>
          <a:p>
            <a:fld id="{AE3C9690-2890-460A-A585-178F99D49ACA}" type="datetimeFigureOut">
              <a:rPr lang="ar-IQ" smtClean="0"/>
              <a:t>21/04/1440</a:t>
            </a:fld>
            <a:endParaRPr lang="ar-IQ"/>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ar-IQ"/>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9B7BBF3-3377-4AFE-B195-0FFF6292FCB4}"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ar-SA" smtClean="0"/>
              <a:t>انقر فوق الأيقونة لإضافة صورة</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AE3C9690-2890-460A-A585-178F99D49ACA}" type="datetimeFigureOut">
              <a:rPr lang="ar-IQ" smtClean="0"/>
              <a:t>21/04/1440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E9B7BBF3-3377-4AFE-B195-0FFF6292FCB4}"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E3C9690-2890-460A-A585-178F99D49ACA}" type="datetimeFigureOut">
              <a:rPr lang="ar-IQ" smtClean="0"/>
              <a:t>21/04/1440</a:t>
            </a:fld>
            <a:endParaRPr lang="ar-IQ"/>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ar-IQ"/>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9B7BBF3-3377-4AFE-B195-0FFF6292FCB4}"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1"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r" defTabSz="914400" rtl="1"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r" defTabSz="914400" rtl="1"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r" defTabSz="914400" rtl="1"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3" name="صورة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268760"/>
            <a:ext cx="8351068" cy="4752528"/>
          </a:xfrm>
          <a:prstGeom prst="rect">
            <a:avLst/>
          </a:prstGeom>
        </p:spPr>
      </p:pic>
    </p:spTree>
    <p:extLst>
      <p:ext uri="{BB962C8B-B14F-4D97-AF65-F5344CB8AC3E}">
        <p14:creationId xmlns:p14="http://schemas.microsoft.com/office/powerpoint/2010/main" val="22521174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اهمية المرونة :</a:t>
            </a:r>
            <a:endParaRPr lang="ar-IQ" dirty="0"/>
          </a:p>
        </p:txBody>
      </p:sp>
      <p:sp>
        <p:nvSpPr>
          <p:cNvPr id="3" name="عنصر نائب للمحتوى 2"/>
          <p:cNvSpPr>
            <a:spLocks noGrp="1"/>
          </p:cNvSpPr>
          <p:nvPr>
            <p:ph idx="1"/>
          </p:nvPr>
        </p:nvSpPr>
        <p:spPr/>
        <p:txBody>
          <a:bodyPr>
            <a:normAutofit/>
          </a:bodyPr>
          <a:lstStyle/>
          <a:p>
            <a:pPr marL="48260"/>
            <a:r>
              <a:rPr lang="ar-IQ" sz="2800" dirty="0">
                <a:solidFill>
                  <a:srgbClr val="4F81BD"/>
                </a:solidFill>
                <a:latin typeface="Times New Roman"/>
                <a:ea typeface="Times New Roman"/>
              </a:rPr>
              <a:t> </a:t>
            </a:r>
            <a:endParaRPr lang="en-US" sz="2000" dirty="0">
              <a:latin typeface="Times New Roman"/>
              <a:ea typeface="Times New Roman"/>
            </a:endParaRPr>
          </a:p>
          <a:p>
            <a:pPr marL="48260"/>
            <a:r>
              <a:rPr lang="ar-IQ" sz="2400" dirty="0" smtClean="0">
                <a:latin typeface="Times New Roman"/>
                <a:ea typeface="Times New Roman"/>
              </a:rPr>
              <a:t>1</a:t>
            </a:r>
            <a:r>
              <a:rPr lang="ar-SA" sz="2400" dirty="0" smtClean="0">
                <a:latin typeface="Times New Roman"/>
                <a:ea typeface="Times New Roman"/>
              </a:rPr>
              <a:t>ـ </a:t>
            </a:r>
            <a:r>
              <a:rPr lang="ar-SA" sz="2400" dirty="0">
                <a:latin typeface="Times New Roman"/>
                <a:ea typeface="Times New Roman"/>
              </a:rPr>
              <a:t>تعمل علي سرعة اكتساب وإتقان الأداء الحركي الفني. </a:t>
            </a:r>
            <a:r>
              <a:rPr lang="en-US" sz="2400" dirty="0">
                <a:latin typeface="Times New Roman"/>
                <a:ea typeface="Times New Roman"/>
                <a:cs typeface="Simplified Arabic"/>
              </a:rPr>
              <a:t/>
            </a:r>
            <a:br>
              <a:rPr lang="en-US" sz="2400" dirty="0">
                <a:latin typeface="Times New Roman"/>
                <a:ea typeface="Times New Roman"/>
                <a:cs typeface="Simplified Arabic"/>
              </a:rPr>
            </a:br>
            <a:r>
              <a:rPr lang="ar-IQ" sz="2400" dirty="0" smtClean="0">
                <a:latin typeface="Times New Roman"/>
                <a:ea typeface="Times New Roman"/>
                <a:cs typeface="Simplified Arabic"/>
              </a:rPr>
              <a:t>2</a:t>
            </a:r>
            <a:r>
              <a:rPr lang="ar-SA" sz="2400" dirty="0" smtClean="0">
                <a:latin typeface="Times New Roman"/>
                <a:ea typeface="Times New Roman"/>
              </a:rPr>
              <a:t>ـ </a:t>
            </a:r>
            <a:r>
              <a:rPr lang="ar-SA" sz="2400" dirty="0">
                <a:latin typeface="Times New Roman"/>
                <a:ea typeface="Times New Roman"/>
              </a:rPr>
              <a:t>تساعد علي الاقتصاد في الطاقة وزمن الأداء وبذل أقل جهد. </a:t>
            </a:r>
            <a:r>
              <a:rPr lang="en-US" sz="2400" dirty="0">
                <a:latin typeface="Times New Roman"/>
                <a:ea typeface="Times New Roman"/>
                <a:cs typeface="Simplified Arabic"/>
              </a:rPr>
              <a:t/>
            </a:r>
            <a:br>
              <a:rPr lang="en-US" sz="2400" dirty="0">
                <a:latin typeface="Times New Roman"/>
                <a:ea typeface="Times New Roman"/>
                <a:cs typeface="Simplified Arabic"/>
              </a:rPr>
            </a:br>
            <a:r>
              <a:rPr lang="ar-SA" sz="2400" dirty="0">
                <a:latin typeface="Times New Roman"/>
                <a:ea typeface="Times New Roman"/>
              </a:rPr>
              <a:t>3ـ تساعد علي تأخير ظهور التعب. </a:t>
            </a:r>
            <a:endParaRPr lang="en-US" sz="2000" dirty="0">
              <a:latin typeface="Times New Roman"/>
              <a:ea typeface="Times New Roman"/>
            </a:endParaRPr>
          </a:p>
          <a:p>
            <a:r>
              <a:rPr lang="ar-SA" sz="2400" dirty="0">
                <a:ea typeface="Calibri"/>
              </a:rPr>
              <a:t>4ـ تطوير السمات الإرادية للاعب كالثقة بالنفس.</a:t>
            </a:r>
            <a:r>
              <a:rPr lang="en-US" sz="2400" dirty="0">
                <a:latin typeface="Calibri"/>
                <a:ea typeface="Calibri"/>
                <a:cs typeface="Simplified Arabic"/>
              </a:rPr>
              <a:t/>
            </a:r>
            <a:br>
              <a:rPr lang="en-US" sz="2400" dirty="0">
                <a:latin typeface="Calibri"/>
                <a:ea typeface="Calibri"/>
                <a:cs typeface="Simplified Arabic"/>
              </a:rPr>
            </a:br>
            <a:r>
              <a:rPr lang="ar-SA" sz="2400" dirty="0">
                <a:ea typeface="Calibri"/>
              </a:rPr>
              <a:t>5ـ المساعدة علي عودة المفاصل المصابة إلي حركتها الطبيعية.</a:t>
            </a:r>
            <a:r>
              <a:rPr lang="en-US" sz="2400" dirty="0">
                <a:latin typeface="Calibri"/>
                <a:ea typeface="Calibri"/>
                <a:cs typeface="Simplified Arabic"/>
              </a:rPr>
              <a:t/>
            </a:r>
            <a:br>
              <a:rPr lang="en-US" sz="2400" dirty="0">
                <a:latin typeface="Calibri"/>
                <a:ea typeface="Calibri"/>
                <a:cs typeface="Simplified Arabic"/>
              </a:rPr>
            </a:br>
            <a:r>
              <a:rPr lang="ar-IQ" sz="2400" dirty="0">
                <a:ea typeface="Calibri"/>
              </a:rPr>
              <a:t>6</a:t>
            </a:r>
            <a:r>
              <a:rPr lang="ar-SA" sz="2400" dirty="0">
                <a:ea typeface="Calibri"/>
              </a:rPr>
              <a:t>ـ تسهم بقدر كبير علي أداء الحركات بانسيابية مؤثرة وفعالة. </a:t>
            </a:r>
            <a:r>
              <a:rPr lang="en-US" sz="2400" dirty="0">
                <a:latin typeface="Arial"/>
                <a:ea typeface="Calibri"/>
              </a:rPr>
              <a:t>  </a:t>
            </a:r>
            <a:r>
              <a:rPr lang="en-US" sz="2400" dirty="0">
                <a:latin typeface="Calibri"/>
                <a:ea typeface="Calibri"/>
                <a:cs typeface="Simplified Arabic"/>
              </a:rPr>
              <a:t/>
            </a:r>
            <a:br>
              <a:rPr lang="en-US" sz="2400" dirty="0">
                <a:latin typeface="Calibri"/>
                <a:ea typeface="Calibri"/>
                <a:cs typeface="Simplified Arabic"/>
              </a:rPr>
            </a:br>
            <a:r>
              <a:rPr lang="ar-SA" sz="2400" dirty="0">
                <a:ea typeface="Calibri"/>
              </a:rPr>
              <a:t>7ـ إتقان الناحية الفنية للأنشطة المختلفة</a:t>
            </a:r>
            <a:endParaRPr lang="ar-IQ" sz="2400" dirty="0"/>
          </a:p>
        </p:txBody>
      </p:sp>
    </p:spTree>
    <p:extLst>
      <p:ext uri="{BB962C8B-B14F-4D97-AF65-F5344CB8AC3E}">
        <p14:creationId xmlns:p14="http://schemas.microsoft.com/office/powerpoint/2010/main" val="4156648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Vertical)">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t>4.الرشاقة :</a:t>
            </a:r>
            <a:endParaRPr lang="ar-IQ" b="1" dirty="0"/>
          </a:p>
        </p:txBody>
      </p:sp>
      <p:sp>
        <p:nvSpPr>
          <p:cNvPr id="3" name="عنصر نائب للمحتوى 2"/>
          <p:cNvSpPr>
            <a:spLocks noGrp="1"/>
          </p:cNvSpPr>
          <p:nvPr>
            <p:ph idx="1"/>
          </p:nvPr>
        </p:nvSpPr>
        <p:spPr/>
        <p:txBody>
          <a:bodyPr>
            <a:normAutofit/>
          </a:bodyPr>
          <a:lstStyle/>
          <a:p>
            <a:pPr marL="48260"/>
            <a:r>
              <a:rPr lang="ar-IQ" sz="2400" dirty="0">
                <a:solidFill>
                  <a:srgbClr val="FF0000"/>
                </a:solidFill>
                <a:latin typeface="Times New Roman"/>
                <a:ea typeface="Times New Roman"/>
              </a:rPr>
              <a:t>وهي مقدرة الجسم او بعض اجزاء على تغيير الاتجاه بسرعة ودقة سواء اكانت على الارض ام فيلا الهواء .</a:t>
            </a:r>
            <a:endParaRPr lang="en-US" sz="1800" dirty="0">
              <a:latin typeface="Times New Roman"/>
              <a:ea typeface="Times New Roman"/>
            </a:endParaRPr>
          </a:p>
          <a:p>
            <a:pPr marL="48260"/>
            <a:r>
              <a:rPr lang="ar-IQ" sz="2400" dirty="0">
                <a:latin typeface="Times New Roman"/>
                <a:ea typeface="Times New Roman"/>
              </a:rPr>
              <a:t>والرشاقة هي مقدرة الطفل على اداء الحركات بدقة اكثر وبسرعة ومقدرته على استعمال الجهاز الحركي والتوافق مع الحركات المفاجأة وهذه التمارين تزيد من انتباه الطفل وسرعة رد فعله وسرعة الادراك والرشاقة مهمة جدا للطفل كعنصر من عناصر اللياقة البدنية وتساعد على اداء الحركات بسرعة ودقة اكثر .</a:t>
            </a:r>
            <a:endParaRPr lang="en-US" sz="1800" dirty="0">
              <a:latin typeface="Times New Roman"/>
              <a:ea typeface="Times New Roman"/>
            </a:endParaRPr>
          </a:p>
          <a:p>
            <a:endParaRPr lang="ar-IQ" sz="2400" dirty="0"/>
          </a:p>
        </p:txBody>
      </p:sp>
    </p:spTree>
    <p:extLst>
      <p:ext uri="{BB962C8B-B14F-4D97-AF65-F5344CB8AC3E}">
        <p14:creationId xmlns:p14="http://schemas.microsoft.com/office/powerpoint/2010/main" val="190002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2" presetClass="emph" presetSubtype="0" fill="hold" grpId="0" nodeType="clickEffect">
                                  <p:stCondLst>
                                    <p:cond delay="0"/>
                                  </p:stCondLst>
                                  <p:childTnLst>
                                    <p:animRot by="120000">
                                      <p:cBhvr>
                                        <p:cTn id="14" dur="100" fill="hold">
                                          <p:stCondLst>
                                            <p:cond delay="0"/>
                                          </p:stCondLst>
                                        </p:cTn>
                                        <p:tgtEl>
                                          <p:spTgt spid="3">
                                            <p:txEl>
                                              <p:pRg st="1" end="1"/>
                                            </p:txEl>
                                          </p:spTgt>
                                        </p:tgtEl>
                                        <p:attrNameLst>
                                          <p:attrName>r</p:attrName>
                                        </p:attrNameLst>
                                      </p:cBhvr>
                                    </p:animRot>
                                    <p:animRot by="-240000">
                                      <p:cBhvr>
                                        <p:cTn id="15" dur="200" fill="hold">
                                          <p:stCondLst>
                                            <p:cond delay="200"/>
                                          </p:stCondLst>
                                        </p:cTn>
                                        <p:tgtEl>
                                          <p:spTgt spid="3">
                                            <p:txEl>
                                              <p:pRg st="1" end="1"/>
                                            </p:txEl>
                                          </p:spTgt>
                                        </p:tgtEl>
                                        <p:attrNameLst>
                                          <p:attrName>r</p:attrName>
                                        </p:attrNameLst>
                                      </p:cBhvr>
                                    </p:animRot>
                                    <p:animRot by="240000">
                                      <p:cBhvr>
                                        <p:cTn id="16" dur="200" fill="hold">
                                          <p:stCondLst>
                                            <p:cond delay="400"/>
                                          </p:stCondLst>
                                        </p:cTn>
                                        <p:tgtEl>
                                          <p:spTgt spid="3">
                                            <p:txEl>
                                              <p:pRg st="1" end="1"/>
                                            </p:txEl>
                                          </p:spTgt>
                                        </p:tgtEl>
                                        <p:attrNameLst>
                                          <p:attrName>r</p:attrName>
                                        </p:attrNameLst>
                                      </p:cBhvr>
                                    </p:animRot>
                                    <p:animRot by="-240000">
                                      <p:cBhvr>
                                        <p:cTn id="17" dur="200" fill="hold">
                                          <p:stCondLst>
                                            <p:cond delay="600"/>
                                          </p:stCondLst>
                                        </p:cTn>
                                        <p:tgtEl>
                                          <p:spTgt spid="3">
                                            <p:txEl>
                                              <p:pRg st="1" end="1"/>
                                            </p:txEl>
                                          </p:spTgt>
                                        </p:tgtEl>
                                        <p:attrNameLst>
                                          <p:attrName>r</p:attrName>
                                        </p:attrNameLst>
                                      </p:cBhvr>
                                    </p:animRot>
                                    <p:animRot by="120000">
                                      <p:cBhvr>
                                        <p:cTn id="18" dur="200" fill="hold">
                                          <p:stCondLst>
                                            <p:cond delay="800"/>
                                          </p:stCondLst>
                                        </p:cTn>
                                        <p:tgtEl>
                                          <p:spTgt spid="3">
                                            <p:txEl>
                                              <p:pRg st="1" end="1"/>
                                            </p:txEl>
                                          </p:spTgt>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 calcmode="lin" valueType="num">
                                      <p:cBhvr additive="base">
                                        <p:cTn id="23" dur="500" fill="hold"/>
                                        <p:tgtEl>
                                          <p:spTgt spid="2"/>
                                        </p:tgtEl>
                                        <p:attrNameLst>
                                          <p:attrName>ppt_x</p:attrName>
                                        </p:attrNameLst>
                                      </p:cBhvr>
                                      <p:tavLst>
                                        <p:tav tm="0">
                                          <p:val>
                                            <p:strVal val="#ppt_x"/>
                                          </p:val>
                                        </p:tav>
                                        <p:tav tm="100000">
                                          <p:val>
                                            <p:strVal val="#ppt_x"/>
                                          </p:val>
                                        </p:tav>
                                      </p:tavLst>
                                    </p:anim>
                                    <p:anim calcmode="lin" valueType="num">
                                      <p:cBhvr additive="base">
                                        <p:cTn id="2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dirty="0" smtClean="0"/>
              <a:t>انواع الرشاقة :</a:t>
            </a:r>
            <a:endParaRPr lang="ar-IQ" dirty="0"/>
          </a:p>
        </p:txBody>
      </p:sp>
      <p:sp>
        <p:nvSpPr>
          <p:cNvPr id="3" name="عنصر نائب للمحتوى 2"/>
          <p:cNvSpPr>
            <a:spLocks noGrp="1"/>
          </p:cNvSpPr>
          <p:nvPr>
            <p:ph idx="1"/>
          </p:nvPr>
        </p:nvSpPr>
        <p:spPr/>
        <p:txBody>
          <a:bodyPr>
            <a:normAutofit/>
          </a:bodyPr>
          <a:lstStyle/>
          <a:p>
            <a:pPr marL="48260"/>
            <a:r>
              <a:rPr lang="ar-IQ" sz="2800" dirty="0">
                <a:solidFill>
                  <a:srgbClr val="943634"/>
                </a:solidFill>
                <a:latin typeface="Times New Roman"/>
                <a:ea typeface="Times New Roman"/>
              </a:rPr>
              <a:t> </a:t>
            </a:r>
            <a:endParaRPr lang="en-US" sz="2000" dirty="0">
              <a:latin typeface="Times New Roman"/>
              <a:ea typeface="Times New Roman"/>
            </a:endParaRPr>
          </a:p>
          <a:p>
            <a:pPr marL="48260"/>
            <a:r>
              <a:rPr lang="ar-IQ" sz="2800" dirty="0" err="1">
                <a:solidFill>
                  <a:srgbClr val="FF0000"/>
                </a:solidFill>
                <a:latin typeface="Times New Roman"/>
                <a:ea typeface="Times New Roman"/>
              </a:rPr>
              <a:t>أ.</a:t>
            </a:r>
            <a:r>
              <a:rPr lang="ar-IQ" sz="2800" dirty="0" err="1">
                <a:solidFill>
                  <a:srgbClr val="943634"/>
                </a:solidFill>
                <a:latin typeface="Times New Roman"/>
                <a:ea typeface="Times New Roman"/>
              </a:rPr>
              <a:t>الرشاقة</a:t>
            </a:r>
            <a:r>
              <a:rPr lang="ar-IQ" sz="2800" dirty="0">
                <a:solidFill>
                  <a:srgbClr val="943634"/>
                </a:solidFill>
                <a:latin typeface="Times New Roman"/>
                <a:ea typeface="Times New Roman"/>
              </a:rPr>
              <a:t> العامة </a:t>
            </a:r>
            <a:r>
              <a:rPr lang="ar-IQ" sz="2800" dirty="0">
                <a:solidFill>
                  <a:srgbClr val="FF0000"/>
                </a:solidFill>
                <a:latin typeface="Times New Roman"/>
                <a:ea typeface="Times New Roman"/>
              </a:rPr>
              <a:t>:</a:t>
            </a:r>
            <a:r>
              <a:rPr lang="ar-IQ" sz="2400" dirty="0">
                <a:solidFill>
                  <a:srgbClr val="FF0000"/>
                </a:solidFill>
                <a:latin typeface="Times New Roman"/>
                <a:ea typeface="Times New Roman"/>
              </a:rPr>
              <a:t>وهي مقدرة الفرد على اداء واجب حركي في عدة انشطة رياضية مختلفة بتصرف منطقي سليم .</a:t>
            </a:r>
            <a:endParaRPr lang="en-US" sz="2000" dirty="0">
              <a:latin typeface="Times New Roman"/>
              <a:ea typeface="Times New Roman"/>
            </a:endParaRPr>
          </a:p>
          <a:p>
            <a:r>
              <a:rPr lang="ar-IQ" sz="2800" dirty="0" err="1">
                <a:solidFill>
                  <a:srgbClr val="943634"/>
                </a:solidFill>
                <a:ea typeface="Calibri"/>
              </a:rPr>
              <a:t>ب.الرشاقة</a:t>
            </a:r>
            <a:r>
              <a:rPr lang="ar-IQ" sz="2800" dirty="0">
                <a:solidFill>
                  <a:srgbClr val="943634"/>
                </a:solidFill>
                <a:ea typeface="Calibri"/>
              </a:rPr>
              <a:t> الخاصة :</a:t>
            </a:r>
            <a:r>
              <a:rPr lang="ar-IQ" sz="2800" dirty="0">
                <a:solidFill>
                  <a:srgbClr val="4F81BD"/>
                </a:solidFill>
                <a:ea typeface="Calibri"/>
              </a:rPr>
              <a:t> </a:t>
            </a:r>
            <a:r>
              <a:rPr lang="ar-IQ" sz="2400" dirty="0">
                <a:solidFill>
                  <a:srgbClr val="FF0000"/>
                </a:solidFill>
                <a:ea typeface="Calibri"/>
              </a:rPr>
              <a:t>وهي القدرة المتنوعة في المتطلبات </a:t>
            </a:r>
            <a:r>
              <a:rPr lang="ar-IQ" sz="2400" dirty="0" err="1">
                <a:solidFill>
                  <a:srgbClr val="FF0000"/>
                </a:solidFill>
                <a:ea typeface="Calibri"/>
              </a:rPr>
              <a:t>المهارية</a:t>
            </a:r>
            <a:r>
              <a:rPr lang="ar-IQ" sz="2400" dirty="0">
                <a:solidFill>
                  <a:srgbClr val="FF0000"/>
                </a:solidFill>
                <a:ea typeface="Calibri"/>
              </a:rPr>
              <a:t> للنشاط الذي يمارسه الفرد</a:t>
            </a:r>
            <a:endParaRPr lang="ar-IQ" sz="2400" dirty="0"/>
          </a:p>
        </p:txBody>
      </p:sp>
      <p:sp>
        <p:nvSpPr>
          <p:cNvPr id="4" name="مستطيل 3"/>
          <p:cNvSpPr/>
          <p:nvPr/>
        </p:nvSpPr>
        <p:spPr>
          <a:xfrm>
            <a:off x="611560" y="4077072"/>
            <a:ext cx="7524328" cy="2428357"/>
          </a:xfrm>
          <a:prstGeom prst="rect">
            <a:avLst/>
          </a:prstGeom>
        </p:spPr>
        <p:txBody>
          <a:bodyPr wrap="square">
            <a:spAutoFit/>
          </a:bodyPr>
          <a:lstStyle/>
          <a:p>
            <a:pPr>
              <a:lnSpc>
                <a:spcPct val="115000"/>
              </a:lnSpc>
            </a:pPr>
            <a:r>
              <a:rPr lang="ar-IQ" sz="2400" b="1" dirty="0">
                <a:solidFill>
                  <a:srgbClr val="000000"/>
                </a:solidFill>
                <a:latin typeface="Calibri"/>
                <a:ea typeface="Times New Roman"/>
              </a:rPr>
              <a:t>1.الرشاقة مكون هام في الأنشطة الرياضية عامة .</a:t>
            </a:r>
            <a:endParaRPr lang="en-US" b="1" dirty="0" smtClean="0">
              <a:effectLst/>
              <a:latin typeface="Calibri"/>
              <a:ea typeface="Calibri"/>
              <a:cs typeface="Arial"/>
            </a:endParaRPr>
          </a:p>
          <a:p>
            <a:pPr algn="l" rtl="0">
              <a:lnSpc>
                <a:spcPct val="115000"/>
              </a:lnSpc>
              <a:spcAft>
                <a:spcPts val="0"/>
              </a:spcAft>
            </a:pPr>
            <a:r>
              <a:rPr lang="en-US" sz="1200" b="1" dirty="0">
                <a:solidFill>
                  <a:srgbClr val="000000"/>
                </a:solidFill>
                <a:latin typeface="Tahoma"/>
                <a:ea typeface="Times New Roman"/>
                <a:cs typeface="Arial"/>
              </a:rPr>
              <a:t> </a:t>
            </a:r>
            <a:endParaRPr lang="en-US" b="1" dirty="0" smtClean="0">
              <a:effectLst/>
              <a:latin typeface="Calibri"/>
              <a:ea typeface="Calibri"/>
              <a:cs typeface="Arial"/>
            </a:endParaRPr>
          </a:p>
          <a:p>
            <a:pPr>
              <a:lnSpc>
                <a:spcPct val="115000"/>
              </a:lnSpc>
            </a:pPr>
            <a:r>
              <a:rPr lang="ar-IQ" sz="2400" b="1" dirty="0">
                <a:solidFill>
                  <a:srgbClr val="000000"/>
                </a:solidFill>
                <a:latin typeface="Calibri"/>
                <a:ea typeface="Times New Roman"/>
              </a:rPr>
              <a:t>2- تسهم الرشاقة بقدر كبير في اكتساب المهارات الحركية وإتقانها .</a:t>
            </a:r>
            <a:endParaRPr lang="en-US" b="1" dirty="0" smtClean="0">
              <a:effectLst/>
              <a:latin typeface="Calibri"/>
              <a:ea typeface="Calibri"/>
              <a:cs typeface="Arial"/>
            </a:endParaRPr>
          </a:p>
          <a:p>
            <a:pPr algn="l" rtl="0">
              <a:lnSpc>
                <a:spcPct val="115000"/>
              </a:lnSpc>
              <a:spcAft>
                <a:spcPts val="0"/>
              </a:spcAft>
            </a:pPr>
            <a:r>
              <a:rPr lang="en-US" sz="1200" b="1" dirty="0">
                <a:solidFill>
                  <a:srgbClr val="000000"/>
                </a:solidFill>
                <a:latin typeface="Tahoma"/>
                <a:ea typeface="Times New Roman"/>
                <a:cs typeface="Arial"/>
              </a:rPr>
              <a:t> </a:t>
            </a:r>
            <a:endParaRPr lang="en-US" b="1" dirty="0" smtClean="0">
              <a:effectLst/>
              <a:latin typeface="Calibri"/>
              <a:ea typeface="Calibri"/>
              <a:cs typeface="Arial"/>
            </a:endParaRPr>
          </a:p>
          <a:p>
            <a:pPr>
              <a:lnSpc>
                <a:spcPct val="115000"/>
              </a:lnSpc>
            </a:pPr>
            <a:r>
              <a:rPr lang="ar-IQ" sz="2400" b="1" dirty="0">
                <a:solidFill>
                  <a:srgbClr val="000000"/>
                </a:solidFill>
                <a:latin typeface="Calibri"/>
                <a:ea typeface="Times New Roman"/>
              </a:rPr>
              <a:t>3- كلما زادت الرشاقة استطاع اللاعب تحسين مستوى أدائه بسرعة .</a:t>
            </a:r>
            <a:endParaRPr lang="en-US" b="1" dirty="0" smtClean="0">
              <a:effectLst/>
              <a:latin typeface="Calibri"/>
              <a:ea typeface="Calibri"/>
              <a:cs typeface="Arial"/>
            </a:endParaRPr>
          </a:p>
          <a:p>
            <a:pPr algn="l" rtl="0">
              <a:lnSpc>
                <a:spcPct val="115000"/>
              </a:lnSpc>
              <a:spcAft>
                <a:spcPts val="0"/>
              </a:spcAft>
            </a:pPr>
            <a:r>
              <a:rPr lang="en-US" sz="1200" b="1" dirty="0">
                <a:solidFill>
                  <a:srgbClr val="000000"/>
                </a:solidFill>
                <a:latin typeface="Tahoma"/>
                <a:ea typeface="Times New Roman"/>
                <a:cs typeface="Arial"/>
              </a:rPr>
              <a:t> </a:t>
            </a:r>
            <a:endParaRPr lang="en-US" b="1" dirty="0" smtClean="0">
              <a:effectLst/>
              <a:latin typeface="Calibri"/>
              <a:ea typeface="Calibri"/>
              <a:cs typeface="Arial"/>
            </a:endParaRPr>
          </a:p>
          <a:p>
            <a:pPr>
              <a:lnSpc>
                <a:spcPct val="115000"/>
              </a:lnSpc>
            </a:pPr>
            <a:r>
              <a:rPr lang="ar-IQ" sz="2400" b="1" dirty="0">
                <a:solidFill>
                  <a:srgbClr val="000000"/>
                </a:solidFill>
                <a:latin typeface="Calibri"/>
                <a:ea typeface="Times New Roman"/>
              </a:rPr>
              <a:t>4- تضم خليطا من المكونات الهامة للنشاط الرياضي كرد الفعل الحركي </a:t>
            </a:r>
            <a:endParaRPr lang="en-US" b="1" dirty="0">
              <a:effectLst/>
              <a:latin typeface="Calibri"/>
              <a:ea typeface="Calibri"/>
              <a:cs typeface="Arial"/>
            </a:endParaRPr>
          </a:p>
        </p:txBody>
      </p:sp>
      <p:sp>
        <p:nvSpPr>
          <p:cNvPr id="5" name="مستطيل 4"/>
          <p:cNvSpPr/>
          <p:nvPr/>
        </p:nvSpPr>
        <p:spPr>
          <a:xfrm>
            <a:off x="3851920" y="3454850"/>
            <a:ext cx="4572000" cy="622222"/>
          </a:xfrm>
          <a:prstGeom prst="rect">
            <a:avLst/>
          </a:prstGeom>
        </p:spPr>
        <p:txBody>
          <a:bodyPr>
            <a:spAutoFit/>
          </a:bodyPr>
          <a:lstStyle/>
          <a:p>
            <a:pPr>
              <a:lnSpc>
                <a:spcPct val="115000"/>
              </a:lnSpc>
            </a:pPr>
            <a:r>
              <a:rPr lang="ar-IQ" sz="3200" b="1" dirty="0" smtClean="0">
                <a:solidFill>
                  <a:schemeClr val="bg2">
                    <a:lumMod val="50000"/>
                  </a:schemeClr>
                </a:solidFill>
                <a:effectLst/>
                <a:latin typeface="Calibri"/>
                <a:ea typeface="Calibri"/>
                <a:cs typeface="Arial"/>
              </a:rPr>
              <a:t>اهمية الرشاقة : </a:t>
            </a:r>
            <a:endParaRPr lang="en-US" sz="3200" b="1" dirty="0">
              <a:solidFill>
                <a:schemeClr val="bg2">
                  <a:lumMod val="50000"/>
                </a:schemeClr>
              </a:solidFill>
              <a:effectLst/>
              <a:latin typeface="Calibri"/>
              <a:ea typeface="Calibri"/>
              <a:cs typeface="Arial"/>
            </a:endParaRPr>
          </a:p>
        </p:txBody>
      </p:sp>
    </p:spTree>
    <p:extLst>
      <p:ext uri="{BB962C8B-B14F-4D97-AF65-F5344CB8AC3E}">
        <p14:creationId xmlns:p14="http://schemas.microsoft.com/office/powerpoint/2010/main" val="1525678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 calcmode="lin" valueType="num">
                                      <p:cBhvr additive="base">
                                        <p:cTn id="34" dur="500" fill="hold"/>
                                        <p:tgtEl>
                                          <p:spTgt spid="5"/>
                                        </p:tgtEl>
                                        <p:attrNameLst>
                                          <p:attrName>ppt_x</p:attrName>
                                        </p:attrNameLst>
                                      </p:cBhvr>
                                      <p:tavLst>
                                        <p:tav tm="0">
                                          <p:val>
                                            <p:strVal val="#ppt_x"/>
                                          </p:val>
                                        </p:tav>
                                        <p:tav tm="100000">
                                          <p:val>
                                            <p:strVal val="#ppt_x"/>
                                          </p:val>
                                        </p:tav>
                                      </p:tavLst>
                                    </p:anim>
                                    <p:anim calcmode="lin" valueType="num">
                                      <p:cBhvr additive="base">
                                        <p:cTn id="3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grpId="0"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barn(inVertical)">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solidFill>
                  <a:srgbClr val="FF0000"/>
                </a:solidFill>
              </a:rPr>
              <a:t>5. السرعة :</a:t>
            </a:r>
            <a:endParaRPr lang="ar-IQ" b="1" dirty="0">
              <a:solidFill>
                <a:srgbClr val="FF0000"/>
              </a:solidFill>
            </a:endParaRPr>
          </a:p>
        </p:txBody>
      </p:sp>
      <p:sp>
        <p:nvSpPr>
          <p:cNvPr id="3" name="عنصر نائب للمحتوى 2"/>
          <p:cNvSpPr>
            <a:spLocks noGrp="1"/>
          </p:cNvSpPr>
          <p:nvPr>
            <p:ph idx="1"/>
          </p:nvPr>
        </p:nvSpPr>
        <p:spPr>
          <a:xfrm>
            <a:off x="822960" y="1100629"/>
            <a:ext cx="7520940" cy="960220"/>
          </a:xfrm>
        </p:spPr>
        <p:txBody>
          <a:bodyPr>
            <a:normAutofit/>
          </a:bodyPr>
          <a:lstStyle/>
          <a:p>
            <a:pPr marL="276860"/>
            <a:r>
              <a:rPr lang="ar-IQ" sz="2400" dirty="0" smtClean="0">
                <a:solidFill>
                  <a:srgbClr val="4F81BD"/>
                </a:solidFill>
                <a:latin typeface="Times New Roman"/>
                <a:ea typeface="Times New Roman"/>
              </a:rPr>
              <a:t>هي </a:t>
            </a:r>
            <a:r>
              <a:rPr lang="ar-IQ" sz="2400" dirty="0">
                <a:solidFill>
                  <a:srgbClr val="4F81BD"/>
                </a:solidFill>
                <a:latin typeface="Times New Roman"/>
                <a:ea typeface="Times New Roman"/>
              </a:rPr>
              <a:t>مقدرة الفرد على اداء حركات متتابعة من نوع واحد في اقصر مدة ممكنة .</a:t>
            </a:r>
            <a:endParaRPr lang="en-US" sz="1800" dirty="0">
              <a:latin typeface="Times New Roman"/>
              <a:ea typeface="Times New Roman"/>
            </a:endParaRPr>
          </a:p>
          <a:p>
            <a:endParaRPr lang="ar-IQ" sz="2400" dirty="0"/>
          </a:p>
        </p:txBody>
      </p:sp>
      <p:sp>
        <p:nvSpPr>
          <p:cNvPr id="4" name="مستطيل 3"/>
          <p:cNvSpPr/>
          <p:nvPr/>
        </p:nvSpPr>
        <p:spPr>
          <a:xfrm>
            <a:off x="4139952" y="1988840"/>
            <a:ext cx="4572000" cy="523220"/>
          </a:xfrm>
          <a:prstGeom prst="rect">
            <a:avLst/>
          </a:prstGeom>
        </p:spPr>
        <p:txBody>
          <a:bodyPr>
            <a:spAutoFit/>
          </a:bodyPr>
          <a:lstStyle/>
          <a:p>
            <a:pPr marL="276860"/>
            <a:r>
              <a:rPr lang="ar-IQ" sz="2800" b="1" dirty="0" smtClean="0">
                <a:solidFill>
                  <a:srgbClr val="FF0000"/>
                </a:solidFill>
                <a:latin typeface="Times New Roman"/>
                <a:ea typeface="Times New Roman"/>
              </a:rPr>
              <a:t>انواع السرعة :</a:t>
            </a:r>
            <a:endParaRPr lang="en-US" sz="2000" dirty="0" smtClean="0">
              <a:solidFill>
                <a:srgbClr val="FF0000"/>
              </a:solidFill>
              <a:effectLst/>
              <a:latin typeface="Times New Roman"/>
              <a:ea typeface="Times New Roman"/>
            </a:endParaRPr>
          </a:p>
        </p:txBody>
      </p:sp>
      <p:sp>
        <p:nvSpPr>
          <p:cNvPr id="6" name="مستطيل 5"/>
          <p:cNvSpPr/>
          <p:nvPr/>
        </p:nvSpPr>
        <p:spPr>
          <a:xfrm>
            <a:off x="2305450" y="2736503"/>
            <a:ext cx="6102424" cy="1384995"/>
          </a:xfrm>
          <a:prstGeom prst="rect">
            <a:avLst/>
          </a:prstGeom>
        </p:spPr>
        <p:txBody>
          <a:bodyPr wrap="square">
            <a:spAutoFit/>
          </a:bodyPr>
          <a:lstStyle/>
          <a:p>
            <a:pPr marL="276860"/>
            <a:r>
              <a:rPr lang="ar-IQ" sz="2800" b="1" dirty="0">
                <a:solidFill>
                  <a:srgbClr val="4F81BD"/>
                </a:solidFill>
                <a:latin typeface="Times New Roman"/>
                <a:ea typeface="Times New Roman"/>
              </a:rPr>
              <a:t>1.السرعة الانتقالية  </a:t>
            </a:r>
            <a:endParaRPr lang="ar-IQ" sz="2800" b="1" dirty="0" smtClean="0">
              <a:solidFill>
                <a:srgbClr val="4F81BD"/>
              </a:solidFill>
              <a:latin typeface="Times New Roman"/>
              <a:ea typeface="Times New Roman"/>
            </a:endParaRPr>
          </a:p>
          <a:p>
            <a:pPr marL="276860"/>
            <a:r>
              <a:rPr lang="ar-IQ" sz="2800" b="1" dirty="0" smtClean="0">
                <a:solidFill>
                  <a:srgbClr val="4F81BD"/>
                </a:solidFill>
                <a:latin typeface="Times New Roman"/>
                <a:ea typeface="Times New Roman"/>
              </a:rPr>
              <a:t>2.السرعة </a:t>
            </a:r>
            <a:r>
              <a:rPr lang="ar-IQ" sz="2800" b="1" dirty="0">
                <a:solidFill>
                  <a:srgbClr val="4F81BD"/>
                </a:solidFill>
                <a:latin typeface="Times New Roman"/>
                <a:ea typeface="Times New Roman"/>
              </a:rPr>
              <a:t>الحركية     </a:t>
            </a:r>
            <a:endParaRPr lang="ar-IQ" sz="2800" b="1" dirty="0" smtClean="0">
              <a:solidFill>
                <a:srgbClr val="4F81BD"/>
              </a:solidFill>
              <a:latin typeface="Times New Roman"/>
              <a:ea typeface="Times New Roman"/>
            </a:endParaRPr>
          </a:p>
          <a:p>
            <a:pPr marL="276860"/>
            <a:r>
              <a:rPr lang="ar-IQ" sz="2800" b="1" dirty="0" smtClean="0">
                <a:solidFill>
                  <a:srgbClr val="4F81BD"/>
                </a:solidFill>
                <a:latin typeface="Times New Roman"/>
                <a:ea typeface="Times New Roman"/>
              </a:rPr>
              <a:t>3.سرعة </a:t>
            </a:r>
            <a:r>
              <a:rPr lang="ar-IQ" sz="2800" b="1" dirty="0">
                <a:solidFill>
                  <a:srgbClr val="4F81BD"/>
                </a:solidFill>
                <a:latin typeface="Times New Roman"/>
                <a:ea typeface="Times New Roman"/>
              </a:rPr>
              <a:t>الاستجابة </a:t>
            </a:r>
            <a:endParaRPr lang="en-US" sz="2000" dirty="0">
              <a:effectLst/>
              <a:latin typeface="Times New Roman"/>
              <a:ea typeface="Times New Roman"/>
            </a:endParaRPr>
          </a:p>
        </p:txBody>
      </p:sp>
    </p:spTree>
    <p:extLst>
      <p:ext uri="{BB962C8B-B14F-4D97-AF65-F5344CB8AC3E}">
        <p14:creationId xmlns:p14="http://schemas.microsoft.com/office/powerpoint/2010/main" val="241278055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anim calcmode="lin" valueType="num">
                                      <p:cBhvr additive="base">
                                        <p:cTn id="16" dur="500" fill="hold"/>
                                        <p:tgtEl>
                                          <p:spTgt spid="4"/>
                                        </p:tgtEl>
                                        <p:attrNameLst>
                                          <p:attrName>ppt_x</p:attrName>
                                        </p:attrNameLst>
                                      </p:cBhvr>
                                      <p:tavLst>
                                        <p:tav tm="0">
                                          <p:val>
                                            <p:strVal val="#ppt_x"/>
                                          </p:val>
                                        </p:tav>
                                        <p:tav tm="100000">
                                          <p:val>
                                            <p:strVal val="#ppt_x"/>
                                          </p:val>
                                        </p:tav>
                                      </p:tavLst>
                                    </p:anim>
                                    <p:anim calcmode="lin" valueType="num">
                                      <p:cBhvr additive="base">
                                        <p:cTn id="1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t>اهمية السرعة :</a:t>
            </a:r>
            <a:endParaRPr lang="ar-IQ" b="1" dirty="0"/>
          </a:p>
        </p:txBody>
      </p:sp>
      <p:sp>
        <p:nvSpPr>
          <p:cNvPr id="3" name="عنصر نائب للمحتوى 2"/>
          <p:cNvSpPr>
            <a:spLocks noGrp="1"/>
          </p:cNvSpPr>
          <p:nvPr>
            <p:ph idx="1"/>
          </p:nvPr>
        </p:nvSpPr>
        <p:spPr/>
        <p:txBody>
          <a:bodyPr>
            <a:normAutofit/>
          </a:bodyPr>
          <a:lstStyle/>
          <a:p>
            <a:r>
              <a:rPr lang="ar-IQ" sz="2400" dirty="0" smtClean="0">
                <a:solidFill>
                  <a:srgbClr val="00B050"/>
                </a:solidFill>
                <a:ea typeface="Calibri"/>
              </a:rPr>
              <a:t>1.</a:t>
            </a:r>
            <a:r>
              <a:rPr lang="ar-SA" sz="2400" dirty="0" smtClean="0">
                <a:solidFill>
                  <a:srgbClr val="00B050"/>
                </a:solidFill>
                <a:ea typeface="Calibri"/>
              </a:rPr>
              <a:t>السرعة </a:t>
            </a:r>
            <a:r>
              <a:rPr lang="ar-SA" sz="2400" dirty="0">
                <a:solidFill>
                  <a:srgbClr val="00B050"/>
                </a:solidFill>
                <a:ea typeface="Calibri"/>
              </a:rPr>
              <a:t>مكون هام في العديد من الأنشطة الرياضية. </a:t>
            </a:r>
            <a:r>
              <a:rPr lang="en-US" sz="2400" dirty="0">
                <a:solidFill>
                  <a:srgbClr val="00B050"/>
                </a:solidFill>
                <a:latin typeface="Arial"/>
                <a:ea typeface="Calibri"/>
              </a:rPr>
              <a:t> </a:t>
            </a:r>
            <a:endParaRPr lang="ar-IQ" sz="2400" dirty="0" smtClean="0">
              <a:solidFill>
                <a:srgbClr val="00B050"/>
              </a:solidFill>
              <a:latin typeface="Arial"/>
              <a:ea typeface="Calibri"/>
            </a:endParaRPr>
          </a:p>
          <a:p>
            <a:r>
              <a:rPr lang="ar-IQ" sz="2400" dirty="0" smtClean="0">
                <a:solidFill>
                  <a:srgbClr val="00B050"/>
                </a:solidFill>
                <a:latin typeface="Arial"/>
                <a:ea typeface="Calibri"/>
              </a:rPr>
              <a:t>2.</a:t>
            </a:r>
            <a:r>
              <a:rPr lang="en-US" sz="2400" dirty="0" smtClean="0">
                <a:solidFill>
                  <a:srgbClr val="00B050"/>
                </a:solidFill>
                <a:latin typeface="Arial"/>
                <a:ea typeface="Calibri"/>
              </a:rPr>
              <a:t> </a:t>
            </a:r>
            <a:r>
              <a:rPr lang="ar-SA" sz="2400" dirty="0">
                <a:solidFill>
                  <a:srgbClr val="00B050"/>
                </a:solidFill>
                <a:latin typeface="Arial"/>
                <a:ea typeface="Calibri"/>
              </a:rPr>
              <a:t>المكون الأول لعدو المسافات القصيرة في السباحة وألعاب </a:t>
            </a:r>
            <a:r>
              <a:rPr lang="ar-SA" sz="2400" dirty="0" smtClean="0">
                <a:solidFill>
                  <a:srgbClr val="00B050"/>
                </a:solidFill>
                <a:latin typeface="Arial"/>
                <a:ea typeface="Calibri"/>
              </a:rPr>
              <a:t>القوي</a:t>
            </a:r>
            <a:endParaRPr lang="ar-IQ" sz="2400" dirty="0" smtClean="0">
              <a:solidFill>
                <a:srgbClr val="00B050"/>
              </a:solidFill>
              <a:latin typeface="Arial"/>
              <a:ea typeface="Calibri"/>
            </a:endParaRPr>
          </a:p>
          <a:p>
            <a:r>
              <a:rPr lang="ar-SA" sz="2400" dirty="0" smtClean="0">
                <a:solidFill>
                  <a:srgbClr val="00B050"/>
                </a:solidFill>
                <a:latin typeface="Arial"/>
                <a:ea typeface="Calibri"/>
              </a:rPr>
              <a:t>3.أحد </a:t>
            </a:r>
            <a:r>
              <a:rPr lang="ar-SA" sz="2400" dirty="0">
                <a:solidFill>
                  <a:srgbClr val="00B050"/>
                </a:solidFill>
                <a:latin typeface="Arial"/>
                <a:ea typeface="Calibri"/>
              </a:rPr>
              <a:t>المكونات الرئيسية للياقة البد نية</a:t>
            </a:r>
            <a:r>
              <a:rPr lang="en-US" sz="2400" dirty="0">
                <a:solidFill>
                  <a:srgbClr val="00B050"/>
                </a:solidFill>
                <a:latin typeface="Arial"/>
                <a:ea typeface="Calibri"/>
              </a:rPr>
              <a:t> </a:t>
            </a:r>
            <a:endParaRPr lang="ar-IQ" sz="2400" dirty="0" smtClean="0">
              <a:solidFill>
                <a:srgbClr val="00B050"/>
              </a:solidFill>
              <a:latin typeface="Arial"/>
              <a:ea typeface="Calibri"/>
            </a:endParaRPr>
          </a:p>
          <a:p>
            <a:r>
              <a:rPr lang="ar-IQ" sz="2400" dirty="0" smtClean="0">
                <a:solidFill>
                  <a:srgbClr val="00B050"/>
                </a:solidFill>
                <a:latin typeface="Arial"/>
                <a:ea typeface="Calibri"/>
              </a:rPr>
              <a:t>4.</a:t>
            </a:r>
            <a:r>
              <a:rPr lang="ar-SA" sz="2400" dirty="0" smtClean="0">
                <a:solidFill>
                  <a:srgbClr val="00B050"/>
                </a:solidFill>
                <a:latin typeface="Arial"/>
                <a:ea typeface="Calibri"/>
              </a:rPr>
              <a:t>ترتبط </a:t>
            </a:r>
            <a:r>
              <a:rPr lang="ar-SA" sz="2400" dirty="0">
                <a:solidFill>
                  <a:srgbClr val="00B050"/>
                </a:solidFill>
                <a:latin typeface="Arial"/>
                <a:ea typeface="Calibri"/>
              </a:rPr>
              <a:t>السرعة بالرشاقة والتوافق والتحمل ذلك في كرة القدم واليد</a:t>
            </a:r>
            <a:r>
              <a:rPr lang="ar-SA" sz="2400" dirty="0">
                <a:solidFill>
                  <a:srgbClr val="00B050"/>
                </a:solidFill>
                <a:ea typeface="Calibri"/>
                <a:cs typeface="Helvetica"/>
              </a:rPr>
              <a:t> </a:t>
            </a:r>
            <a:endParaRPr lang="ar-IQ" sz="2400" dirty="0">
              <a:solidFill>
                <a:srgbClr val="00B050"/>
              </a:solidFill>
            </a:endParaRPr>
          </a:p>
        </p:txBody>
      </p:sp>
    </p:spTree>
    <p:extLst>
      <p:ext uri="{BB962C8B-B14F-4D97-AF65-F5344CB8AC3E}">
        <p14:creationId xmlns:p14="http://schemas.microsoft.com/office/powerpoint/2010/main" val="410937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 calcmode="lin" valueType="num">
                                      <p:cBhvr additive="base">
                                        <p:cTn id="21" dur="500" fill="hold"/>
                                        <p:tgtEl>
                                          <p:spTgt spid="2"/>
                                        </p:tgtEl>
                                        <p:attrNameLst>
                                          <p:attrName>ppt_x</p:attrName>
                                        </p:attrNameLst>
                                      </p:cBhvr>
                                      <p:tavLst>
                                        <p:tav tm="0">
                                          <p:val>
                                            <p:strVal val="#ppt_x"/>
                                          </p:val>
                                        </p:tav>
                                        <p:tav tm="100000">
                                          <p:val>
                                            <p:strVal val="#ppt_x"/>
                                          </p:val>
                                        </p:tav>
                                      </p:tavLst>
                                    </p:anim>
                                    <p:anim calcmode="lin" valueType="num">
                                      <p:cBhvr additive="base">
                                        <p:cTn id="2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L="276860" lvl="0" indent="-342900" algn="r">
              <a:spcBef>
                <a:spcPts val="800"/>
              </a:spcBef>
            </a:pPr>
            <a:r>
              <a:rPr lang="ar-IQ" sz="3200" b="1" cap="none" dirty="0">
                <a:solidFill>
                  <a:srgbClr val="4F81BD"/>
                </a:solidFill>
                <a:latin typeface="Times New Roman"/>
                <a:ea typeface="Times New Roman"/>
                <a:cs typeface="Arial"/>
              </a:rPr>
              <a:t>6.التوافق: </a:t>
            </a:r>
            <a:endParaRPr lang="ar-IQ" sz="4800" dirty="0"/>
          </a:p>
        </p:txBody>
      </p:sp>
      <p:sp>
        <p:nvSpPr>
          <p:cNvPr id="3" name="عنصر نائب للمحتوى 2"/>
          <p:cNvSpPr>
            <a:spLocks noGrp="1"/>
          </p:cNvSpPr>
          <p:nvPr>
            <p:ph idx="1"/>
          </p:nvPr>
        </p:nvSpPr>
        <p:spPr>
          <a:xfrm>
            <a:off x="822960" y="1100629"/>
            <a:ext cx="7520940" cy="1104235"/>
          </a:xfrm>
        </p:spPr>
        <p:txBody>
          <a:bodyPr>
            <a:noAutofit/>
          </a:bodyPr>
          <a:lstStyle/>
          <a:p>
            <a:pPr marL="276860"/>
            <a:r>
              <a:rPr lang="ar-IQ" sz="2000" dirty="0" smtClean="0">
                <a:solidFill>
                  <a:srgbClr val="FF0000"/>
                </a:solidFill>
                <a:latin typeface="Times New Roman"/>
                <a:ea typeface="Times New Roman"/>
              </a:rPr>
              <a:t>مقدرة </a:t>
            </a:r>
            <a:r>
              <a:rPr lang="ar-IQ" sz="2000" dirty="0">
                <a:solidFill>
                  <a:srgbClr val="FF0000"/>
                </a:solidFill>
                <a:latin typeface="Times New Roman"/>
                <a:ea typeface="Times New Roman"/>
              </a:rPr>
              <a:t>الفرد على تحريك مجموعتين عضلتين مختلفتين او اكثر في اتجاهين مختلفين في وقت واحد .</a:t>
            </a:r>
            <a:endParaRPr lang="en-US" dirty="0">
              <a:latin typeface="Times New Roman"/>
              <a:ea typeface="Times New Roman"/>
            </a:endParaRPr>
          </a:p>
          <a:p>
            <a:pPr marL="276860"/>
            <a:r>
              <a:rPr lang="ar-IQ" sz="2000" dirty="0">
                <a:latin typeface="Times New Roman"/>
                <a:ea typeface="Times New Roman"/>
              </a:rPr>
              <a:t>او قدرة الفرد على التحكم بعضلات جسمه مجتمعة او مفردة حسب متطلبات النشاط.</a:t>
            </a:r>
            <a:endParaRPr lang="en-US" dirty="0">
              <a:latin typeface="Times New Roman"/>
              <a:ea typeface="Times New Roman"/>
            </a:endParaRPr>
          </a:p>
          <a:p>
            <a:endParaRPr lang="ar-IQ" sz="2000" dirty="0"/>
          </a:p>
        </p:txBody>
      </p:sp>
      <p:sp>
        <p:nvSpPr>
          <p:cNvPr id="4" name="مستطيل 3"/>
          <p:cNvSpPr/>
          <p:nvPr/>
        </p:nvSpPr>
        <p:spPr>
          <a:xfrm>
            <a:off x="6550046" y="2322458"/>
            <a:ext cx="1944763" cy="523220"/>
          </a:xfrm>
          <a:prstGeom prst="rect">
            <a:avLst/>
          </a:prstGeom>
        </p:spPr>
        <p:txBody>
          <a:bodyPr wrap="none">
            <a:spAutoFit/>
          </a:bodyPr>
          <a:lstStyle/>
          <a:p>
            <a:pPr marL="276860" lvl="0" indent="-342900">
              <a:spcBef>
                <a:spcPts val="800"/>
              </a:spcBef>
            </a:pPr>
            <a:r>
              <a:rPr lang="ar-IQ" sz="2800" b="1" dirty="0">
                <a:solidFill>
                  <a:srgbClr val="4F81BD"/>
                </a:solidFill>
                <a:latin typeface="Times New Roman"/>
                <a:ea typeface="Times New Roman"/>
              </a:rPr>
              <a:t>انواع التوافق :</a:t>
            </a:r>
            <a:endParaRPr lang="en-US" sz="2000" b="1" dirty="0">
              <a:solidFill>
                <a:srgbClr val="000000"/>
              </a:solidFill>
              <a:latin typeface="Times New Roman"/>
              <a:ea typeface="Times New Roman"/>
            </a:endParaRPr>
          </a:p>
        </p:txBody>
      </p:sp>
      <p:sp>
        <p:nvSpPr>
          <p:cNvPr id="5" name="مستطيل 4"/>
          <p:cNvSpPr/>
          <p:nvPr/>
        </p:nvSpPr>
        <p:spPr>
          <a:xfrm>
            <a:off x="467544" y="2831689"/>
            <a:ext cx="7884368" cy="2246769"/>
          </a:xfrm>
          <a:prstGeom prst="rect">
            <a:avLst/>
          </a:prstGeom>
        </p:spPr>
        <p:txBody>
          <a:bodyPr wrap="square">
            <a:spAutoFit/>
          </a:bodyPr>
          <a:lstStyle/>
          <a:p>
            <a:pPr marL="276860" lvl="0" indent="-342900">
              <a:spcBef>
                <a:spcPts val="800"/>
              </a:spcBef>
            </a:pPr>
            <a:r>
              <a:rPr lang="ar-IQ" sz="2000" b="1" dirty="0" err="1">
                <a:solidFill>
                  <a:srgbClr val="FF0000"/>
                </a:solidFill>
                <a:latin typeface="Times New Roman"/>
                <a:ea typeface="Times New Roman"/>
              </a:rPr>
              <a:t>أ.التوافق</a:t>
            </a:r>
            <a:r>
              <a:rPr lang="ar-IQ" sz="2000" b="1" dirty="0">
                <a:solidFill>
                  <a:srgbClr val="FF0000"/>
                </a:solidFill>
                <a:latin typeface="Times New Roman"/>
                <a:ea typeface="Times New Roman"/>
              </a:rPr>
              <a:t> العام :</a:t>
            </a:r>
            <a:endParaRPr lang="en-US" sz="1600" b="1" dirty="0">
              <a:solidFill>
                <a:srgbClr val="000000"/>
              </a:solidFill>
              <a:latin typeface="Times New Roman"/>
              <a:ea typeface="Times New Roman"/>
            </a:endParaRPr>
          </a:p>
          <a:p>
            <a:pPr marL="276860" lvl="0" indent="-342900">
              <a:spcBef>
                <a:spcPts val="800"/>
              </a:spcBef>
            </a:pPr>
            <a:r>
              <a:rPr lang="ar-IQ" sz="2000" b="1" dirty="0">
                <a:solidFill>
                  <a:srgbClr val="000000"/>
                </a:solidFill>
                <a:latin typeface="Times New Roman"/>
                <a:ea typeface="Times New Roman"/>
              </a:rPr>
              <a:t>وهو قدرة الفرد على الاستجابة لمختلف المهارات الحركية بغض النظر عن خصائص الرياضة ويعتبر كضرورة لممارسة النشاط كما يمثل الاساس الاول لتنمية التوافق الخاص .</a:t>
            </a:r>
            <a:endParaRPr lang="en-US" sz="1600" b="1" dirty="0">
              <a:solidFill>
                <a:srgbClr val="000000"/>
              </a:solidFill>
              <a:latin typeface="Times New Roman"/>
              <a:ea typeface="Times New Roman"/>
            </a:endParaRPr>
          </a:p>
          <a:p>
            <a:pPr marL="276860" lvl="0" indent="-342900">
              <a:spcBef>
                <a:spcPts val="800"/>
              </a:spcBef>
            </a:pPr>
            <a:r>
              <a:rPr lang="ar-IQ" sz="2000" b="1" dirty="0" err="1">
                <a:solidFill>
                  <a:srgbClr val="FF0000"/>
                </a:solidFill>
                <a:latin typeface="Times New Roman"/>
                <a:ea typeface="Times New Roman"/>
              </a:rPr>
              <a:t>ب.التوافق</a:t>
            </a:r>
            <a:r>
              <a:rPr lang="ar-IQ" sz="2000" b="1" dirty="0">
                <a:solidFill>
                  <a:srgbClr val="FF0000"/>
                </a:solidFill>
                <a:latin typeface="Times New Roman"/>
                <a:ea typeface="Times New Roman"/>
              </a:rPr>
              <a:t> الخاص :</a:t>
            </a:r>
            <a:endParaRPr lang="en-US" sz="1600" b="1" dirty="0">
              <a:solidFill>
                <a:srgbClr val="000000"/>
              </a:solidFill>
              <a:latin typeface="Times New Roman"/>
              <a:ea typeface="Times New Roman"/>
            </a:endParaRPr>
          </a:p>
          <a:p>
            <a:pPr marL="276860" lvl="0" indent="-342900">
              <a:spcBef>
                <a:spcPts val="800"/>
              </a:spcBef>
            </a:pPr>
            <a:r>
              <a:rPr lang="ar-IQ" sz="2000" b="1" dirty="0">
                <a:solidFill>
                  <a:srgbClr val="000000"/>
                </a:solidFill>
                <a:latin typeface="Times New Roman"/>
                <a:ea typeface="Times New Roman"/>
              </a:rPr>
              <a:t>ويعني قدرة اللاعب على الاستجابة لخصائص المهارات الحركية للنشاط الممارس والذي يعكس مقدرة اللاعب على الاداء بفاعلية خلال التدريب والمنافسات .</a:t>
            </a:r>
            <a:endParaRPr lang="en-US" sz="1600" b="1" dirty="0">
              <a:solidFill>
                <a:srgbClr val="000000"/>
              </a:solidFill>
              <a:latin typeface="Times New Roman"/>
              <a:ea typeface="Times New Roman"/>
            </a:endParaRPr>
          </a:p>
        </p:txBody>
      </p:sp>
    </p:spTree>
    <p:extLst>
      <p:ext uri="{BB962C8B-B14F-4D97-AF65-F5344CB8AC3E}">
        <p14:creationId xmlns:p14="http://schemas.microsoft.com/office/powerpoint/2010/main" val="3445279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barn(inVertical)">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barn(inVertical)">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 calcmode="lin" valueType="num">
                                      <p:cBhvr additive="base">
                                        <p:cTn id="23" dur="500" fill="hold"/>
                                        <p:tgtEl>
                                          <p:spTgt spid="4"/>
                                        </p:tgtEl>
                                        <p:attrNameLst>
                                          <p:attrName>ppt_x</p:attrName>
                                        </p:attrNameLst>
                                      </p:cBhvr>
                                      <p:tavLst>
                                        <p:tav tm="0">
                                          <p:val>
                                            <p:strVal val="#ppt_x"/>
                                          </p:val>
                                        </p:tav>
                                        <p:tav tm="100000">
                                          <p:val>
                                            <p:strVal val="#ppt_x"/>
                                          </p:val>
                                        </p:tav>
                                      </p:tavLst>
                                    </p:anim>
                                    <p:anim calcmode="lin" valueType="num">
                                      <p:cBhvr additive="base">
                                        <p:cTn id="2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ipe(down)">
                                      <p:cBhvr>
                                        <p:cTn id="2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marL="276860" lvl="0" indent="-342900" algn="r">
              <a:spcBef>
                <a:spcPts val="800"/>
              </a:spcBef>
            </a:pPr>
            <a:r>
              <a:rPr lang="ar-IQ" b="1" cap="none" dirty="0">
                <a:solidFill>
                  <a:srgbClr val="4F81BD"/>
                </a:solidFill>
                <a:latin typeface="Times New Roman"/>
                <a:ea typeface="Times New Roman"/>
                <a:cs typeface="Arial"/>
              </a:rPr>
              <a:t>7.التوازن </a:t>
            </a:r>
            <a:r>
              <a:rPr lang="ar-IQ" b="1" cap="none" dirty="0" smtClean="0">
                <a:solidFill>
                  <a:srgbClr val="4F81BD"/>
                </a:solidFill>
                <a:latin typeface="Times New Roman"/>
                <a:ea typeface="Times New Roman"/>
                <a:cs typeface="Arial"/>
              </a:rPr>
              <a:t>:</a:t>
            </a:r>
            <a:endParaRPr lang="ar-IQ" sz="4400" dirty="0"/>
          </a:p>
        </p:txBody>
      </p:sp>
      <p:sp>
        <p:nvSpPr>
          <p:cNvPr id="3" name="عنصر نائب للمحتوى 2"/>
          <p:cNvSpPr>
            <a:spLocks noGrp="1"/>
          </p:cNvSpPr>
          <p:nvPr>
            <p:ph idx="1"/>
          </p:nvPr>
        </p:nvSpPr>
        <p:spPr>
          <a:xfrm>
            <a:off x="822960" y="1100629"/>
            <a:ext cx="7520940" cy="1032228"/>
          </a:xfrm>
        </p:spPr>
        <p:txBody>
          <a:bodyPr>
            <a:normAutofit/>
          </a:bodyPr>
          <a:lstStyle/>
          <a:p>
            <a:pPr marL="276860"/>
            <a:r>
              <a:rPr lang="ar-IQ" sz="2000" dirty="0" smtClean="0">
                <a:solidFill>
                  <a:srgbClr val="FF0000"/>
                </a:solidFill>
                <a:latin typeface="Times New Roman"/>
                <a:ea typeface="Times New Roman"/>
              </a:rPr>
              <a:t>وهو </a:t>
            </a:r>
            <a:r>
              <a:rPr lang="ar-IQ" sz="2000" dirty="0">
                <a:solidFill>
                  <a:srgbClr val="FF0000"/>
                </a:solidFill>
                <a:latin typeface="Times New Roman"/>
                <a:ea typeface="Times New Roman"/>
              </a:rPr>
              <a:t>القدرة على الاحتفاظ بثبات الجسم عن اداء اوضاع(الوقوف على قدم واحدة ) او عند اداء حركات المشي على عارضة مرتفعة . </a:t>
            </a:r>
            <a:endParaRPr lang="en-US" dirty="0">
              <a:latin typeface="Times New Roman"/>
              <a:ea typeface="Times New Roman"/>
            </a:endParaRPr>
          </a:p>
          <a:p>
            <a:endParaRPr lang="ar-IQ" sz="2000" dirty="0"/>
          </a:p>
        </p:txBody>
      </p:sp>
      <p:sp>
        <p:nvSpPr>
          <p:cNvPr id="4" name="مستطيل 3"/>
          <p:cNvSpPr/>
          <p:nvPr/>
        </p:nvSpPr>
        <p:spPr>
          <a:xfrm>
            <a:off x="1331640" y="2780928"/>
            <a:ext cx="7308304" cy="1877437"/>
          </a:xfrm>
          <a:prstGeom prst="rect">
            <a:avLst/>
          </a:prstGeom>
        </p:spPr>
        <p:txBody>
          <a:bodyPr wrap="square">
            <a:spAutoFit/>
          </a:bodyPr>
          <a:lstStyle/>
          <a:p>
            <a:pPr marL="505460" lvl="0" indent="-342900">
              <a:spcBef>
                <a:spcPts val="800"/>
              </a:spcBef>
            </a:pPr>
            <a:r>
              <a:rPr lang="ar-IQ" sz="2400" b="1" dirty="0" smtClean="0">
                <a:solidFill>
                  <a:srgbClr val="943634"/>
                </a:solidFill>
                <a:latin typeface="Times New Roman"/>
                <a:ea typeface="Times New Roman"/>
              </a:rPr>
              <a:t>1.يعتبر </a:t>
            </a:r>
            <a:r>
              <a:rPr lang="ar-IQ" sz="2400" b="1" dirty="0">
                <a:solidFill>
                  <a:srgbClr val="943634"/>
                </a:solidFill>
                <a:latin typeface="Times New Roman"/>
                <a:ea typeface="Times New Roman"/>
              </a:rPr>
              <a:t>عنصر هام في العديد من الانشطة الرياضية .</a:t>
            </a:r>
            <a:endParaRPr lang="en-US" b="1" dirty="0">
              <a:solidFill>
                <a:srgbClr val="000000"/>
              </a:solidFill>
              <a:latin typeface="Times New Roman"/>
              <a:ea typeface="Times New Roman"/>
            </a:endParaRPr>
          </a:p>
          <a:p>
            <a:pPr marL="505460" lvl="0" indent="-342900">
              <a:spcBef>
                <a:spcPts val="800"/>
              </a:spcBef>
            </a:pPr>
            <a:r>
              <a:rPr lang="ar-IQ" sz="2400" b="1" dirty="0">
                <a:solidFill>
                  <a:srgbClr val="943634"/>
                </a:solidFill>
                <a:latin typeface="Times New Roman"/>
                <a:ea typeface="Times New Roman"/>
              </a:rPr>
              <a:t>2.يمثل العامل الاساسي في الكثير من الرياضات كالجمباز .</a:t>
            </a:r>
            <a:endParaRPr lang="en-US" b="1" dirty="0">
              <a:solidFill>
                <a:srgbClr val="000000"/>
              </a:solidFill>
              <a:latin typeface="Times New Roman"/>
              <a:ea typeface="Times New Roman"/>
            </a:endParaRPr>
          </a:p>
          <a:p>
            <a:pPr marL="505460" lvl="0" indent="-342900">
              <a:spcBef>
                <a:spcPts val="800"/>
              </a:spcBef>
            </a:pPr>
            <a:r>
              <a:rPr lang="ar-IQ" sz="2400" b="1" dirty="0">
                <a:solidFill>
                  <a:srgbClr val="943634"/>
                </a:solidFill>
                <a:latin typeface="Times New Roman"/>
                <a:ea typeface="Times New Roman"/>
              </a:rPr>
              <a:t>3.يرتبط بالعديد من الصفات البدنية .</a:t>
            </a:r>
            <a:endParaRPr lang="en-US" b="1" dirty="0">
              <a:solidFill>
                <a:srgbClr val="000000"/>
              </a:solidFill>
              <a:latin typeface="Times New Roman"/>
              <a:ea typeface="Times New Roman"/>
            </a:endParaRPr>
          </a:p>
          <a:p>
            <a:pPr marL="505460" lvl="0" indent="-342900">
              <a:spcBef>
                <a:spcPts val="800"/>
              </a:spcBef>
            </a:pPr>
            <a:r>
              <a:rPr lang="ar-IQ" sz="2400" b="1" dirty="0">
                <a:solidFill>
                  <a:srgbClr val="943634"/>
                </a:solidFill>
                <a:latin typeface="Times New Roman"/>
                <a:ea typeface="Times New Roman"/>
              </a:rPr>
              <a:t>4.يمكن للاعب الاستجابة المناسبة في مختلف المواقف .</a:t>
            </a:r>
            <a:endParaRPr lang="en-US" b="1" dirty="0">
              <a:solidFill>
                <a:srgbClr val="000000"/>
              </a:solidFill>
              <a:latin typeface="Times New Roman"/>
              <a:ea typeface="Times New Roman"/>
            </a:endParaRPr>
          </a:p>
        </p:txBody>
      </p:sp>
      <p:sp>
        <p:nvSpPr>
          <p:cNvPr id="5" name="مستطيل 4"/>
          <p:cNvSpPr/>
          <p:nvPr/>
        </p:nvSpPr>
        <p:spPr>
          <a:xfrm>
            <a:off x="7020272" y="1916832"/>
            <a:ext cx="1737976" cy="461665"/>
          </a:xfrm>
          <a:prstGeom prst="rect">
            <a:avLst/>
          </a:prstGeom>
        </p:spPr>
        <p:txBody>
          <a:bodyPr wrap="none">
            <a:spAutoFit/>
          </a:bodyPr>
          <a:lstStyle/>
          <a:p>
            <a:pPr marL="276860" lvl="0" indent="-342900">
              <a:spcBef>
                <a:spcPts val="800"/>
              </a:spcBef>
            </a:pPr>
            <a:r>
              <a:rPr lang="ar-IQ" sz="2400" b="1" dirty="0">
                <a:solidFill>
                  <a:srgbClr val="4F81BD"/>
                </a:solidFill>
                <a:latin typeface="Times New Roman"/>
                <a:ea typeface="Times New Roman"/>
              </a:rPr>
              <a:t>اهمية التوازن :</a:t>
            </a:r>
            <a:endParaRPr lang="en-US" b="1" dirty="0">
              <a:solidFill>
                <a:srgbClr val="000000"/>
              </a:solidFill>
              <a:latin typeface="Times New Roman"/>
              <a:ea typeface="Times New Roman"/>
            </a:endParaRPr>
          </a:p>
        </p:txBody>
      </p:sp>
    </p:spTree>
    <p:extLst>
      <p:ext uri="{BB962C8B-B14F-4D97-AF65-F5344CB8AC3E}">
        <p14:creationId xmlns:p14="http://schemas.microsoft.com/office/powerpoint/2010/main" val="2785586493"/>
      </p:ext>
    </p:extLst>
  </p:cSld>
  <p:clrMapOvr>
    <a:masterClrMapping/>
  </p:clrMapOvr>
  <p:transition spd="slow">
    <p:wipe dir="r"/>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nodeType="clickEffect">
                                  <p:stCondLst>
                                    <p:cond delay="0"/>
                                  </p:stCondLst>
                                  <p:childTnLst>
                                    <p:animRot by="120000">
                                      <p:cBhvr>
                                        <p:cTn id="12" dur="100" fill="hold">
                                          <p:stCondLst>
                                            <p:cond delay="0"/>
                                          </p:stCondLst>
                                        </p:cTn>
                                        <p:tgtEl>
                                          <p:spTgt spid="3">
                                            <p:txEl>
                                              <p:pRg st="0" end="0"/>
                                            </p:txEl>
                                          </p:spTgt>
                                        </p:tgtEl>
                                        <p:attrNameLst>
                                          <p:attrName>r</p:attrName>
                                        </p:attrNameLst>
                                      </p:cBhvr>
                                    </p:animRot>
                                    <p:animRot by="-240000">
                                      <p:cBhvr>
                                        <p:cTn id="13" dur="200" fill="hold">
                                          <p:stCondLst>
                                            <p:cond delay="200"/>
                                          </p:stCondLst>
                                        </p:cTn>
                                        <p:tgtEl>
                                          <p:spTgt spid="3">
                                            <p:txEl>
                                              <p:pRg st="0" end="0"/>
                                            </p:txEl>
                                          </p:spTgt>
                                        </p:tgtEl>
                                        <p:attrNameLst>
                                          <p:attrName>r</p:attrName>
                                        </p:attrNameLst>
                                      </p:cBhvr>
                                    </p:animRot>
                                    <p:animRot by="240000">
                                      <p:cBhvr>
                                        <p:cTn id="14" dur="200" fill="hold">
                                          <p:stCondLst>
                                            <p:cond delay="400"/>
                                          </p:stCondLst>
                                        </p:cTn>
                                        <p:tgtEl>
                                          <p:spTgt spid="3">
                                            <p:txEl>
                                              <p:pRg st="0" end="0"/>
                                            </p:txEl>
                                          </p:spTgt>
                                        </p:tgtEl>
                                        <p:attrNameLst>
                                          <p:attrName>r</p:attrName>
                                        </p:attrNameLst>
                                      </p:cBhvr>
                                    </p:animRot>
                                    <p:animRot by="-240000">
                                      <p:cBhvr>
                                        <p:cTn id="15" dur="200" fill="hold">
                                          <p:stCondLst>
                                            <p:cond delay="600"/>
                                          </p:stCondLst>
                                        </p:cTn>
                                        <p:tgtEl>
                                          <p:spTgt spid="3">
                                            <p:txEl>
                                              <p:pRg st="0" end="0"/>
                                            </p:txEl>
                                          </p:spTgt>
                                        </p:tgtEl>
                                        <p:attrNameLst>
                                          <p:attrName>r</p:attrName>
                                        </p:attrNameLst>
                                      </p:cBhvr>
                                    </p:animRot>
                                    <p:animRot by="120000">
                                      <p:cBhvr>
                                        <p:cTn id="16" dur="200" fill="hold">
                                          <p:stCondLst>
                                            <p:cond delay="800"/>
                                          </p:stCondLst>
                                        </p:cTn>
                                        <p:tgtEl>
                                          <p:spTgt spid="3">
                                            <p:txEl>
                                              <p:pRg st="0" end="0"/>
                                            </p:txEl>
                                          </p:spTgt>
                                        </p:tgtEl>
                                        <p:attrNameLst>
                                          <p:attrName>r</p:attrName>
                                        </p:attrNameLst>
                                      </p:cBhvr>
                                    </p:animRo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4"/>
                                        </p:tgtEl>
                                      </p:cBhvr>
                                    </p:animEffect>
                                    <p:animScale>
                                      <p:cBhvr>
                                        <p:cTn id="27" dur="250" autoRev="1" fill="hold"/>
                                        <p:tgtEl>
                                          <p:spTgt spid="4"/>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pPr indent="179705" algn="r"/>
            <a:r>
              <a:rPr lang="ar-IQ"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Times New Roman"/>
                <a:cs typeface="Arial"/>
              </a:rPr>
              <a:t>تنمية وتطوير اللياقة البدنية للطفل :</a:t>
            </a:r>
            <a:r>
              <a:rPr lang="en-US" sz="24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Times New Roman"/>
              </a:rPr>
              <a:t/>
            </a:r>
            <a:br>
              <a:rPr lang="en-US" sz="2400"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ea typeface="Times New Roman"/>
              </a:rPr>
            </a:br>
            <a:endParaRPr lang="ar-IQ" b="1" cap="none"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عنوان فرعي 2"/>
          <p:cNvSpPr>
            <a:spLocks noGrp="1"/>
          </p:cNvSpPr>
          <p:nvPr>
            <p:ph type="subTitle" idx="1"/>
          </p:nvPr>
        </p:nvSpPr>
        <p:spPr/>
        <p:txBody>
          <a:bodyPr/>
          <a:lstStyle/>
          <a:p>
            <a:endParaRPr lang="ar-IQ"/>
          </a:p>
        </p:txBody>
      </p:sp>
    </p:spTree>
    <p:extLst>
      <p:ext uri="{BB962C8B-B14F-4D97-AF65-F5344CB8AC3E}">
        <p14:creationId xmlns:p14="http://schemas.microsoft.com/office/powerpoint/2010/main" val="1800744219"/>
      </p:ext>
    </p:extLst>
  </p:cSld>
  <p:clrMapOvr>
    <a:masterClrMapping/>
  </p:clrMapOvr>
  <p:transition spd="slow">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indent="179705" algn="r"/>
            <a:r>
              <a:rPr lang="ar-IQ" b="1" dirty="0">
                <a:solidFill>
                  <a:srgbClr val="FF0000"/>
                </a:solidFill>
                <a:latin typeface="Times New Roman"/>
                <a:ea typeface="Times New Roman"/>
                <a:cs typeface="Arial"/>
              </a:rPr>
              <a:t>تنمية وتطوير اللياقة البدنية للطفل :</a:t>
            </a:r>
            <a:r>
              <a:rPr lang="en-US" sz="2000" dirty="0">
                <a:latin typeface="Times New Roman"/>
                <a:ea typeface="Times New Roman"/>
              </a:rPr>
              <a:t/>
            </a:r>
            <a:br>
              <a:rPr lang="en-US" sz="2000" dirty="0">
                <a:latin typeface="Times New Roman"/>
                <a:ea typeface="Times New Roman"/>
              </a:rPr>
            </a:br>
            <a:endParaRPr lang="ar-IQ" dirty="0"/>
          </a:p>
        </p:txBody>
      </p:sp>
      <p:sp>
        <p:nvSpPr>
          <p:cNvPr id="3" name="عنصر نائب للمحتوى 2"/>
          <p:cNvSpPr>
            <a:spLocks noGrp="1"/>
          </p:cNvSpPr>
          <p:nvPr>
            <p:ph idx="1"/>
          </p:nvPr>
        </p:nvSpPr>
        <p:spPr/>
        <p:txBody>
          <a:bodyPr>
            <a:noAutofit/>
          </a:bodyPr>
          <a:lstStyle/>
          <a:p>
            <a:pPr lvl="1" indent="179705" algn="just"/>
            <a:r>
              <a:rPr lang="ar-IQ" sz="2000" b="1" dirty="0">
                <a:solidFill>
                  <a:schemeClr val="accent3">
                    <a:lumMod val="50000"/>
                  </a:schemeClr>
                </a:solidFill>
                <a:latin typeface="Times New Roman"/>
                <a:ea typeface="Times New Roman"/>
              </a:rPr>
              <a:t>اذا </a:t>
            </a:r>
            <a:r>
              <a:rPr lang="ar-IQ" sz="2000" b="1" dirty="0" err="1">
                <a:solidFill>
                  <a:schemeClr val="accent3">
                    <a:lumMod val="50000"/>
                  </a:schemeClr>
                </a:solidFill>
                <a:latin typeface="Times New Roman"/>
                <a:ea typeface="Times New Roman"/>
              </a:rPr>
              <a:t>تاملنا</a:t>
            </a:r>
            <a:r>
              <a:rPr lang="ar-IQ" sz="2000" b="1" dirty="0">
                <a:solidFill>
                  <a:schemeClr val="accent3">
                    <a:lumMod val="50000"/>
                  </a:schemeClr>
                </a:solidFill>
                <a:latin typeface="Times New Roman"/>
                <a:ea typeface="Times New Roman"/>
              </a:rPr>
              <a:t> طبيعة البشر اثناء ممارستهم لحياتهم نجد ان اللياقة البدنية التي يحتاج اليها المزارع تختلف عن اللياقة البدنية التي يحتاج اليها الموظف الذي يقضي معظم وقته جالسا على المكتب , ونجد ايضا ان اللياقة المطلوبة من الطفل او التلميذ تختلف في طبيعتها ومكوناتها عن لياقة اللاعب المحترف .</a:t>
            </a:r>
            <a:endParaRPr lang="en-US" sz="2000" b="1" dirty="0">
              <a:solidFill>
                <a:schemeClr val="accent3">
                  <a:lumMod val="50000"/>
                </a:schemeClr>
              </a:solidFill>
              <a:latin typeface="Times New Roman"/>
              <a:ea typeface="Times New Roman"/>
            </a:endParaRPr>
          </a:p>
          <a:p>
            <a:pPr lvl="1" indent="179705" algn="just"/>
            <a:r>
              <a:rPr lang="ar-IQ" sz="2000" b="1" dirty="0">
                <a:solidFill>
                  <a:schemeClr val="accent3">
                    <a:lumMod val="50000"/>
                  </a:schemeClr>
                </a:solidFill>
                <a:latin typeface="Times New Roman"/>
                <a:ea typeface="Times New Roman"/>
              </a:rPr>
              <a:t>ومن هنا يتضح ان اللياقة البدنية التي يريد تحقيقها الفرد العادي تختلف عن اللياقة البدنية التي يبتغي تحقيقها الفرد الرياضي الذي يستعد للانخراط في مسابقة تنافسية .</a:t>
            </a:r>
            <a:endParaRPr lang="en-US" sz="2000" b="1" dirty="0">
              <a:solidFill>
                <a:schemeClr val="accent3">
                  <a:lumMod val="50000"/>
                </a:schemeClr>
              </a:solidFill>
              <a:latin typeface="Times New Roman"/>
              <a:ea typeface="Times New Roman"/>
            </a:endParaRPr>
          </a:p>
          <a:p>
            <a:pPr lvl="1" algn="just"/>
            <a:r>
              <a:rPr lang="ar-IQ" sz="2000" b="1" dirty="0">
                <a:solidFill>
                  <a:schemeClr val="accent3">
                    <a:lumMod val="50000"/>
                  </a:schemeClr>
                </a:solidFill>
                <a:ea typeface="Calibri"/>
              </a:rPr>
              <a:t>ومن خلال ما تقدم يمكننا ان نعرف اللياقة البدنية بانها ( مستوى الحالة البدينة التي يعتمد عليها الرياضي في مكونات اللياقة البدنية الخاصة برياضته ) .</a:t>
            </a:r>
            <a:endParaRPr lang="ar-IQ" sz="2000" b="1" dirty="0">
              <a:solidFill>
                <a:schemeClr val="accent3">
                  <a:lumMod val="50000"/>
                </a:schemeClr>
              </a:solidFill>
            </a:endParaRPr>
          </a:p>
        </p:txBody>
      </p:sp>
    </p:spTree>
    <p:extLst>
      <p:ext uri="{BB962C8B-B14F-4D97-AF65-F5344CB8AC3E}">
        <p14:creationId xmlns:p14="http://schemas.microsoft.com/office/powerpoint/2010/main" val="35326941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1" presetClass="entr" presetSubtype="1"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heel(1)">
                                      <p:cBhvr>
                                        <p:cTn id="13" dur="2000"/>
                                        <p:tgtEl>
                                          <p:spTgt spid="3">
                                            <p:txEl>
                                              <p:pRg st="0" end="0"/>
                                            </p:txEl>
                                          </p:spTgt>
                                        </p:tgtEl>
                                      </p:cBhvr>
                                    </p:animEffect>
                                  </p:childTnLst>
                                </p:cTn>
                              </p:par>
                              <p:par>
                                <p:cTn id="14" presetID="21" presetClass="entr" presetSubtype="1"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2000"/>
                                        <p:tgtEl>
                                          <p:spTgt spid="3">
                                            <p:txEl>
                                              <p:pRg st="1" end="1"/>
                                            </p:txEl>
                                          </p:spTgt>
                                        </p:tgtEl>
                                      </p:cBhvr>
                                    </p:animEffect>
                                  </p:childTnLst>
                                </p:cTn>
                              </p:par>
                              <p:par>
                                <p:cTn id="17" presetID="21" presetClass="entr" presetSubtype="1"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heel(1)">
                                      <p:cBhvr>
                                        <p:cTn id="19"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779912" y="548680"/>
            <a:ext cx="4903796" cy="523220"/>
          </a:xfrm>
          <a:prstGeom prst="rect">
            <a:avLst/>
          </a:prstGeom>
        </p:spPr>
        <p:txBody>
          <a:bodyPr wrap="square">
            <a:spAutoFit/>
          </a:bodyPr>
          <a:lstStyle/>
          <a:p>
            <a:pPr indent="179705"/>
            <a:r>
              <a:rPr lang="ar-IQ" sz="2800" b="1" dirty="0">
                <a:solidFill>
                  <a:srgbClr val="00B050"/>
                </a:solidFill>
                <a:latin typeface="Times New Roman"/>
                <a:ea typeface="Times New Roman"/>
              </a:rPr>
              <a:t>لذا نرى ان مكونات اللياقة البدنية هي : </a:t>
            </a:r>
            <a:endParaRPr lang="en-US" sz="2000" dirty="0">
              <a:solidFill>
                <a:srgbClr val="00B050"/>
              </a:solidFill>
              <a:effectLst/>
              <a:latin typeface="Times New Roman"/>
              <a:ea typeface="Times New Roman"/>
            </a:endParaRPr>
          </a:p>
        </p:txBody>
      </p:sp>
      <p:sp>
        <p:nvSpPr>
          <p:cNvPr id="3" name="مستطيل 2"/>
          <p:cNvSpPr/>
          <p:nvPr/>
        </p:nvSpPr>
        <p:spPr>
          <a:xfrm>
            <a:off x="3275856" y="1412776"/>
            <a:ext cx="5555494" cy="707886"/>
          </a:xfrm>
          <a:prstGeom prst="rect">
            <a:avLst/>
          </a:prstGeom>
        </p:spPr>
        <p:txBody>
          <a:bodyPr wrap="square">
            <a:spAutoFit/>
          </a:bodyPr>
          <a:lstStyle/>
          <a:p>
            <a:pPr indent="179705"/>
            <a:r>
              <a:rPr lang="ar-IQ" sz="4000" b="1" dirty="0" smtClean="0">
                <a:latin typeface="Times New Roman"/>
                <a:ea typeface="Times New Roman"/>
              </a:rPr>
              <a:t>1.القوة العضلية </a:t>
            </a:r>
            <a:endParaRPr lang="en-US" sz="3200" dirty="0">
              <a:effectLst/>
              <a:latin typeface="Times New Roman"/>
              <a:ea typeface="Times New Roman"/>
            </a:endParaRPr>
          </a:p>
        </p:txBody>
      </p:sp>
      <p:sp>
        <p:nvSpPr>
          <p:cNvPr id="4" name="مستطيل 3"/>
          <p:cNvSpPr/>
          <p:nvPr/>
        </p:nvSpPr>
        <p:spPr>
          <a:xfrm>
            <a:off x="4072996" y="2144401"/>
            <a:ext cx="4758354" cy="707886"/>
          </a:xfrm>
          <a:prstGeom prst="rect">
            <a:avLst/>
          </a:prstGeom>
        </p:spPr>
        <p:txBody>
          <a:bodyPr wrap="none">
            <a:spAutoFit/>
          </a:bodyPr>
          <a:lstStyle/>
          <a:p>
            <a:pPr indent="179705"/>
            <a:r>
              <a:rPr lang="ar-IQ" sz="3600" b="1" dirty="0" smtClean="0">
                <a:latin typeface="Times New Roman"/>
                <a:ea typeface="Times New Roman"/>
              </a:rPr>
              <a:t>2. </a:t>
            </a:r>
            <a:r>
              <a:rPr lang="ar-IQ" sz="4000" b="1" dirty="0" smtClean="0">
                <a:latin typeface="Times New Roman"/>
                <a:ea typeface="Times New Roman"/>
              </a:rPr>
              <a:t>الجلد</a:t>
            </a:r>
            <a:r>
              <a:rPr lang="ar-IQ" sz="3600" b="1" dirty="0" smtClean="0">
                <a:latin typeface="Times New Roman"/>
                <a:ea typeface="Times New Roman"/>
              </a:rPr>
              <a:t> التنفسي ( التحمل ) </a:t>
            </a:r>
            <a:endParaRPr lang="en-US" sz="2800" dirty="0">
              <a:effectLst/>
              <a:latin typeface="Times New Roman"/>
              <a:ea typeface="Times New Roman"/>
            </a:endParaRPr>
          </a:p>
        </p:txBody>
      </p:sp>
      <p:sp>
        <p:nvSpPr>
          <p:cNvPr id="5" name="مستطيل 4"/>
          <p:cNvSpPr/>
          <p:nvPr/>
        </p:nvSpPr>
        <p:spPr>
          <a:xfrm>
            <a:off x="6642609" y="2852287"/>
            <a:ext cx="2188741" cy="707886"/>
          </a:xfrm>
          <a:prstGeom prst="rect">
            <a:avLst/>
          </a:prstGeom>
        </p:spPr>
        <p:txBody>
          <a:bodyPr wrap="none">
            <a:spAutoFit/>
          </a:bodyPr>
          <a:lstStyle/>
          <a:p>
            <a:pPr indent="179705"/>
            <a:r>
              <a:rPr lang="ar-IQ" sz="4000" b="1" dirty="0" smtClean="0">
                <a:latin typeface="Times New Roman"/>
                <a:ea typeface="Times New Roman"/>
              </a:rPr>
              <a:t>3.المرونة </a:t>
            </a:r>
            <a:endParaRPr lang="en-US" sz="3200" dirty="0">
              <a:effectLst/>
              <a:latin typeface="Times New Roman"/>
              <a:ea typeface="Times New Roman"/>
            </a:endParaRPr>
          </a:p>
        </p:txBody>
      </p:sp>
      <p:sp>
        <p:nvSpPr>
          <p:cNvPr id="6" name="مستطيل 5"/>
          <p:cNvSpPr/>
          <p:nvPr/>
        </p:nvSpPr>
        <p:spPr>
          <a:xfrm>
            <a:off x="6732370" y="3560173"/>
            <a:ext cx="2116605" cy="707886"/>
          </a:xfrm>
          <a:prstGeom prst="rect">
            <a:avLst/>
          </a:prstGeom>
        </p:spPr>
        <p:txBody>
          <a:bodyPr wrap="none">
            <a:spAutoFit/>
          </a:bodyPr>
          <a:lstStyle/>
          <a:p>
            <a:pPr indent="179705"/>
            <a:r>
              <a:rPr lang="ar-IQ" sz="4000" b="1" dirty="0" smtClean="0">
                <a:latin typeface="Times New Roman"/>
                <a:ea typeface="Times New Roman"/>
              </a:rPr>
              <a:t>4.الرشاقة</a:t>
            </a:r>
            <a:r>
              <a:rPr lang="ar-IQ" b="1" dirty="0" smtClean="0">
                <a:latin typeface="Times New Roman"/>
                <a:ea typeface="Times New Roman"/>
              </a:rPr>
              <a:t> </a:t>
            </a:r>
            <a:endParaRPr lang="en-US" sz="1400" dirty="0">
              <a:effectLst/>
              <a:latin typeface="Times New Roman"/>
              <a:ea typeface="Times New Roman"/>
            </a:endParaRPr>
          </a:p>
        </p:txBody>
      </p:sp>
      <p:sp>
        <p:nvSpPr>
          <p:cNvPr id="7" name="مستطيل 6"/>
          <p:cNvSpPr/>
          <p:nvPr/>
        </p:nvSpPr>
        <p:spPr>
          <a:xfrm>
            <a:off x="6636197" y="4268059"/>
            <a:ext cx="2195153" cy="707886"/>
          </a:xfrm>
          <a:prstGeom prst="rect">
            <a:avLst/>
          </a:prstGeom>
        </p:spPr>
        <p:txBody>
          <a:bodyPr wrap="none">
            <a:spAutoFit/>
          </a:bodyPr>
          <a:lstStyle/>
          <a:p>
            <a:pPr indent="179705"/>
            <a:r>
              <a:rPr lang="ar-IQ" sz="4000" b="1" dirty="0" smtClean="0">
                <a:latin typeface="Times New Roman"/>
                <a:ea typeface="Times New Roman"/>
              </a:rPr>
              <a:t>5.السرعة </a:t>
            </a:r>
            <a:endParaRPr lang="en-US" sz="3200" dirty="0">
              <a:effectLst/>
              <a:latin typeface="Times New Roman"/>
              <a:ea typeface="Times New Roman"/>
            </a:endParaRPr>
          </a:p>
        </p:txBody>
      </p:sp>
      <p:sp>
        <p:nvSpPr>
          <p:cNvPr id="8" name="مستطيل 7"/>
          <p:cNvSpPr/>
          <p:nvPr/>
        </p:nvSpPr>
        <p:spPr>
          <a:xfrm>
            <a:off x="6675470" y="4974518"/>
            <a:ext cx="2123017" cy="707886"/>
          </a:xfrm>
          <a:prstGeom prst="rect">
            <a:avLst/>
          </a:prstGeom>
        </p:spPr>
        <p:txBody>
          <a:bodyPr wrap="none">
            <a:spAutoFit/>
          </a:bodyPr>
          <a:lstStyle/>
          <a:p>
            <a:pPr indent="179705"/>
            <a:r>
              <a:rPr lang="ar-IQ" sz="4000" b="1" dirty="0" smtClean="0">
                <a:latin typeface="Times New Roman"/>
                <a:ea typeface="Times New Roman"/>
              </a:rPr>
              <a:t>6.التوافق </a:t>
            </a:r>
            <a:endParaRPr lang="en-US" sz="3200" dirty="0">
              <a:effectLst/>
              <a:latin typeface="Times New Roman"/>
              <a:ea typeface="Times New Roman"/>
            </a:endParaRPr>
          </a:p>
        </p:txBody>
      </p:sp>
      <p:sp>
        <p:nvSpPr>
          <p:cNvPr id="9" name="مستطيل 8"/>
          <p:cNvSpPr/>
          <p:nvPr/>
        </p:nvSpPr>
        <p:spPr>
          <a:xfrm>
            <a:off x="6505552" y="5682404"/>
            <a:ext cx="2292935" cy="707886"/>
          </a:xfrm>
          <a:prstGeom prst="rect">
            <a:avLst/>
          </a:prstGeom>
        </p:spPr>
        <p:txBody>
          <a:bodyPr wrap="none">
            <a:spAutoFit/>
          </a:bodyPr>
          <a:lstStyle/>
          <a:p>
            <a:pPr indent="179705"/>
            <a:r>
              <a:rPr lang="ar-IQ" sz="4000" b="1" dirty="0" smtClean="0">
                <a:latin typeface="Times New Roman"/>
                <a:ea typeface="Times New Roman"/>
              </a:rPr>
              <a:t>7. التوازن </a:t>
            </a:r>
            <a:endParaRPr lang="en-US" sz="3200" dirty="0">
              <a:effectLst/>
              <a:latin typeface="Times New Roman"/>
              <a:ea typeface="Times New Roman"/>
            </a:endParaRPr>
          </a:p>
        </p:txBody>
      </p:sp>
    </p:spTree>
    <p:extLst>
      <p:ext uri="{BB962C8B-B14F-4D97-AF65-F5344CB8AC3E}">
        <p14:creationId xmlns:p14="http://schemas.microsoft.com/office/powerpoint/2010/main" val="283751491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القوة العضلية </a:t>
            </a:r>
            <a:endParaRPr lang="ar-IQ" dirty="0"/>
          </a:p>
        </p:txBody>
      </p:sp>
      <p:sp>
        <p:nvSpPr>
          <p:cNvPr id="3" name="عنصر نائب للمحتوى 2"/>
          <p:cNvSpPr>
            <a:spLocks noGrp="1"/>
          </p:cNvSpPr>
          <p:nvPr>
            <p:ph idx="1"/>
          </p:nvPr>
        </p:nvSpPr>
        <p:spPr>
          <a:xfrm>
            <a:off x="822960" y="1100629"/>
            <a:ext cx="7520940" cy="1968332"/>
          </a:xfrm>
        </p:spPr>
        <p:txBody>
          <a:bodyPr>
            <a:normAutofit/>
          </a:bodyPr>
          <a:lstStyle/>
          <a:p>
            <a:r>
              <a:rPr lang="ar-IQ" sz="2800" dirty="0">
                <a:latin typeface="Times New Roman"/>
                <a:ea typeface="Times New Roman"/>
              </a:rPr>
              <a:t> تعرف القوة العضلية </a:t>
            </a:r>
            <a:r>
              <a:rPr lang="ar-IQ" sz="2800" dirty="0" smtClean="0">
                <a:latin typeface="Times New Roman"/>
                <a:ea typeface="Times New Roman"/>
              </a:rPr>
              <a:t>بانها:</a:t>
            </a:r>
          </a:p>
          <a:p>
            <a:r>
              <a:rPr lang="ar-IQ" sz="2800" dirty="0" smtClean="0">
                <a:latin typeface="Times New Roman"/>
                <a:ea typeface="Times New Roman"/>
              </a:rPr>
              <a:t> ( </a:t>
            </a:r>
            <a:r>
              <a:rPr lang="ar-IQ" sz="2800" dirty="0" smtClean="0">
                <a:solidFill>
                  <a:srgbClr val="C00000"/>
                </a:solidFill>
                <a:latin typeface="Times New Roman"/>
                <a:ea typeface="Times New Roman"/>
              </a:rPr>
              <a:t>قدرة العضلة في التغلب على مقاومة خارجية او مواجهتها </a:t>
            </a:r>
            <a:r>
              <a:rPr lang="ar-IQ" sz="2800" dirty="0" smtClean="0">
                <a:latin typeface="Times New Roman"/>
                <a:ea typeface="Times New Roman"/>
              </a:rPr>
              <a:t>) .</a:t>
            </a:r>
            <a:endParaRPr lang="ar-IQ" sz="2800" dirty="0"/>
          </a:p>
        </p:txBody>
      </p:sp>
      <p:sp>
        <p:nvSpPr>
          <p:cNvPr id="4" name="مستطيل 3"/>
          <p:cNvSpPr/>
          <p:nvPr/>
        </p:nvSpPr>
        <p:spPr>
          <a:xfrm>
            <a:off x="971600" y="2420888"/>
            <a:ext cx="7884368" cy="523220"/>
          </a:xfrm>
          <a:prstGeom prst="rect">
            <a:avLst/>
          </a:prstGeom>
        </p:spPr>
        <p:txBody>
          <a:bodyPr wrap="square">
            <a:spAutoFit/>
          </a:bodyPr>
          <a:lstStyle/>
          <a:p>
            <a:r>
              <a:rPr lang="ar-IQ" sz="2800" b="1" dirty="0">
                <a:latin typeface="Times New Roman"/>
                <a:ea typeface="Times New Roman"/>
              </a:rPr>
              <a:t> </a:t>
            </a:r>
            <a:r>
              <a:rPr lang="ar-IQ" sz="2800" b="1" dirty="0" smtClean="0">
                <a:latin typeface="Times New Roman"/>
                <a:ea typeface="Times New Roman"/>
              </a:rPr>
              <a:t>انواع القوة العضلية :</a:t>
            </a:r>
          </a:p>
        </p:txBody>
      </p:sp>
      <p:sp>
        <p:nvSpPr>
          <p:cNvPr id="6" name="مستطيل 5"/>
          <p:cNvSpPr/>
          <p:nvPr/>
        </p:nvSpPr>
        <p:spPr>
          <a:xfrm>
            <a:off x="611560" y="2983224"/>
            <a:ext cx="8244408" cy="1384995"/>
          </a:xfrm>
          <a:prstGeom prst="rect">
            <a:avLst/>
          </a:prstGeom>
        </p:spPr>
        <p:txBody>
          <a:bodyPr wrap="square">
            <a:spAutoFit/>
          </a:bodyPr>
          <a:lstStyle/>
          <a:p>
            <a:pPr lvl="0"/>
            <a:r>
              <a:rPr lang="ar-IQ" sz="2800" b="1" dirty="0">
                <a:solidFill>
                  <a:srgbClr val="000000"/>
                </a:solidFill>
                <a:latin typeface="Times New Roman"/>
                <a:ea typeface="Times New Roman"/>
              </a:rPr>
              <a:t>1. </a:t>
            </a:r>
            <a:r>
              <a:rPr lang="ar-IQ" sz="2800" b="1" dirty="0">
                <a:solidFill>
                  <a:srgbClr val="FF0000"/>
                </a:solidFill>
                <a:latin typeface="Times New Roman"/>
                <a:ea typeface="Times New Roman"/>
              </a:rPr>
              <a:t>القوة العضلية العظمى :</a:t>
            </a:r>
          </a:p>
          <a:p>
            <a:pPr lvl="0"/>
            <a:r>
              <a:rPr lang="ar-IQ" sz="2800" b="1" dirty="0">
                <a:solidFill>
                  <a:srgbClr val="000000"/>
                </a:solidFill>
                <a:ea typeface="Calibri"/>
              </a:rPr>
              <a:t>هي اقصى قوة يستطيع الجهاز العضلي والعصبي انتاجها في حالة اقصى انقباض ارادي .</a:t>
            </a:r>
            <a:endParaRPr lang="ar-IQ" sz="2800" dirty="0">
              <a:solidFill>
                <a:srgbClr val="000000"/>
              </a:solidFill>
            </a:endParaRPr>
          </a:p>
        </p:txBody>
      </p:sp>
      <p:sp>
        <p:nvSpPr>
          <p:cNvPr id="8" name="مستطيل 7"/>
          <p:cNvSpPr/>
          <p:nvPr/>
        </p:nvSpPr>
        <p:spPr>
          <a:xfrm>
            <a:off x="611560" y="4509120"/>
            <a:ext cx="8244408" cy="954107"/>
          </a:xfrm>
          <a:prstGeom prst="rect">
            <a:avLst/>
          </a:prstGeom>
        </p:spPr>
        <p:txBody>
          <a:bodyPr wrap="square">
            <a:spAutoFit/>
          </a:bodyPr>
          <a:lstStyle/>
          <a:p>
            <a:pPr marL="48260"/>
            <a:r>
              <a:rPr lang="ar-IQ" sz="2800" b="1" dirty="0">
                <a:latin typeface="Times New Roman"/>
                <a:ea typeface="Times New Roman"/>
              </a:rPr>
              <a:t>2. </a:t>
            </a:r>
            <a:r>
              <a:rPr lang="ar-IQ" sz="2800" b="1" dirty="0">
                <a:solidFill>
                  <a:srgbClr val="FF0000"/>
                </a:solidFill>
                <a:latin typeface="Times New Roman"/>
                <a:ea typeface="Times New Roman"/>
              </a:rPr>
              <a:t>القوة المميزة بالسرعة </a:t>
            </a:r>
            <a:r>
              <a:rPr lang="ar-IQ" sz="2800" b="1" dirty="0" smtClean="0">
                <a:latin typeface="Times New Roman"/>
                <a:ea typeface="Times New Roman"/>
              </a:rPr>
              <a:t>:</a:t>
            </a:r>
          </a:p>
          <a:p>
            <a:pPr marL="48260"/>
            <a:r>
              <a:rPr lang="ar-IQ" sz="2800" b="1" dirty="0" smtClean="0">
                <a:latin typeface="Times New Roman"/>
                <a:ea typeface="Times New Roman"/>
              </a:rPr>
              <a:t> </a:t>
            </a:r>
            <a:r>
              <a:rPr lang="ar-IQ" sz="2800" b="1" dirty="0">
                <a:latin typeface="Times New Roman"/>
                <a:ea typeface="Times New Roman"/>
              </a:rPr>
              <a:t>هي القدرة على اظهار اقصى قوة في اقل زمن ممكن</a:t>
            </a:r>
            <a:endParaRPr lang="en-US" sz="2000" dirty="0">
              <a:effectLst/>
              <a:latin typeface="Times New Roman"/>
              <a:ea typeface="Times New Roman"/>
            </a:endParaRPr>
          </a:p>
        </p:txBody>
      </p:sp>
    </p:spTree>
    <p:extLst>
      <p:ext uri="{BB962C8B-B14F-4D97-AF65-F5344CB8AC3E}">
        <p14:creationId xmlns:p14="http://schemas.microsoft.com/office/powerpoint/2010/main" val="318362842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mph" presetSubtype="0" fill="hold" grpId="0" nodeType="clickEffect">
                                  <p:stCondLst>
                                    <p:cond delay="0"/>
                                  </p:stCondLst>
                                  <p:childTnLst>
                                    <p:animScale>
                                      <p:cBhvr>
                                        <p:cTn id="13" dur="2000" fill="hold"/>
                                        <p:tgtEl>
                                          <p:spTgt spid="3">
                                            <p:txEl>
                                              <p:pRg st="0" end="0"/>
                                            </p:txEl>
                                          </p:spTgt>
                                        </p:tgtEl>
                                      </p:cBhvr>
                                      <p:by x="150000" y="150000"/>
                                    </p:animScale>
                                  </p:childTnLst>
                                </p:cTn>
                              </p:par>
                            </p:childTnLst>
                          </p:cTn>
                        </p:par>
                      </p:childTnLst>
                    </p:cTn>
                  </p:par>
                  <p:par>
                    <p:cTn id="14" fill="hold">
                      <p:stCondLst>
                        <p:cond delay="indefinite"/>
                      </p:stCondLst>
                      <p:childTnLst>
                        <p:par>
                          <p:cTn id="15" fill="hold">
                            <p:stCondLst>
                              <p:cond delay="0"/>
                            </p:stCondLst>
                            <p:childTnLst>
                              <p:par>
                                <p:cTn id="16" presetID="6" presetClass="emph" presetSubtype="0" fill="hold" grpId="0" nodeType="clickEffect">
                                  <p:stCondLst>
                                    <p:cond delay="0"/>
                                  </p:stCondLst>
                                  <p:childTnLst>
                                    <p:animScale>
                                      <p:cBhvr>
                                        <p:cTn id="17" dur="2000" fill="hold"/>
                                        <p:tgtEl>
                                          <p:spTgt spid="3">
                                            <p:txEl>
                                              <p:pRg st="1" end="1"/>
                                            </p:txEl>
                                          </p:spTgt>
                                        </p:tgtEl>
                                      </p:cBhvr>
                                      <p:by x="150000" y="150000"/>
                                    </p:animScale>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additive="base">
                                        <p:cTn id="22" dur="500" fill="hold"/>
                                        <p:tgtEl>
                                          <p:spTgt spid="4"/>
                                        </p:tgtEl>
                                        <p:attrNameLst>
                                          <p:attrName>ppt_x</p:attrName>
                                        </p:attrNameLst>
                                      </p:cBhvr>
                                      <p:tavLst>
                                        <p:tav tm="0">
                                          <p:val>
                                            <p:strVal val="#ppt_x"/>
                                          </p:val>
                                        </p:tav>
                                        <p:tav tm="100000">
                                          <p:val>
                                            <p:strVal val="#ppt_x"/>
                                          </p:val>
                                        </p:tav>
                                      </p:tavLst>
                                    </p:anim>
                                    <p:anim calcmode="lin" valueType="num">
                                      <p:cBhvr additive="base">
                                        <p:cTn id="2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wipe(down)">
                                      <p:cBhvr>
                                        <p:cTn id="3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t>اهمية القوة العضلية :</a:t>
            </a:r>
            <a:endParaRPr lang="ar-IQ" b="1" dirty="0"/>
          </a:p>
        </p:txBody>
      </p:sp>
      <p:sp>
        <p:nvSpPr>
          <p:cNvPr id="3" name="عنصر نائب للمحتوى 2"/>
          <p:cNvSpPr>
            <a:spLocks noGrp="1"/>
          </p:cNvSpPr>
          <p:nvPr>
            <p:ph idx="1"/>
          </p:nvPr>
        </p:nvSpPr>
        <p:spPr/>
        <p:txBody>
          <a:bodyPr>
            <a:noAutofit/>
          </a:bodyPr>
          <a:lstStyle/>
          <a:p>
            <a:pPr marL="48260"/>
            <a:r>
              <a:rPr lang="ar-IQ" sz="3200" dirty="0">
                <a:solidFill>
                  <a:srgbClr val="0070C0"/>
                </a:solidFill>
                <a:latin typeface="Times New Roman"/>
                <a:ea typeface="Times New Roman"/>
              </a:rPr>
              <a:t>1.القوة ضرورية لحسن المظهر .</a:t>
            </a:r>
            <a:endParaRPr lang="en-US" sz="2400" dirty="0">
              <a:solidFill>
                <a:srgbClr val="0070C0"/>
              </a:solidFill>
              <a:latin typeface="Times New Roman"/>
              <a:ea typeface="Times New Roman"/>
            </a:endParaRPr>
          </a:p>
          <a:p>
            <a:pPr marL="48260"/>
            <a:r>
              <a:rPr lang="ar-IQ" sz="3200" dirty="0">
                <a:solidFill>
                  <a:srgbClr val="0070C0"/>
                </a:solidFill>
                <a:latin typeface="Times New Roman"/>
                <a:ea typeface="Times New Roman"/>
              </a:rPr>
              <a:t>2.القوة مطلوبة في </a:t>
            </a:r>
            <a:r>
              <a:rPr lang="ar-IQ" sz="3200" dirty="0" smtClean="0">
                <a:solidFill>
                  <a:srgbClr val="0070C0"/>
                </a:solidFill>
                <a:latin typeface="Times New Roman"/>
                <a:ea typeface="Times New Roman"/>
              </a:rPr>
              <a:t>تأدية </a:t>
            </a:r>
            <a:r>
              <a:rPr lang="ar-IQ" sz="3200" dirty="0">
                <a:solidFill>
                  <a:srgbClr val="0070C0"/>
                </a:solidFill>
                <a:latin typeface="Times New Roman"/>
                <a:ea typeface="Times New Roman"/>
              </a:rPr>
              <a:t>المهارات بدرجة عالية ,فالقوة شيء اساسي في معظم الاعمال والحرف اليدوية الفنية , او حتى الانشطة الرياضية الترويحية و فمثلا لاعب التنس الارضي لا يستطيع ممارسة </a:t>
            </a:r>
            <a:r>
              <a:rPr lang="ar-IQ" sz="3200" dirty="0" smtClean="0">
                <a:solidFill>
                  <a:srgbClr val="0070C0"/>
                </a:solidFill>
                <a:latin typeface="Times New Roman"/>
                <a:ea typeface="Times New Roman"/>
              </a:rPr>
              <a:t>اللعبة </a:t>
            </a:r>
            <a:r>
              <a:rPr lang="ar-IQ" sz="3200" dirty="0">
                <a:solidFill>
                  <a:srgbClr val="0070C0"/>
                </a:solidFill>
                <a:latin typeface="Times New Roman"/>
                <a:ea typeface="Times New Roman"/>
              </a:rPr>
              <a:t>اذا لم يكن لديه قوة ذراعين كافية . </a:t>
            </a:r>
            <a:endParaRPr lang="en-US" sz="2400" dirty="0">
              <a:solidFill>
                <a:srgbClr val="0070C0"/>
              </a:solidFill>
              <a:latin typeface="Times New Roman"/>
              <a:ea typeface="Times New Roman"/>
            </a:endParaRPr>
          </a:p>
          <a:p>
            <a:pPr marL="48260"/>
            <a:r>
              <a:rPr lang="ar-IQ" sz="3200" dirty="0">
                <a:solidFill>
                  <a:srgbClr val="0070C0"/>
                </a:solidFill>
                <a:latin typeface="Times New Roman"/>
                <a:ea typeface="Times New Roman"/>
              </a:rPr>
              <a:t>3.القوة العضلية مقياس للياقة البدنية .</a:t>
            </a:r>
            <a:endParaRPr lang="en-US" sz="2400" dirty="0">
              <a:solidFill>
                <a:srgbClr val="0070C0"/>
              </a:solidFill>
              <a:latin typeface="Times New Roman"/>
              <a:ea typeface="Times New Roman"/>
            </a:endParaRPr>
          </a:p>
          <a:p>
            <a:endParaRPr lang="ar-IQ" sz="3200" dirty="0"/>
          </a:p>
        </p:txBody>
      </p:sp>
    </p:spTree>
    <p:extLst>
      <p:ext uri="{BB962C8B-B14F-4D97-AF65-F5344CB8AC3E}">
        <p14:creationId xmlns:p14="http://schemas.microsoft.com/office/powerpoint/2010/main" val="2669426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2" presetClass="emph" presetSubtype="0" fill="hold" nodeType="clickEffect">
                                  <p:stCondLst>
                                    <p:cond delay="0"/>
                                  </p:stCondLst>
                                  <p:childTnLst>
                                    <p:animRot by="120000">
                                      <p:cBhvr>
                                        <p:cTn id="12" dur="100" fill="hold">
                                          <p:stCondLst>
                                            <p:cond delay="0"/>
                                          </p:stCondLst>
                                        </p:cTn>
                                        <p:tgtEl>
                                          <p:spTgt spid="3">
                                            <p:txEl>
                                              <p:pRg st="0" end="0"/>
                                            </p:txEl>
                                          </p:spTgt>
                                        </p:tgtEl>
                                        <p:attrNameLst>
                                          <p:attrName>r</p:attrName>
                                        </p:attrNameLst>
                                      </p:cBhvr>
                                    </p:animRot>
                                    <p:animRot by="-240000">
                                      <p:cBhvr>
                                        <p:cTn id="13" dur="200" fill="hold">
                                          <p:stCondLst>
                                            <p:cond delay="200"/>
                                          </p:stCondLst>
                                        </p:cTn>
                                        <p:tgtEl>
                                          <p:spTgt spid="3">
                                            <p:txEl>
                                              <p:pRg st="0" end="0"/>
                                            </p:txEl>
                                          </p:spTgt>
                                        </p:tgtEl>
                                        <p:attrNameLst>
                                          <p:attrName>r</p:attrName>
                                        </p:attrNameLst>
                                      </p:cBhvr>
                                    </p:animRot>
                                    <p:animRot by="240000">
                                      <p:cBhvr>
                                        <p:cTn id="14" dur="200" fill="hold">
                                          <p:stCondLst>
                                            <p:cond delay="400"/>
                                          </p:stCondLst>
                                        </p:cTn>
                                        <p:tgtEl>
                                          <p:spTgt spid="3">
                                            <p:txEl>
                                              <p:pRg st="0" end="0"/>
                                            </p:txEl>
                                          </p:spTgt>
                                        </p:tgtEl>
                                        <p:attrNameLst>
                                          <p:attrName>r</p:attrName>
                                        </p:attrNameLst>
                                      </p:cBhvr>
                                    </p:animRot>
                                    <p:animRot by="-240000">
                                      <p:cBhvr>
                                        <p:cTn id="15" dur="200" fill="hold">
                                          <p:stCondLst>
                                            <p:cond delay="600"/>
                                          </p:stCondLst>
                                        </p:cTn>
                                        <p:tgtEl>
                                          <p:spTgt spid="3">
                                            <p:txEl>
                                              <p:pRg st="0" end="0"/>
                                            </p:txEl>
                                          </p:spTgt>
                                        </p:tgtEl>
                                        <p:attrNameLst>
                                          <p:attrName>r</p:attrName>
                                        </p:attrNameLst>
                                      </p:cBhvr>
                                    </p:animRot>
                                    <p:animRot by="120000">
                                      <p:cBhvr>
                                        <p:cTn id="16" dur="200" fill="hold">
                                          <p:stCondLst>
                                            <p:cond delay="800"/>
                                          </p:stCondLst>
                                        </p:cTn>
                                        <p:tgtEl>
                                          <p:spTgt spid="3">
                                            <p:txEl>
                                              <p:pRg st="0" end="0"/>
                                            </p:txEl>
                                          </p:spTgt>
                                        </p:tgtEl>
                                        <p:attrNameLst>
                                          <p:attrName>r</p:attrName>
                                        </p:attrNameLst>
                                      </p:cBhvr>
                                    </p:animRot>
                                  </p:childTnLst>
                                </p:cTn>
                              </p:par>
                              <p:par>
                                <p:cTn id="17" presetID="32" presetClass="emph" presetSubtype="0" fill="hold" nodeType="withEffect">
                                  <p:stCondLst>
                                    <p:cond delay="0"/>
                                  </p:stCondLst>
                                  <p:childTnLst>
                                    <p:animRot by="120000">
                                      <p:cBhvr>
                                        <p:cTn id="18" dur="100" fill="hold">
                                          <p:stCondLst>
                                            <p:cond delay="0"/>
                                          </p:stCondLst>
                                        </p:cTn>
                                        <p:tgtEl>
                                          <p:spTgt spid="3">
                                            <p:txEl>
                                              <p:pRg st="1" end="1"/>
                                            </p:txEl>
                                          </p:spTgt>
                                        </p:tgtEl>
                                        <p:attrNameLst>
                                          <p:attrName>r</p:attrName>
                                        </p:attrNameLst>
                                      </p:cBhvr>
                                    </p:animRot>
                                    <p:animRot by="-240000">
                                      <p:cBhvr>
                                        <p:cTn id="19" dur="200" fill="hold">
                                          <p:stCondLst>
                                            <p:cond delay="200"/>
                                          </p:stCondLst>
                                        </p:cTn>
                                        <p:tgtEl>
                                          <p:spTgt spid="3">
                                            <p:txEl>
                                              <p:pRg st="1" end="1"/>
                                            </p:txEl>
                                          </p:spTgt>
                                        </p:tgtEl>
                                        <p:attrNameLst>
                                          <p:attrName>r</p:attrName>
                                        </p:attrNameLst>
                                      </p:cBhvr>
                                    </p:animRot>
                                    <p:animRot by="240000">
                                      <p:cBhvr>
                                        <p:cTn id="20" dur="200" fill="hold">
                                          <p:stCondLst>
                                            <p:cond delay="400"/>
                                          </p:stCondLst>
                                        </p:cTn>
                                        <p:tgtEl>
                                          <p:spTgt spid="3">
                                            <p:txEl>
                                              <p:pRg st="1" end="1"/>
                                            </p:txEl>
                                          </p:spTgt>
                                        </p:tgtEl>
                                        <p:attrNameLst>
                                          <p:attrName>r</p:attrName>
                                        </p:attrNameLst>
                                      </p:cBhvr>
                                    </p:animRot>
                                    <p:animRot by="-240000">
                                      <p:cBhvr>
                                        <p:cTn id="21" dur="200" fill="hold">
                                          <p:stCondLst>
                                            <p:cond delay="600"/>
                                          </p:stCondLst>
                                        </p:cTn>
                                        <p:tgtEl>
                                          <p:spTgt spid="3">
                                            <p:txEl>
                                              <p:pRg st="1" end="1"/>
                                            </p:txEl>
                                          </p:spTgt>
                                        </p:tgtEl>
                                        <p:attrNameLst>
                                          <p:attrName>r</p:attrName>
                                        </p:attrNameLst>
                                      </p:cBhvr>
                                    </p:animRot>
                                    <p:animRot by="120000">
                                      <p:cBhvr>
                                        <p:cTn id="22" dur="200" fill="hold">
                                          <p:stCondLst>
                                            <p:cond delay="800"/>
                                          </p:stCondLst>
                                        </p:cTn>
                                        <p:tgtEl>
                                          <p:spTgt spid="3">
                                            <p:txEl>
                                              <p:pRg st="1" end="1"/>
                                            </p:txEl>
                                          </p:spTgt>
                                        </p:tgtEl>
                                        <p:attrNameLst>
                                          <p:attrName>r</p:attrName>
                                        </p:attrNameLst>
                                      </p:cBhvr>
                                    </p:animRot>
                                  </p:childTnLst>
                                </p:cTn>
                              </p:par>
                              <p:par>
                                <p:cTn id="23" presetID="32" presetClass="emph" presetSubtype="0" fill="hold" nodeType="withEffect">
                                  <p:stCondLst>
                                    <p:cond delay="0"/>
                                  </p:stCondLst>
                                  <p:childTnLst>
                                    <p:animRot by="120000">
                                      <p:cBhvr>
                                        <p:cTn id="24" dur="100" fill="hold">
                                          <p:stCondLst>
                                            <p:cond delay="0"/>
                                          </p:stCondLst>
                                        </p:cTn>
                                        <p:tgtEl>
                                          <p:spTgt spid="3">
                                            <p:txEl>
                                              <p:pRg st="2" end="2"/>
                                            </p:txEl>
                                          </p:spTgt>
                                        </p:tgtEl>
                                        <p:attrNameLst>
                                          <p:attrName>r</p:attrName>
                                        </p:attrNameLst>
                                      </p:cBhvr>
                                    </p:animRot>
                                    <p:animRot by="-240000">
                                      <p:cBhvr>
                                        <p:cTn id="25" dur="200" fill="hold">
                                          <p:stCondLst>
                                            <p:cond delay="200"/>
                                          </p:stCondLst>
                                        </p:cTn>
                                        <p:tgtEl>
                                          <p:spTgt spid="3">
                                            <p:txEl>
                                              <p:pRg st="2" end="2"/>
                                            </p:txEl>
                                          </p:spTgt>
                                        </p:tgtEl>
                                        <p:attrNameLst>
                                          <p:attrName>r</p:attrName>
                                        </p:attrNameLst>
                                      </p:cBhvr>
                                    </p:animRot>
                                    <p:animRot by="240000">
                                      <p:cBhvr>
                                        <p:cTn id="26" dur="200" fill="hold">
                                          <p:stCondLst>
                                            <p:cond delay="400"/>
                                          </p:stCondLst>
                                        </p:cTn>
                                        <p:tgtEl>
                                          <p:spTgt spid="3">
                                            <p:txEl>
                                              <p:pRg st="2" end="2"/>
                                            </p:txEl>
                                          </p:spTgt>
                                        </p:tgtEl>
                                        <p:attrNameLst>
                                          <p:attrName>r</p:attrName>
                                        </p:attrNameLst>
                                      </p:cBhvr>
                                    </p:animRot>
                                    <p:animRot by="-240000">
                                      <p:cBhvr>
                                        <p:cTn id="27" dur="200" fill="hold">
                                          <p:stCondLst>
                                            <p:cond delay="600"/>
                                          </p:stCondLst>
                                        </p:cTn>
                                        <p:tgtEl>
                                          <p:spTgt spid="3">
                                            <p:txEl>
                                              <p:pRg st="2" end="2"/>
                                            </p:txEl>
                                          </p:spTgt>
                                        </p:tgtEl>
                                        <p:attrNameLst>
                                          <p:attrName>r</p:attrName>
                                        </p:attrNameLst>
                                      </p:cBhvr>
                                    </p:animRot>
                                    <p:animRot by="120000">
                                      <p:cBhvr>
                                        <p:cTn id="28" dur="200" fill="hold">
                                          <p:stCondLst>
                                            <p:cond delay="80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t>2. الجلد التنفسي الدوري ( التحمل ) </a:t>
            </a:r>
            <a:endParaRPr lang="ar-IQ" b="1" dirty="0"/>
          </a:p>
        </p:txBody>
      </p:sp>
      <p:sp>
        <p:nvSpPr>
          <p:cNvPr id="3" name="عنصر نائب للمحتوى 2"/>
          <p:cNvSpPr>
            <a:spLocks noGrp="1"/>
          </p:cNvSpPr>
          <p:nvPr>
            <p:ph idx="1"/>
          </p:nvPr>
        </p:nvSpPr>
        <p:spPr/>
        <p:txBody>
          <a:bodyPr>
            <a:normAutofit/>
          </a:bodyPr>
          <a:lstStyle/>
          <a:p>
            <a:pPr marL="48260"/>
            <a:r>
              <a:rPr lang="ar-IQ" sz="3200" dirty="0">
                <a:latin typeface="Times New Roman"/>
                <a:ea typeface="Times New Roman"/>
              </a:rPr>
              <a:t>يعرف التحمل بانه</a:t>
            </a:r>
            <a:r>
              <a:rPr lang="ar-IQ" sz="3200" dirty="0">
                <a:solidFill>
                  <a:srgbClr val="4F81BD"/>
                </a:solidFill>
                <a:latin typeface="Times New Roman"/>
                <a:ea typeface="Times New Roman"/>
              </a:rPr>
              <a:t> </a:t>
            </a:r>
            <a:endParaRPr lang="ar-IQ" sz="3200" dirty="0" smtClean="0">
              <a:solidFill>
                <a:srgbClr val="4F81BD"/>
              </a:solidFill>
              <a:latin typeface="Times New Roman"/>
              <a:ea typeface="Times New Roman"/>
            </a:endParaRPr>
          </a:p>
          <a:p>
            <a:pPr marL="48260"/>
            <a:r>
              <a:rPr lang="ar-IQ" sz="3200" dirty="0" smtClean="0">
                <a:solidFill>
                  <a:srgbClr val="4F81BD"/>
                </a:solidFill>
                <a:latin typeface="Times New Roman"/>
                <a:ea typeface="Times New Roman"/>
              </a:rPr>
              <a:t>( </a:t>
            </a:r>
            <a:r>
              <a:rPr lang="ar-IQ" sz="3200" dirty="0">
                <a:solidFill>
                  <a:srgbClr val="FF0000"/>
                </a:solidFill>
                <a:latin typeface="Times New Roman"/>
                <a:ea typeface="Times New Roman"/>
              </a:rPr>
              <a:t>قدرة الاجهزة الحيوية على مقاومة التعب لفترة طويلة اثناء النشاط الرياضي</a:t>
            </a:r>
            <a:r>
              <a:rPr lang="ar-IQ" sz="3200" dirty="0">
                <a:solidFill>
                  <a:srgbClr val="4F81BD"/>
                </a:solidFill>
                <a:latin typeface="Times New Roman"/>
                <a:ea typeface="Times New Roman"/>
              </a:rPr>
              <a:t> ) .</a:t>
            </a:r>
            <a:endParaRPr lang="en-US" sz="2400" dirty="0">
              <a:latin typeface="Times New Roman"/>
              <a:ea typeface="Times New Roman"/>
            </a:endParaRPr>
          </a:p>
          <a:p>
            <a:endParaRPr lang="ar-IQ" sz="3200" dirty="0"/>
          </a:p>
        </p:txBody>
      </p:sp>
    </p:spTree>
    <p:extLst>
      <p:ext uri="{BB962C8B-B14F-4D97-AF65-F5344CB8AC3E}">
        <p14:creationId xmlns:p14="http://schemas.microsoft.com/office/powerpoint/2010/main" val="205284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mph" presetSubtype="0" fill="hold" grpId="0" nodeType="clickEffect">
                                  <p:stCondLst>
                                    <p:cond delay="0"/>
                                  </p:stCondLst>
                                  <p:childTnLst>
                                    <p:animEffect transition="out" filter="fade">
                                      <p:cBhvr>
                                        <p:cTn id="12" dur="500" tmFilter="0, 0; .2, .5; .8, .5; 1, 0"/>
                                        <p:tgtEl>
                                          <p:spTgt spid="3">
                                            <p:txEl>
                                              <p:pRg st="0" end="0"/>
                                            </p:txEl>
                                          </p:spTgt>
                                        </p:tgtEl>
                                      </p:cBhvr>
                                    </p:animEffect>
                                    <p:animScale>
                                      <p:cBhvr>
                                        <p:cTn id="13" dur="250" autoRev="1" fill="hold"/>
                                        <p:tgtEl>
                                          <p:spTgt spid="3">
                                            <p:txEl>
                                              <p:pRg st="0" end="0"/>
                                            </p:txEl>
                                          </p:spTgt>
                                        </p:tgtEl>
                                      </p:cBhvr>
                                      <p:by x="105000" y="105000"/>
                                    </p:animScale>
                                  </p:childTnLst>
                                </p:cTn>
                              </p:par>
                            </p:childTnLst>
                          </p:cTn>
                        </p:par>
                      </p:childTnLst>
                    </p:cTn>
                  </p:par>
                  <p:par>
                    <p:cTn id="14" fill="hold">
                      <p:stCondLst>
                        <p:cond delay="indefinite"/>
                      </p:stCondLst>
                      <p:childTnLst>
                        <p:par>
                          <p:cTn id="15" fill="hold">
                            <p:stCondLst>
                              <p:cond delay="0"/>
                            </p:stCondLst>
                            <p:childTnLst>
                              <p:par>
                                <p:cTn id="16" presetID="26" presetClass="emph" presetSubtype="0" fill="hold" grpId="0" nodeType="clickEffect">
                                  <p:stCondLst>
                                    <p:cond delay="0"/>
                                  </p:stCondLst>
                                  <p:childTnLst>
                                    <p:animEffect transition="out" filter="fade">
                                      <p:cBhvr>
                                        <p:cTn id="17" dur="500" tmFilter="0, 0; .2, .5; .8, .5; 1, 0"/>
                                        <p:tgtEl>
                                          <p:spTgt spid="3">
                                            <p:txEl>
                                              <p:pRg st="1" end="1"/>
                                            </p:txEl>
                                          </p:spTgt>
                                        </p:tgtEl>
                                      </p:cBhvr>
                                    </p:animEffect>
                                    <p:animScale>
                                      <p:cBhvr>
                                        <p:cTn id="18" dur="250" autoRev="1" fill="hold"/>
                                        <p:tgtEl>
                                          <p:spTgt spid="3">
                                            <p:txEl>
                                              <p:pRg st="1" end="1"/>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IQ" b="1" dirty="0" smtClean="0"/>
              <a:t>اهمية الجلد التنفسي الدوري ( التحمل ) </a:t>
            </a:r>
            <a:endParaRPr lang="ar-IQ" b="1" dirty="0"/>
          </a:p>
        </p:txBody>
      </p:sp>
      <p:sp>
        <p:nvSpPr>
          <p:cNvPr id="3" name="عنصر نائب للمحتوى 2"/>
          <p:cNvSpPr>
            <a:spLocks noGrp="1"/>
          </p:cNvSpPr>
          <p:nvPr>
            <p:ph idx="1"/>
          </p:nvPr>
        </p:nvSpPr>
        <p:spPr/>
        <p:txBody>
          <a:bodyPr>
            <a:normAutofit/>
          </a:bodyPr>
          <a:lstStyle/>
          <a:p>
            <a:pPr marL="48260"/>
            <a:r>
              <a:rPr lang="ar-IQ" sz="2800" dirty="0" err="1" smtClean="0">
                <a:solidFill>
                  <a:srgbClr val="C00000"/>
                </a:solidFill>
                <a:latin typeface="Times New Roman"/>
                <a:ea typeface="Times New Roman"/>
              </a:rPr>
              <a:t>أ.يرتبط</a:t>
            </a:r>
            <a:r>
              <a:rPr lang="ar-IQ" sz="2800" dirty="0" smtClean="0">
                <a:solidFill>
                  <a:srgbClr val="C00000"/>
                </a:solidFill>
                <a:latin typeface="Times New Roman"/>
                <a:ea typeface="Times New Roman"/>
              </a:rPr>
              <a:t> </a:t>
            </a:r>
            <a:r>
              <a:rPr lang="ar-IQ" sz="2800" dirty="0">
                <a:solidFill>
                  <a:srgbClr val="C00000"/>
                </a:solidFill>
                <a:latin typeface="Times New Roman"/>
                <a:ea typeface="Times New Roman"/>
              </a:rPr>
              <a:t>بالعديد من مكونات اللياقة البدنية الاخرى كالرشاقة والسرعة .</a:t>
            </a:r>
            <a:endParaRPr lang="en-US" sz="2000" dirty="0">
              <a:solidFill>
                <a:srgbClr val="C00000"/>
              </a:solidFill>
              <a:latin typeface="Times New Roman"/>
              <a:ea typeface="Times New Roman"/>
            </a:endParaRPr>
          </a:p>
          <a:p>
            <a:pPr marL="48260"/>
            <a:r>
              <a:rPr lang="ar-IQ" sz="2800" dirty="0">
                <a:solidFill>
                  <a:srgbClr val="C00000"/>
                </a:solidFill>
                <a:latin typeface="Times New Roman"/>
                <a:ea typeface="Times New Roman"/>
              </a:rPr>
              <a:t>ب. يعتبر التحمل من اهم المكونات اللازمة لممارسة معظم الانشطة الحركية خاصة التي تتطلب العمل لفترات طويلة .</a:t>
            </a:r>
            <a:endParaRPr lang="en-US" sz="2000" dirty="0">
              <a:solidFill>
                <a:srgbClr val="C00000"/>
              </a:solidFill>
              <a:latin typeface="Times New Roman"/>
              <a:ea typeface="Times New Roman"/>
            </a:endParaRPr>
          </a:p>
          <a:p>
            <a:pPr marL="48260"/>
            <a:r>
              <a:rPr lang="ar-IQ" sz="2800" dirty="0">
                <a:solidFill>
                  <a:srgbClr val="C00000"/>
                </a:solidFill>
                <a:latin typeface="Times New Roman"/>
                <a:ea typeface="Times New Roman"/>
              </a:rPr>
              <a:t>جـ. يعتبر العنصر الاساسي لبقية مكونات  اللياقة البدنية .</a:t>
            </a:r>
            <a:endParaRPr lang="en-US" sz="2000" dirty="0">
              <a:solidFill>
                <a:srgbClr val="C00000"/>
              </a:solidFill>
              <a:latin typeface="Times New Roman"/>
              <a:ea typeface="Times New Roman"/>
            </a:endParaRPr>
          </a:p>
          <a:p>
            <a:endParaRPr lang="ar-IQ" sz="2800" dirty="0">
              <a:solidFill>
                <a:srgbClr val="C00000"/>
              </a:solidFill>
            </a:endParaRPr>
          </a:p>
        </p:txBody>
      </p:sp>
    </p:spTree>
    <p:extLst>
      <p:ext uri="{BB962C8B-B14F-4D97-AF65-F5344CB8AC3E}">
        <p14:creationId xmlns:p14="http://schemas.microsoft.com/office/powerpoint/2010/main" val="259048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calcmode="lin" valueType="num">
                                      <p:cBhvr additive="base">
                                        <p:cTn id="27" dur="500" fill="hold"/>
                                        <p:tgtEl>
                                          <p:spTgt spid="2"/>
                                        </p:tgtEl>
                                        <p:attrNameLst>
                                          <p:attrName>ppt_x</p:attrName>
                                        </p:attrNameLst>
                                      </p:cBhvr>
                                      <p:tavLst>
                                        <p:tav tm="0">
                                          <p:val>
                                            <p:strVal val="#ppt_x"/>
                                          </p:val>
                                        </p:tav>
                                        <p:tav tm="100000">
                                          <p:val>
                                            <p:strVal val="#ppt_x"/>
                                          </p:val>
                                        </p:tav>
                                      </p:tavLst>
                                    </p:anim>
                                    <p:anim calcmode="lin" valueType="num">
                                      <p:cBhvr additive="base">
                                        <p:cTn id="2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7584" y="260648"/>
            <a:ext cx="7520940" cy="548640"/>
          </a:xfrm>
        </p:spPr>
        <p:txBody>
          <a:bodyPr/>
          <a:lstStyle/>
          <a:p>
            <a:pPr algn="r"/>
            <a:r>
              <a:rPr lang="ar-IQ" sz="4000" b="1" dirty="0" smtClean="0"/>
              <a:t>3.المرونة :</a:t>
            </a:r>
            <a:endParaRPr lang="ar-IQ" sz="4000" b="1" dirty="0"/>
          </a:p>
        </p:txBody>
      </p:sp>
      <p:sp>
        <p:nvSpPr>
          <p:cNvPr id="3" name="عنصر نائب للمحتوى 2"/>
          <p:cNvSpPr>
            <a:spLocks noGrp="1"/>
          </p:cNvSpPr>
          <p:nvPr>
            <p:ph idx="1"/>
          </p:nvPr>
        </p:nvSpPr>
        <p:spPr/>
        <p:txBody>
          <a:bodyPr>
            <a:normAutofit/>
          </a:bodyPr>
          <a:lstStyle/>
          <a:p>
            <a:pPr marL="48260"/>
            <a:r>
              <a:rPr lang="ar-IQ" sz="2800" dirty="0">
                <a:solidFill>
                  <a:schemeClr val="accent6">
                    <a:lumMod val="75000"/>
                  </a:schemeClr>
                </a:solidFill>
                <a:latin typeface="Times New Roman"/>
                <a:ea typeface="Times New Roman"/>
              </a:rPr>
              <a:t>هي قدرة الفرد على اداء الحركات الى اوسع مدى طبقا لقدرة العضلات ومدى الحركة التشريحية للمفصل ومداها .</a:t>
            </a:r>
            <a:endParaRPr lang="en-US" sz="2000" dirty="0">
              <a:solidFill>
                <a:schemeClr val="accent6">
                  <a:lumMod val="75000"/>
                </a:schemeClr>
              </a:solidFill>
              <a:latin typeface="Times New Roman"/>
              <a:ea typeface="Times New Roman"/>
            </a:endParaRPr>
          </a:p>
          <a:p>
            <a:pPr marL="48260"/>
            <a:r>
              <a:rPr lang="ar-IQ" sz="2800" dirty="0">
                <a:solidFill>
                  <a:schemeClr val="accent6">
                    <a:lumMod val="75000"/>
                  </a:schemeClr>
                </a:solidFill>
                <a:latin typeface="Times New Roman"/>
                <a:ea typeface="Times New Roman"/>
              </a:rPr>
              <a:t> </a:t>
            </a:r>
            <a:r>
              <a:rPr lang="ar-IQ" sz="2800" dirty="0">
                <a:solidFill>
                  <a:srgbClr val="FF0000"/>
                </a:solidFill>
                <a:latin typeface="Times New Roman"/>
                <a:ea typeface="Times New Roman"/>
              </a:rPr>
              <a:t>كما تعني قدرة الفرد على اداء الحركات الرياضية الى اوسع مدى تسمح به المفاصل .</a:t>
            </a:r>
            <a:endParaRPr lang="en-US" sz="2000" dirty="0">
              <a:solidFill>
                <a:srgbClr val="FF0000"/>
              </a:solidFill>
              <a:latin typeface="Times New Roman"/>
              <a:ea typeface="Times New Roman"/>
            </a:endParaRPr>
          </a:p>
          <a:p>
            <a:endParaRPr lang="ar-IQ" sz="2800" dirty="0">
              <a:solidFill>
                <a:schemeClr val="accent6">
                  <a:lumMod val="75000"/>
                </a:schemeClr>
              </a:solidFill>
            </a:endParaRPr>
          </a:p>
        </p:txBody>
      </p:sp>
      <p:sp>
        <p:nvSpPr>
          <p:cNvPr id="4" name="مستطيل 3"/>
          <p:cNvSpPr/>
          <p:nvPr/>
        </p:nvSpPr>
        <p:spPr>
          <a:xfrm>
            <a:off x="1115616" y="3240495"/>
            <a:ext cx="7452320" cy="584775"/>
          </a:xfrm>
          <a:prstGeom prst="rect">
            <a:avLst/>
          </a:prstGeom>
        </p:spPr>
        <p:txBody>
          <a:bodyPr wrap="square">
            <a:spAutoFit/>
          </a:bodyPr>
          <a:lstStyle/>
          <a:p>
            <a:pPr marL="48260"/>
            <a:r>
              <a:rPr lang="ar-SA" sz="3200" dirty="0">
                <a:solidFill>
                  <a:srgbClr val="943634"/>
                </a:solidFill>
                <a:latin typeface="Times New Roman"/>
                <a:ea typeface="Times New Roman"/>
              </a:rPr>
              <a:t>انواع المرونة </a:t>
            </a:r>
            <a:r>
              <a:rPr lang="ar-SA" sz="3200" dirty="0" smtClean="0">
                <a:solidFill>
                  <a:srgbClr val="943634"/>
                </a:solidFill>
                <a:latin typeface="Times New Roman"/>
                <a:ea typeface="Times New Roman"/>
              </a:rPr>
              <a:t>:</a:t>
            </a:r>
            <a:endParaRPr lang="en-US" sz="2400" dirty="0" smtClean="0">
              <a:effectLst/>
              <a:latin typeface="Times New Roman"/>
              <a:ea typeface="Times New Roman"/>
            </a:endParaRPr>
          </a:p>
        </p:txBody>
      </p:sp>
      <p:sp>
        <p:nvSpPr>
          <p:cNvPr id="5" name="مستطيل 4"/>
          <p:cNvSpPr/>
          <p:nvPr/>
        </p:nvSpPr>
        <p:spPr>
          <a:xfrm>
            <a:off x="899592" y="3835358"/>
            <a:ext cx="7668344" cy="954107"/>
          </a:xfrm>
          <a:prstGeom prst="rect">
            <a:avLst/>
          </a:prstGeom>
        </p:spPr>
        <p:txBody>
          <a:bodyPr wrap="square">
            <a:spAutoFit/>
          </a:bodyPr>
          <a:lstStyle/>
          <a:p>
            <a:pPr marL="48260" lvl="0"/>
            <a:r>
              <a:rPr lang="ar-SA" sz="2800" dirty="0">
                <a:solidFill>
                  <a:srgbClr val="000000"/>
                </a:solidFill>
                <a:latin typeface="Times New Roman"/>
                <a:ea typeface="Times New Roman"/>
              </a:rPr>
              <a:t>1.المرونة الايجابية : وهي تتضمن جميع مفاصل الجسم .</a:t>
            </a:r>
            <a:endParaRPr lang="en-US" sz="2400" dirty="0">
              <a:solidFill>
                <a:srgbClr val="000000"/>
              </a:solidFill>
              <a:latin typeface="Times New Roman"/>
              <a:ea typeface="Times New Roman"/>
            </a:endParaRPr>
          </a:p>
          <a:p>
            <a:pPr lvl="0"/>
            <a:r>
              <a:rPr lang="ar-SA" sz="2800" dirty="0">
                <a:solidFill>
                  <a:srgbClr val="000000"/>
                </a:solidFill>
                <a:ea typeface="Calibri"/>
              </a:rPr>
              <a:t>2. المرونة الخاصة : تتضمن المفاصل الداخلة في الحركة المعينة </a:t>
            </a:r>
            <a:endParaRPr lang="ar-IQ" sz="2800" dirty="0">
              <a:solidFill>
                <a:srgbClr val="000000"/>
              </a:solidFill>
            </a:endParaRPr>
          </a:p>
        </p:txBody>
      </p:sp>
    </p:spTree>
    <p:extLst>
      <p:ext uri="{BB962C8B-B14F-4D97-AF65-F5344CB8AC3E}">
        <p14:creationId xmlns:p14="http://schemas.microsoft.com/office/powerpoint/2010/main" val="2703662457"/>
      </p:ext>
    </p:extLst>
  </p:cSld>
  <p:clrMapOvr>
    <a:masterClrMapping/>
  </p:clrMapOvr>
  <mc:AlternateContent xmlns:mc="http://schemas.openxmlformats.org/markup-compatibility/2006">
    <mc:Choice xmlns:p14="http://schemas.microsoft.com/office/powerpoint/2010/main" Requires="p14">
      <p:transition spd="slow" p14:dur="3400">
        <p14:reveal thruBlk="1"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2" presetClass="emph" presetSubtype="0" fill="hold" grpId="0" nodeType="clickEffect">
                                  <p:stCondLst>
                                    <p:cond delay="0"/>
                                  </p:stCondLst>
                                  <p:childTnLst>
                                    <p:animRot by="120000">
                                      <p:cBhvr>
                                        <p:cTn id="22" dur="100" fill="hold">
                                          <p:stCondLst>
                                            <p:cond delay="0"/>
                                          </p:stCondLst>
                                        </p:cTn>
                                        <p:tgtEl>
                                          <p:spTgt spid="4"/>
                                        </p:tgtEl>
                                        <p:attrNameLst>
                                          <p:attrName>r</p:attrName>
                                        </p:attrNameLst>
                                      </p:cBhvr>
                                    </p:animRot>
                                    <p:animRot by="-240000">
                                      <p:cBhvr>
                                        <p:cTn id="23" dur="200" fill="hold">
                                          <p:stCondLst>
                                            <p:cond delay="200"/>
                                          </p:stCondLst>
                                        </p:cTn>
                                        <p:tgtEl>
                                          <p:spTgt spid="4"/>
                                        </p:tgtEl>
                                        <p:attrNameLst>
                                          <p:attrName>r</p:attrName>
                                        </p:attrNameLst>
                                      </p:cBhvr>
                                    </p:animRot>
                                    <p:animRot by="240000">
                                      <p:cBhvr>
                                        <p:cTn id="24" dur="200" fill="hold">
                                          <p:stCondLst>
                                            <p:cond delay="400"/>
                                          </p:stCondLst>
                                        </p:cTn>
                                        <p:tgtEl>
                                          <p:spTgt spid="4"/>
                                        </p:tgtEl>
                                        <p:attrNameLst>
                                          <p:attrName>r</p:attrName>
                                        </p:attrNameLst>
                                      </p:cBhvr>
                                    </p:animRot>
                                    <p:animRot by="-240000">
                                      <p:cBhvr>
                                        <p:cTn id="25" dur="200" fill="hold">
                                          <p:stCondLst>
                                            <p:cond delay="600"/>
                                          </p:stCondLst>
                                        </p:cTn>
                                        <p:tgtEl>
                                          <p:spTgt spid="4"/>
                                        </p:tgtEl>
                                        <p:attrNameLst>
                                          <p:attrName>r</p:attrName>
                                        </p:attrNameLst>
                                      </p:cBhvr>
                                    </p:animRot>
                                    <p:animRot by="120000">
                                      <p:cBhvr>
                                        <p:cTn id="26" dur="200" fill="hold">
                                          <p:stCondLst>
                                            <p:cond delay="800"/>
                                          </p:stCondLst>
                                        </p:cTn>
                                        <p:tgtEl>
                                          <p:spTgt spid="4"/>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زوايا">
  <a:themeElements>
    <a:clrScheme name="زوايا">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زوايا">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زوايا">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77</TotalTime>
  <Words>659</Words>
  <Application>Microsoft Office PowerPoint</Application>
  <PresentationFormat>عرض على الشاشة (3:4)‏</PresentationFormat>
  <Paragraphs>84</Paragraphs>
  <Slides>16</Slides>
  <Notes>1</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زوايا</vt:lpstr>
      <vt:lpstr>عرض تقديمي في PowerPoint</vt:lpstr>
      <vt:lpstr>تنمية وتطوير اللياقة البدنية للطفل : </vt:lpstr>
      <vt:lpstr>تنمية وتطوير اللياقة البدنية للطفل : </vt:lpstr>
      <vt:lpstr>عرض تقديمي في PowerPoint</vt:lpstr>
      <vt:lpstr>القوة العضلية </vt:lpstr>
      <vt:lpstr>اهمية القوة العضلية :</vt:lpstr>
      <vt:lpstr>2. الجلد التنفسي الدوري ( التحمل ) </vt:lpstr>
      <vt:lpstr>اهمية الجلد التنفسي الدوري ( التحمل ) </vt:lpstr>
      <vt:lpstr>3.المرونة :</vt:lpstr>
      <vt:lpstr>اهمية المرونة :</vt:lpstr>
      <vt:lpstr>4.الرشاقة :</vt:lpstr>
      <vt:lpstr>انواع الرشاقة :</vt:lpstr>
      <vt:lpstr>5. السرعة :</vt:lpstr>
      <vt:lpstr>اهمية السرعة :</vt:lpstr>
      <vt:lpstr>6.التوافق: </vt:lpstr>
      <vt:lpstr>7.التوازن :</vt:lpstr>
    </vt:vector>
  </TitlesOfParts>
  <Company>SACC - ANAS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تنمية وتطوير اللياقة البدنية للطفل :</dc:title>
  <dc:creator>DR.Ahmed Saker 2O14</dc:creator>
  <cp:lastModifiedBy>DR.Ahmed Saker 2O14</cp:lastModifiedBy>
  <cp:revision>8</cp:revision>
  <dcterms:created xsi:type="dcterms:W3CDTF">2018-12-29T09:23:31Z</dcterms:created>
  <dcterms:modified xsi:type="dcterms:W3CDTF">2018-12-29T10:40:45Z</dcterms:modified>
</cp:coreProperties>
</file>