
<file path=[Content_Types].xml><?xml version="1.0" encoding="utf-8"?>
<Types xmlns="http://schemas.openxmlformats.org/package/2006/content-types">
  <Default Extension="mp3" ContentType="audio/unknown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28" r:id="rId1"/>
    <p:sldMasterId id="2147483840" r:id="rId2"/>
  </p:sldMasterIdLst>
  <p:notesMasterIdLst>
    <p:notesMasterId r:id="rId11"/>
  </p:notesMasterIdLst>
  <p:sldIdLst>
    <p:sldId id="265" r:id="rId3"/>
    <p:sldId id="264" r:id="rId4"/>
    <p:sldId id="256" r:id="rId5"/>
    <p:sldId id="257" r:id="rId6"/>
    <p:sldId id="259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412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1FBFAD90-9CA7-4C13-BFBE-F3CF0FE23166}" type="datetimeFigureOut">
              <a:rPr lang="ar-IQ" smtClean="0"/>
              <a:t>21/04/1440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04D31AB1-A7AC-45CC-B0D3-C01A8574D43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94123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D31AB1-A7AC-45CC-B0D3-C01A8574D439}" type="slidenum">
              <a:rPr lang="ar-IQ" smtClean="0"/>
              <a:t>3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675705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C6303-2CC0-422B-ADB1-2BF315A84A27}" type="datetimeFigureOut">
              <a:rPr lang="ar-IQ" smtClean="0"/>
              <a:t>21/04/1440</a:t>
            </a:fld>
            <a:endParaRPr lang="ar-IQ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0B4B5-F013-4201-A565-818971C2DCC4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C6303-2CC0-422B-ADB1-2BF315A84A27}" type="datetimeFigureOut">
              <a:rPr lang="ar-IQ" smtClean="0"/>
              <a:t>21/04/1440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0B4B5-F013-4201-A565-818971C2DCC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C6303-2CC0-422B-ADB1-2BF315A84A27}" type="datetimeFigureOut">
              <a:rPr lang="ar-IQ" smtClean="0"/>
              <a:t>21/04/1440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0B4B5-F013-4201-A565-818971C2DCC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9690-2890-460A-A585-178F99D49ACA}" type="datetimeFigureOut">
              <a:rPr lang="ar-IQ" smtClean="0"/>
              <a:pPr/>
              <a:t>21/04/1440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7BBF3-3377-4AFE-B195-0FFF6292FCB4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974725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9690-2890-460A-A585-178F99D49ACA}" type="datetimeFigureOut">
              <a:rPr lang="ar-IQ" smtClean="0"/>
              <a:pPr/>
              <a:t>21/04/1440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7BBF3-3377-4AFE-B195-0FFF6292FCB4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584687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9690-2890-460A-A585-178F99D49ACA}" type="datetimeFigureOut">
              <a:rPr lang="ar-IQ" smtClean="0"/>
              <a:pPr/>
              <a:t>21/04/1440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7BBF3-3377-4AFE-B195-0FFF6292FCB4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021412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9690-2890-460A-A585-178F99D49ACA}" type="datetimeFigureOut">
              <a:rPr lang="ar-IQ" smtClean="0"/>
              <a:pPr/>
              <a:t>21/04/1440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7BBF3-3377-4AFE-B195-0FFF6292FCB4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394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9690-2890-460A-A585-178F99D49ACA}" type="datetimeFigureOut">
              <a:rPr lang="ar-IQ" smtClean="0"/>
              <a:pPr/>
              <a:t>21/04/1440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7BBF3-3377-4AFE-B195-0FFF6292FCB4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335518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9690-2890-460A-A585-178F99D49ACA}" type="datetimeFigureOut">
              <a:rPr lang="ar-IQ" smtClean="0"/>
              <a:pPr/>
              <a:t>21/04/1440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7BBF3-3377-4AFE-B195-0FFF6292FCB4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272419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9690-2890-460A-A585-178F99D49ACA}" type="datetimeFigureOut">
              <a:rPr lang="ar-IQ" smtClean="0"/>
              <a:pPr/>
              <a:t>21/04/1440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7BBF3-3377-4AFE-B195-0FFF6292FCB4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973322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9690-2890-460A-A585-178F99D49ACA}" type="datetimeFigureOut">
              <a:rPr lang="ar-IQ" smtClean="0"/>
              <a:pPr/>
              <a:t>21/04/1440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IQ">
              <a:solidFill>
                <a:srgbClr val="43434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9B7BBF3-3377-4AFE-B195-0FFF6292FCB4}" type="slidenum">
              <a:rPr lang="ar-IQ" smtClean="0">
                <a:solidFill>
                  <a:srgbClr val="434342"/>
                </a:solidFill>
              </a:rPr>
              <a:pPr/>
              <a:t>‹#›</a:t>
            </a:fld>
            <a:endParaRPr lang="ar-IQ">
              <a:solidFill>
                <a:srgbClr val="43434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99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C6303-2CC0-422B-ADB1-2BF315A84A27}" type="datetimeFigureOut">
              <a:rPr lang="ar-IQ" smtClean="0"/>
              <a:t>21/04/1440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0B4B5-F013-4201-A565-818971C2DCC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9690-2890-460A-A585-178F99D49ACA}" type="datetimeFigureOut">
              <a:rPr lang="ar-IQ" smtClean="0"/>
              <a:pPr/>
              <a:t>21/04/1440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7BBF3-3377-4AFE-B195-0FFF6292FCB4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533646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9690-2890-460A-A585-178F99D49ACA}" type="datetimeFigureOut">
              <a:rPr lang="ar-IQ" smtClean="0"/>
              <a:pPr/>
              <a:t>21/04/1440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7BBF3-3377-4AFE-B195-0FFF6292FCB4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283310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9690-2890-460A-A585-178F99D49ACA}" type="datetimeFigureOut">
              <a:rPr lang="ar-IQ" smtClean="0"/>
              <a:pPr/>
              <a:t>21/04/1440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7BBF3-3377-4AFE-B195-0FFF6292FCB4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50359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C6303-2CC0-422B-ADB1-2BF315A84A27}" type="datetimeFigureOut">
              <a:rPr lang="ar-IQ" smtClean="0"/>
              <a:t>21/04/1440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0B4B5-F013-4201-A565-818971C2DCC4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C6303-2CC0-422B-ADB1-2BF315A84A27}" type="datetimeFigureOut">
              <a:rPr lang="ar-IQ" smtClean="0"/>
              <a:t>21/04/1440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0B4B5-F013-4201-A565-818971C2DCC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C6303-2CC0-422B-ADB1-2BF315A84A27}" type="datetimeFigureOut">
              <a:rPr lang="ar-IQ" smtClean="0"/>
              <a:t>21/04/1440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0B4B5-F013-4201-A565-818971C2DCC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C6303-2CC0-422B-ADB1-2BF315A84A27}" type="datetimeFigureOut">
              <a:rPr lang="ar-IQ" smtClean="0"/>
              <a:t>21/04/1440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0B4B5-F013-4201-A565-818971C2DCC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C6303-2CC0-422B-ADB1-2BF315A84A27}" type="datetimeFigureOut">
              <a:rPr lang="ar-IQ" smtClean="0"/>
              <a:t>21/04/1440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0B4B5-F013-4201-A565-818971C2DCC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C6303-2CC0-422B-ADB1-2BF315A84A27}" type="datetimeFigureOut">
              <a:rPr lang="ar-IQ" smtClean="0"/>
              <a:t>21/04/1440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0B4B5-F013-4201-A565-818971C2DCC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C6303-2CC0-422B-ADB1-2BF315A84A27}" type="datetimeFigureOut">
              <a:rPr lang="ar-IQ" smtClean="0"/>
              <a:t>21/04/1440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640B4B5-F013-4201-A565-818971C2DCC4}" type="slidenum">
              <a:rPr lang="ar-IQ" smtClean="0"/>
              <a:t>‹#›</a:t>
            </a:fld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2CC6303-2CC0-422B-ADB1-2BF315A84A27}" type="datetimeFigureOut">
              <a:rPr lang="ar-IQ" smtClean="0"/>
              <a:t>21/04/1440</a:t>
            </a:fld>
            <a:endParaRPr lang="ar-IQ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640B4B5-F013-4201-A565-818971C2DCC4}" type="slidenum">
              <a:rPr lang="ar-IQ" smtClean="0"/>
              <a:t>‹#›</a:t>
            </a:fld>
            <a:endParaRPr lang="ar-IQ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E3C9690-2890-460A-A585-178F99D49ACA}" type="datetimeFigureOut">
              <a:rPr lang="ar-IQ" smtClean="0"/>
              <a:pPr/>
              <a:t>21/04/1440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E9B7BBF3-3377-4AFE-B195-0FFF6292FCB4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84925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3" name="صورة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052737"/>
            <a:ext cx="7848872" cy="5256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188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71600" y="1700808"/>
            <a:ext cx="7520940" cy="2304256"/>
          </a:xfrm>
        </p:spPr>
        <p:txBody>
          <a:bodyPr/>
          <a:lstStyle/>
          <a:p>
            <a:pPr algn="ctr"/>
            <a:r>
              <a:rPr lang="ar-IQ" b="1" dirty="0" smtClean="0">
                <a:latin typeface="Arial Rounded MT Bold" pitchFamily="34" charset="0"/>
              </a:rPr>
              <a:t>بسم الله الرحمن الرحيم </a:t>
            </a:r>
            <a:br>
              <a:rPr lang="ar-IQ" b="1" dirty="0" smtClean="0">
                <a:latin typeface="Arial Rounded MT Bold" pitchFamily="34" charset="0"/>
              </a:rPr>
            </a:br>
            <a:r>
              <a:rPr lang="ar-IQ" b="1" dirty="0" smtClean="0">
                <a:latin typeface="Arial Rounded MT Bold" pitchFamily="34" charset="0"/>
              </a:rPr>
              <a:t>قال رب اشرح لي صدري ويسر لي امري واحلل عقدة من لساني يفقهوا قولي </a:t>
            </a:r>
            <a:endParaRPr lang="ar-IQ" b="1" dirty="0">
              <a:latin typeface="Arial Rounded MT Bold" pitchFamily="34" charset="0"/>
            </a:endParaRPr>
          </a:p>
        </p:txBody>
      </p:sp>
      <p:pic>
        <p:nvPicPr>
          <p:cNvPr id="3" name="رب اشرح اشرح لى صدرى -[via torchbrowser.com]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139952" y="4365104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8951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8064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533400" y="2348880"/>
            <a:ext cx="7854696" cy="1224136"/>
          </a:xfrm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ar-IQ" sz="3600" b="1" i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Narrow"/>
                <a:cs typeface="Arial"/>
              </a:rPr>
              <a:t>الانشطة الحركية ودورها في تنمية اجهزة جسم الطفل </a:t>
            </a:r>
            <a:endParaRPr lang="ar-IQ" sz="2400" b="1" i="1" dirty="0">
              <a:ln w="11430"/>
              <a:solidFill>
                <a:srgbClr val="FFFF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44052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ar-IQ" sz="3200" b="1" dirty="0" smtClean="0">
                <a:solidFill>
                  <a:srgbClr val="17375E"/>
                </a:solidFill>
                <a:ea typeface="Calibri"/>
                <a:cs typeface="Arial"/>
              </a:rPr>
              <a:t>  </a:t>
            </a:r>
            <a:r>
              <a:rPr lang="ar-SA" sz="3200" b="1" dirty="0" smtClean="0">
                <a:solidFill>
                  <a:srgbClr val="17375E"/>
                </a:solidFill>
                <a:ea typeface="Calibri"/>
                <a:cs typeface="Arial"/>
              </a:rPr>
              <a:t>يمكن </a:t>
            </a:r>
            <a:r>
              <a:rPr lang="ar-SA" sz="3200" b="1" dirty="0">
                <a:solidFill>
                  <a:srgbClr val="17375E"/>
                </a:solidFill>
                <a:ea typeface="Calibri"/>
                <a:cs typeface="Arial"/>
              </a:rPr>
              <a:t>تلخيص أهم فوائد النشاط البدني للأطفال كما يلي</a:t>
            </a:r>
            <a:r>
              <a:rPr lang="ar-SA" sz="3200" dirty="0">
                <a:solidFill>
                  <a:srgbClr val="17375E"/>
                </a:solidFill>
                <a:ea typeface="Calibri"/>
                <a:cs typeface="Arial"/>
              </a:rPr>
              <a:t> </a:t>
            </a:r>
            <a:r>
              <a:rPr lang="ar-IQ" sz="3200" dirty="0" smtClean="0">
                <a:solidFill>
                  <a:srgbClr val="17375E"/>
                </a:solidFill>
                <a:ea typeface="Calibri"/>
                <a:cs typeface="Arial"/>
              </a:rPr>
              <a:t>:</a:t>
            </a:r>
            <a:endParaRPr lang="ar-IQ" sz="2800" dirty="0"/>
          </a:p>
        </p:txBody>
      </p:sp>
      <p:sp>
        <p:nvSpPr>
          <p:cNvPr id="4" name="مستطيل 3"/>
          <p:cNvSpPr/>
          <p:nvPr/>
        </p:nvSpPr>
        <p:spPr>
          <a:xfrm>
            <a:off x="611560" y="2204864"/>
            <a:ext cx="79563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79705"/>
            <a:r>
              <a:rPr lang="ar-IQ" sz="2000" b="1" dirty="0" smtClean="0">
                <a:solidFill>
                  <a:schemeClr val="accent1"/>
                </a:solidFill>
                <a:effectLst/>
                <a:latin typeface="Times New Roman"/>
                <a:ea typeface="Times New Roman"/>
                <a:cs typeface="Arial"/>
              </a:rPr>
              <a:t>1</a:t>
            </a:r>
            <a:r>
              <a:rPr lang="ar-SA" sz="2000" b="1" dirty="0" smtClean="0">
                <a:solidFill>
                  <a:schemeClr val="accent1"/>
                </a:solidFill>
                <a:effectLst/>
                <a:latin typeface="Times New Roman"/>
                <a:ea typeface="Times New Roman"/>
                <a:cs typeface="Arial"/>
              </a:rPr>
              <a:t>ـ ضبط الوزن لديهم وخفض نسبة الشحوم في الجسم، حيث تشير البحوث إلى أن الأطفال الأكثر نشاطاً هم الأقل عرضة للإصابة بالسمنة.</a:t>
            </a:r>
            <a:endParaRPr lang="en-US" b="1" dirty="0">
              <a:solidFill>
                <a:schemeClr val="accent1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971600" y="2967335"/>
            <a:ext cx="74168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000" b="1" dirty="0" smtClean="0">
                <a:solidFill>
                  <a:schemeClr val="accent1"/>
                </a:solidFill>
                <a:effectLst/>
                <a:ea typeface="Calibri"/>
                <a:cs typeface="Arial"/>
              </a:rPr>
              <a:t>2ـ تعد الأنشطة البدنية التي يتم فيها حمل الجسم، كالمشي والجري والهرولة والقفز من أهم الأنشطة المفيدة لصحة العظام</a:t>
            </a:r>
            <a:r>
              <a:rPr lang="ar-IQ" sz="2000" b="1" dirty="0" smtClean="0">
                <a:solidFill>
                  <a:schemeClr val="accent1"/>
                </a:solidFill>
                <a:effectLst/>
                <a:ea typeface="Calibri"/>
                <a:cs typeface="Arial"/>
              </a:rPr>
              <a:t>.</a:t>
            </a:r>
            <a:endParaRPr lang="ar-IQ" sz="2000" b="1" dirty="0">
              <a:solidFill>
                <a:schemeClr val="accent1"/>
              </a:solidFill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1115616" y="3675221"/>
            <a:ext cx="72945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000" b="1" dirty="0" smtClean="0">
                <a:solidFill>
                  <a:schemeClr val="accent1"/>
                </a:solidFill>
                <a:effectLst/>
                <a:ea typeface="Calibri"/>
                <a:cs typeface="Arial"/>
              </a:rPr>
              <a:t>3</a:t>
            </a:r>
            <a:r>
              <a:rPr lang="ar-SA" sz="2000" b="1" dirty="0" smtClean="0">
                <a:solidFill>
                  <a:schemeClr val="accent1"/>
                </a:solidFill>
                <a:effectLst/>
                <a:ea typeface="Calibri"/>
                <a:cs typeface="Arial"/>
              </a:rPr>
              <a:t>ـ على الرغم من أن أمراض شرايين القلب لا تحدث غالباً قبل منتصف العمر</a:t>
            </a:r>
            <a:endParaRPr lang="ar-IQ" sz="2000" b="1" dirty="0">
              <a:solidFill>
                <a:schemeClr val="accent1"/>
              </a:solidFill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971600" y="4133852"/>
            <a:ext cx="74305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000" b="1" dirty="0" smtClean="0">
                <a:solidFill>
                  <a:schemeClr val="accent1"/>
                </a:solidFill>
                <a:effectLst/>
                <a:ea typeface="Calibri"/>
                <a:cs typeface="Arial"/>
              </a:rPr>
              <a:t>4ـ من المؤكد أيضاً أن ممارسة الأنشطة البدنية لدى الأطفال تساعد على تنمية قوة العضلات والأوتار العضلية وتعزز من مرونة المفاصل</a:t>
            </a:r>
            <a:endParaRPr lang="ar-IQ" sz="2000" b="1" dirty="0">
              <a:solidFill>
                <a:schemeClr val="accent1"/>
              </a:solidFill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1331640" y="4841738"/>
            <a:ext cx="707848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000" b="1" dirty="0" smtClean="0">
                <a:solidFill>
                  <a:schemeClr val="accent1"/>
                </a:solidFill>
                <a:effectLst/>
                <a:ea typeface="Calibri"/>
                <a:cs typeface="Arial"/>
              </a:rPr>
              <a:t>5ـ لا شك ان ممارسة الأنشطة الحركية والانخراط في الألعاب الحركية مفيد أيضاً للصحة النفسية للطفل، كما أن ممارسة الأنشطة البدنية مع الآخرين يعد عنصراً مهماً للنماء الاجتماعي للطفل</a:t>
            </a:r>
            <a:endParaRPr lang="ar-IQ" sz="20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094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544" y="649316"/>
            <a:ext cx="8305800" cy="1143000"/>
          </a:xfrm>
        </p:spPr>
        <p:txBody>
          <a:bodyPr>
            <a:noAutofit/>
          </a:bodyPr>
          <a:lstStyle/>
          <a:p>
            <a:pPr indent="179705" algn="r"/>
            <a:r>
              <a:rPr lang="ar-IQ" sz="3200" b="1" dirty="0" smtClean="0">
                <a:solidFill>
                  <a:srgbClr val="17375E"/>
                </a:solidFill>
                <a:latin typeface="Times New Roman"/>
                <a:ea typeface="Times New Roman"/>
                <a:cs typeface="Arial"/>
              </a:rPr>
              <a:t>   </a:t>
            </a:r>
            <a:r>
              <a:rPr lang="ar-IQ" sz="3200" b="1" dirty="0" smtClean="0">
                <a:solidFill>
                  <a:srgbClr val="FF0000"/>
                </a:solidFill>
                <a:latin typeface="Times New Roman"/>
                <a:ea typeface="Times New Roman"/>
                <a:cs typeface="Arial"/>
              </a:rPr>
              <a:t>تأثير ممارسة </a:t>
            </a:r>
            <a:r>
              <a:rPr lang="ar-IQ" sz="3200" b="1" dirty="0">
                <a:solidFill>
                  <a:srgbClr val="FF0000"/>
                </a:solidFill>
                <a:latin typeface="Times New Roman"/>
                <a:ea typeface="Times New Roman"/>
                <a:cs typeface="Arial"/>
              </a:rPr>
              <a:t>الانشطة الحركية على الجهاز العظمي </a:t>
            </a:r>
            <a:r>
              <a:rPr lang="ar-IQ" sz="2400" dirty="0">
                <a:solidFill>
                  <a:srgbClr val="FF0000"/>
                </a:solidFill>
                <a:latin typeface="Times New Roman"/>
                <a:ea typeface="Times New Roman"/>
                <a:cs typeface="Arial"/>
              </a:rPr>
              <a:t>:</a:t>
            </a:r>
            <a:r>
              <a:rPr lang="en-US" sz="2000" dirty="0">
                <a:latin typeface="Times New Roman"/>
                <a:ea typeface="Times New Roman"/>
              </a:rPr>
              <a:t/>
            </a:r>
            <a:br>
              <a:rPr lang="en-US" sz="2000" dirty="0">
                <a:latin typeface="Times New Roman"/>
                <a:ea typeface="Times New Roman"/>
              </a:rPr>
            </a:br>
            <a:endParaRPr lang="ar-IQ" sz="2800" dirty="0"/>
          </a:p>
        </p:txBody>
      </p:sp>
      <p:sp>
        <p:nvSpPr>
          <p:cNvPr id="3" name="مستطيل 2"/>
          <p:cNvSpPr/>
          <p:nvPr/>
        </p:nvSpPr>
        <p:spPr>
          <a:xfrm>
            <a:off x="3635896" y="1772816"/>
            <a:ext cx="486153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dirty="0" smtClean="0">
                <a:solidFill>
                  <a:srgbClr val="333333"/>
                </a:solidFill>
                <a:effectLst/>
                <a:ea typeface="Calibri"/>
                <a:cs typeface="Arial"/>
              </a:rPr>
              <a:t>1</a:t>
            </a:r>
            <a:r>
              <a:rPr lang="ar-IQ" sz="2000" b="1" dirty="0" smtClean="0">
                <a:solidFill>
                  <a:schemeClr val="accent1"/>
                </a:solidFill>
                <a:effectLst/>
                <a:ea typeface="Calibri"/>
                <a:cs typeface="Arial"/>
              </a:rPr>
              <a:t>.تكون الرأس معتدلة بحيث تكون الذقن للداخل </a:t>
            </a:r>
            <a:endParaRPr lang="ar-IQ" sz="2000" b="1" dirty="0">
              <a:solidFill>
                <a:schemeClr val="accent1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4499992" y="2172926"/>
            <a:ext cx="414145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79705"/>
            <a:r>
              <a:rPr lang="ar-IQ" sz="2000" b="1" dirty="0" smtClean="0">
                <a:solidFill>
                  <a:schemeClr val="accent1"/>
                </a:solidFill>
                <a:effectLst/>
                <a:latin typeface="Times New Roman"/>
                <a:ea typeface="Times New Roman"/>
                <a:cs typeface="Arial"/>
              </a:rPr>
              <a:t>2. الكتفان على استقامة واحدة .</a:t>
            </a:r>
            <a:endParaRPr lang="en-US" b="1" dirty="0">
              <a:solidFill>
                <a:schemeClr val="accent1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2229538" y="2592474"/>
            <a:ext cx="621143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000" b="1" dirty="0" smtClean="0">
                <a:solidFill>
                  <a:schemeClr val="accent1"/>
                </a:solidFill>
                <a:effectLst/>
                <a:ea typeface="Calibri"/>
                <a:cs typeface="Arial"/>
              </a:rPr>
              <a:t>3.تتدلى الذراعان من الكتفين بحيث تكون الكفان مواجهة الفخذين  .</a:t>
            </a:r>
            <a:endParaRPr lang="ar-IQ" sz="2000" b="1" dirty="0">
              <a:solidFill>
                <a:schemeClr val="accent1"/>
              </a:solidFill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1969047" y="3014025"/>
            <a:ext cx="65177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000" b="1" dirty="0" smtClean="0">
                <a:solidFill>
                  <a:schemeClr val="accent1"/>
                </a:solidFill>
                <a:effectLst/>
                <a:ea typeface="Calibri"/>
                <a:cs typeface="Arial"/>
              </a:rPr>
              <a:t>4. الصدر مفتوح غير متوترة , يتم بصورة طبيعية دون صعوبة </a:t>
            </a:r>
            <a:endParaRPr lang="ar-IQ" sz="2000" b="1" dirty="0">
              <a:solidFill>
                <a:schemeClr val="accent1"/>
              </a:solidFill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3690783" y="3459689"/>
            <a:ext cx="46805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000" b="1" dirty="0" smtClean="0">
                <a:solidFill>
                  <a:schemeClr val="accent1"/>
                </a:solidFill>
                <a:effectLst/>
                <a:ea typeface="Calibri"/>
                <a:cs typeface="Arial"/>
              </a:rPr>
              <a:t>5. الجسم موزع على القدمين </a:t>
            </a:r>
            <a:endParaRPr lang="ar-IQ" sz="2000" b="1" dirty="0">
              <a:solidFill>
                <a:schemeClr val="accent1"/>
              </a:solidFill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2517409" y="3864445"/>
            <a:ext cx="586754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000" b="1" dirty="0" smtClean="0">
                <a:solidFill>
                  <a:schemeClr val="accent1"/>
                </a:solidFill>
                <a:effectLst/>
                <a:ea typeface="Calibri"/>
                <a:cs typeface="Arial"/>
              </a:rPr>
              <a:t>6. مشط القدم للأمام , والاصابع مضمومة </a:t>
            </a:r>
            <a:endParaRPr lang="ar-IQ" sz="20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15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ar-IQ" sz="3200" b="1" dirty="0" smtClean="0">
                <a:solidFill>
                  <a:srgbClr val="17375E"/>
                </a:solidFill>
                <a:ea typeface="Calibri"/>
                <a:cs typeface="Arial"/>
              </a:rPr>
              <a:t>  </a:t>
            </a:r>
            <a:r>
              <a:rPr lang="ar-IQ" sz="3200" b="1" dirty="0" smtClean="0">
                <a:solidFill>
                  <a:srgbClr val="00B050"/>
                </a:solidFill>
                <a:ea typeface="Calibri"/>
                <a:cs typeface="Arial"/>
              </a:rPr>
              <a:t>تأثير </a:t>
            </a:r>
            <a:r>
              <a:rPr lang="ar-IQ" sz="3200" b="1" dirty="0">
                <a:solidFill>
                  <a:srgbClr val="00B050"/>
                </a:solidFill>
                <a:ea typeface="Calibri"/>
                <a:cs typeface="Arial"/>
              </a:rPr>
              <a:t>ممارسة الانشطة الحركية على الجهاز التنفسي </a:t>
            </a:r>
            <a:r>
              <a:rPr lang="ar-IQ" sz="3200" b="1" dirty="0" smtClean="0">
                <a:solidFill>
                  <a:srgbClr val="00B050"/>
                </a:solidFill>
                <a:ea typeface="Calibri"/>
                <a:cs typeface="Arial"/>
              </a:rPr>
              <a:t>:</a:t>
            </a:r>
            <a:endParaRPr lang="ar-IQ" sz="2800" dirty="0">
              <a:solidFill>
                <a:srgbClr val="00B05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179705"/>
            <a:r>
              <a:rPr lang="ar-IQ" sz="2400" b="1" dirty="0" smtClean="0">
                <a:solidFill>
                  <a:srgbClr val="333333"/>
                </a:solidFill>
                <a:latin typeface="Times New Roman"/>
                <a:ea typeface="Times New Roman"/>
              </a:rPr>
              <a:t>1.زيادة </a:t>
            </a:r>
            <a:r>
              <a:rPr lang="ar-IQ" sz="2400" b="1" dirty="0">
                <a:solidFill>
                  <a:srgbClr val="333333"/>
                </a:solidFill>
                <a:latin typeface="Times New Roman"/>
                <a:ea typeface="Times New Roman"/>
              </a:rPr>
              <a:t>السعة الحيوية بزيادة حجم الرئتين , حيث تكون السعة الحيوية لدى الرياضيين (8 لترات ) تقريباّ , وعند غير الرياضيين ( 4 لترات ) .</a:t>
            </a:r>
            <a:endParaRPr lang="en-US" sz="2000" b="1" dirty="0">
              <a:latin typeface="Times New Roman"/>
              <a:ea typeface="Times New Roman"/>
            </a:endParaRPr>
          </a:p>
          <a:p>
            <a:pPr indent="179705"/>
            <a:r>
              <a:rPr lang="ar-IQ" sz="2400" b="1" dirty="0">
                <a:solidFill>
                  <a:srgbClr val="333333"/>
                </a:solidFill>
                <a:latin typeface="Times New Roman"/>
                <a:ea typeface="Times New Roman"/>
              </a:rPr>
              <a:t>2. نظرا لكفاءة الرئتين تقل عدد مرات التنفس في الدقيقة .</a:t>
            </a:r>
            <a:endParaRPr lang="en-US" sz="2000" b="1" dirty="0">
              <a:latin typeface="Times New Roman"/>
              <a:ea typeface="Times New Roman"/>
            </a:endParaRPr>
          </a:p>
          <a:p>
            <a:pPr indent="179705"/>
            <a:r>
              <a:rPr lang="ar-IQ" sz="2400" b="1" dirty="0">
                <a:solidFill>
                  <a:srgbClr val="333333"/>
                </a:solidFill>
                <a:latin typeface="Times New Roman"/>
                <a:ea typeface="Times New Roman"/>
              </a:rPr>
              <a:t>3. تقوية </a:t>
            </a:r>
            <a:r>
              <a:rPr lang="ar-IQ" sz="2400" b="1" dirty="0" smtClean="0">
                <a:solidFill>
                  <a:srgbClr val="333333"/>
                </a:solidFill>
                <a:latin typeface="Times New Roman"/>
                <a:ea typeface="Times New Roman"/>
              </a:rPr>
              <a:t>عضلات </a:t>
            </a:r>
            <a:r>
              <a:rPr lang="ar-IQ" sz="2400" b="1" dirty="0">
                <a:solidFill>
                  <a:srgbClr val="333333"/>
                </a:solidFill>
                <a:latin typeface="Times New Roman"/>
                <a:ea typeface="Times New Roman"/>
              </a:rPr>
              <a:t>التنفس وهي </a:t>
            </a:r>
            <a:r>
              <a:rPr lang="ar-IQ" sz="2400" b="1" dirty="0" smtClean="0">
                <a:solidFill>
                  <a:srgbClr val="333333"/>
                </a:solidFill>
                <a:latin typeface="Times New Roman"/>
                <a:ea typeface="Times New Roman"/>
              </a:rPr>
              <a:t>عضلات </a:t>
            </a:r>
            <a:r>
              <a:rPr lang="ar-IQ" sz="2400" b="1" dirty="0">
                <a:solidFill>
                  <a:srgbClr val="333333"/>
                </a:solidFill>
                <a:latin typeface="Times New Roman"/>
                <a:ea typeface="Times New Roman"/>
              </a:rPr>
              <a:t>بين الضلوع </a:t>
            </a:r>
            <a:r>
              <a:rPr lang="ar-IQ" sz="2400" b="1" dirty="0" smtClean="0">
                <a:solidFill>
                  <a:srgbClr val="333333"/>
                </a:solidFill>
                <a:latin typeface="Times New Roman"/>
                <a:ea typeface="Times New Roman"/>
              </a:rPr>
              <a:t>وعضلة </a:t>
            </a:r>
            <a:r>
              <a:rPr lang="ar-IQ" sz="2400" b="1" dirty="0">
                <a:solidFill>
                  <a:srgbClr val="333333"/>
                </a:solidFill>
                <a:latin typeface="Times New Roman"/>
                <a:ea typeface="Times New Roman"/>
              </a:rPr>
              <a:t>الحجاب الحاجز </a:t>
            </a:r>
            <a:r>
              <a:rPr lang="ar-IQ" sz="2400" b="1" dirty="0" smtClean="0">
                <a:solidFill>
                  <a:srgbClr val="333333"/>
                </a:solidFill>
                <a:latin typeface="Times New Roman"/>
                <a:ea typeface="Times New Roman"/>
              </a:rPr>
              <a:t>4</a:t>
            </a:r>
            <a:r>
              <a:rPr lang="ar-IQ" sz="2400" b="1" dirty="0">
                <a:solidFill>
                  <a:srgbClr val="333333"/>
                </a:solidFill>
                <a:latin typeface="Times New Roman"/>
                <a:ea typeface="Times New Roman"/>
              </a:rPr>
              <a:t>. </a:t>
            </a:r>
            <a:r>
              <a:rPr lang="ar-IQ" sz="2400" b="1" dirty="0" smtClean="0">
                <a:solidFill>
                  <a:srgbClr val="333333"/>
                </a:solidFill>
                <a:latin typeface="Times New Roman"/>
                <a:ea typeface="Times New Roman"/>
              </a:rPr>
              <a:t>زيادة </a:t>
            </a:r>
            <a:r>
              <a:rPr lang="ar-IQ" sz="2400" b="1" dirty="0">
                <a:solidFill>
                  <a:srgbClr val="333333"/>
                </a:solidFill>
                <a:latin typeface="Times New Roman"/>
                <a:ea typeface="Times New Roman"/>
              </a:rPr>
              <a:t>الجلد التنفسي ( التحمل ) .</a:t>
            </a:r>
            <a:endParaRPr lang="en-US" sz="2000" b="1" dirty="0">
              <a:latin typeface="Times New Roman"/>
              <a:ea typeface="Times New Roman"/>
            </a:endParaRPr>
          </a:p>
          <a:p>
            <a:r>
              <a:rPr lang="ar-IQ" sz="2400" b="1" dirty="0">
                <a:solidFill>
                  <a:srgbClr val="333333"/>
                </a:solidFill>
                <a:ea typeface="Calibri"/>
              </a:rPr>
              <a:t>5. بزادة كفاءة الرئتين وقدرتها تزداد القدرة على استغلال الاوكسجين</a:t>
            </a:r>
            <a:endParaRPr lang="ar-IQ" sz="2400" b="1" dirty="0"/>
          </a:p>
        </p:txBody>
      </p:sp>
    </p:spTree>
    <p:extLst>
      <p:ext uri="{BB962C8B-B14F-4D97-AF65-F5344CB8AC3E}">
        <p14:creationId xmlns:p14="http://schemas.microsoft.com/office/powerpoint/2010/main" val="2229886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/>
            <a:r>
              <a:rPr lang="ar-IQ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Calibri"/>
                <a:cs typeface="Arial"/>
              </a:rPr>
              <a:t>  </a:t>
            </a:r>
            <a:r>
              <a:rPr lang="ar-IQ" sz="32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Calibri"/>
                <a:cs typeface="Arial"/>
              </a:rPr>
              <a:t>تأثير </a:t>
            </a:r>
            <a:r>
              <a:rPr lang="ar-IQ" sz="32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Calibri"/>
                <a:cs typeface="Arial"/>
              </a:rPr>
              <a:t>ممارسة الانشطة الحركية على الجهاز العصبي </a:t>
            </a:r>
            <a:r>
              <a:rPr lang="ar-IQ" sz="32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Calibri"/>
                <a:cs typeface="Arial"/>
              </a:rPr>
              <a:t>: </a:t>
            </a:r>
            <a:endParaRPr lang="ar-IQ" sz="28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179705"/>
            <a:r>
              <a:rPr lang="ar-IQ" sz="2800" b="1" dirty="0">
                <a:solidFill>
                  <a:srgbClr val="FF0000"/>
                </a:solidFill>
                <a:latin typeface="Times New Roman"/>
                <a:ea typeface="Times New Roman"/>
                <a:cs typeface="Arial"/>
              </a:rPr>
              <a:t>1.تحسن واكتساب التوافق بين الاعصاب </a:t>
            </a:r>
            <a:r>
              <a:rPr lang="ar-IQ" sz="2800" b="1" dirty="0" smtClean="0">
                <a:solidFill>
                  <a:srgbClr val="FF0000"/>
                </a:solidFill>
                <a:latin typeface="Times New Roman"/>
                <a:ea typeface="Times New Roman"/>
                <a:cs typeface="Arial"/>
              </a:rPr>
              <a:t>والعضلات </a:t>
            </a:r>
            <a:r>
              <a:rPr lang="ar-IQ" sz="2800" b="1" dirty="0">
                <a:solidFill>
                  <a:srgbClr val="FF0000"/>
                </a:solidFill>
                <a:latin typeface="Times New Roman"/>
                <a:ea typeface="Times New Roman"/>
                <a:cs typeface="Arial"/>
              </a:rPr>
              <a:t>.</a:t>
            </a:r>
            <a:endParaRPr lang="en-US" sz="2400" b="1" dirty="0">
              <a:solidFill>
                <a:srgbClr val="FF0000"/>
              </a:solidFill>
              <a:latin typeface="Times New Roman"/>
              <a:ea typeface="Times New Roman"/>
            </a:endParaRPr>
          </a:p>
          <a:p>
            <a:pPr indent="179705"/>
            <a:r>
              <a:rPr lang="ar-IQ" sz="2800" b="1" dirty="0">
                <a:solidFill>
                  <a:srgbClr val="FF0000"/>
                </a:solidFill>
                <a:latin typeface="Times New Roman"/>
                <a:ea typeface="Times New Roman"/>
                <a:cs typeface="Arial"/>
              </a:rPr>
              <a:t>2. تحسن عملية التوقع الحركي .</a:t>
            </a:r>
            <a:endParaRPr lang="en-US" sz="2400" b="1" dirty="0">
              <a:solidFill>
                <a:srgbClr val="FF0000"/>
              </a:solidFill>
              <a:latin typeface="Times New Roman"/>
              <a:ea typeface="Times New Roman"/>
            </a:endParaRPr>
          </a:p>
          <a:p>
            <a:pPr indent="179705"/>
            <a:r>
              <a:rPr lang="ar-IQ" sz="2800" b="1" dirty="0">
                <a:solidFill>
                  <a:srgbClr val="FF0000"/>
                </a:solidFill>
                <a:latin typeface="Times New Roman"/>
                <a:ea typeface="Times New Roman"/>
                <a:cs typeface="Arial"/>
              </a:rPr>
              <a:t>3. اكتساب وتحسن الاحساس الحركي الممتاز .</a:t>
            </a:r>
            <a:endParaRPr lang="en-US" sz="2400" b="1" dirty="0">
              <a:solidFill>
                <a:srgbClr val="FF0000"/>
              </a:solidFill>
              <a:latin typeface="Times New Roman"/>
              <a:ea typeface="Times New Roman"/>
            </a:endParaRPr>
          </a:p>
          <a:p>
            <a:r>
              <a:rPr lang="ar-IQ" sz="2800" b="1" dirty="0">
                <a:solidFill>
                  <a:srgbClr val="FF0000"/>
                </a:solidFill>
                <a:ea typeface="Calibri"/>
                <a:cs typeface="Arial"/>
              </a:rPr>
              <a:t>4. اكتساب عمليات التوازن بين الكف والاثارة العصبية </a:t>
            </a:r>
            <a:endParaRPr lang="ar-IQ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019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ar-IQ" sz="3200" b="1" dirty="0" smtClean="0">
                <a:solidFill>
                  <a:srgbClr val="C00000"/>
                </a:solidFill>
                <a:ea typeface="Calibri"/>
                <a:cs typeface="Arial"/>
              </a:rPr>
              <a:t>  تأثير </a:t>
            </a:r>
            <a:r>
              <a:rPr lang="ar-IQ" sz="3200" b="1" dirty="0">
                <a:solidFill>
                  <a:srgbClr val="C00000"/>
                </a:solidFill>
                <a:ea typeface="Calibri"/>
                <a:cs typeface="Arial"/>
              </a:rPr>
              <a:t>ممارسة الانشطة الحركية على الجهاز الهضمي </a:t>
            </a:r>
            <a:r>
              <a:rPr lang="ar-IQ" sz="3200" b="1" dirty="0" smtClean="0">
                <a:solidFill>
                  <a:srgbClr val="C00000"/>
                </a:solidFill>
                <a:ea typeface="Calibri"/>
                <a:cs typeface="Arial"/>
              </a:rPr>
              <a:t>:</a:t>
            </a:r>
            <a:endParaRPr lang="ar-IQ" sz="2800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179705"/>
            <a:r>
              <a:rPr lang="ar-IQ" sz="2800" b="1" dirty="0">
                <a:solidFill>
                  <a:schemeClr val="tx2"/>
                </a:solidFill>
                <a:latin typeface="Times New Roman"/>
                <a:ea typeface="Times New Roman"/>
                <a:cs typeface="Arial"/>
              </a:rPr>
              <a:t>1.يقلل من عملية القرح في الجهاز الهضمي نتيجة </a:t>
            </a:r>
            <a:r>
              <a:rPr lang="ar-IQ" sz="2800" b="1" dirty="0" smtClean="0">
                <a:solidFill>
                  <a:schemeClr val="tx2"/>
                </a:solidFill>
                <a:latin typeface="Times New Roman"/>
                <a:ea typeface="Times New Roman"/>
                <a:cs typeface="Arial"/>
              </a:rPr>
              <a:t>لانضباط </a:t>
            </a:r>
            <a:r>
              <a:rPr lang="ar-IQ" sz="2800" b="1" dirty="0">
                <a:solidFill>
                  <a:schemeClr val="tx2"/>
                </a:solidFill>
                <a:latin typeface="Times New Roman"/>
                <a:ea typeface="Times New Roman"/>
                <a:cs typeface="Arial"/>
              </a:rPr>
              <a:t>عملية  الافرازات .</a:t>
            </a:r>
            <a:endParaRPr lang="en-US" sz="2400" b="1" dirty="0">
              <a:solidFill>
                <a:schemeClr val="tx2"/>
              </a:solidFill>
              <a:latin typeface="Times New Roman"/>
              <a:ea typeface="Times New Roman"/>
            </a:endParaRPr>
          </a:p>
          <a:p>
            <a:pPr indent="179705"/>
            <a:r>
              <a:rPr lang="ar-IQ" sz="2800" b="1" dirty="0">
                <a:solidFill>
                  <a:schemeClr val="tx2"/>
                </a:solidFill>
                <a:latin typeface="Times New Roman"/>
                <a:ea typeface="Times New Roman"/>
                <a:cs typeface="Arial"/>
              </a:rPr>
              <a:t>2. يريح حركة المعدة والامعاء نتيجة </a:t>
            </a:r>
            <a:r>
              <a:rPr lang="ar-IQ" sz="2800" b="1" dirty="0" smtClean="0">
                <a:solidFill>
                  <a:schemeClr val="tx2"/>
                </a:solidFill>
                <a:latin typeface="Times New Roman"/>
                <a:ea typeface="Times New Roman"/>
                <a:cs typeface="Arial"/>
              </a:rPr>
              <a:t>لتأخر </a:t>
            </a:r>
            <a:r>
              <a:rPr lang="ar-IQ" sz="2800" b="1" dirty="0">
                <a:solidFill>
                  <a:schemeClr val="tx2"/>
                </a:solidFill>
                <a:latin typeface="Times New Roman"/>
                <a:ea typeface="Times New Roman"/>
                <a:cs typeface="Arial"/>
              </a:rPr>
              <a:t>معدل الهضم نتيجة سريان الدم </a:t>
            </a:r>
            <a:r>
              <a:rPr lang="ar-IQ" sz="2800" b="1" dirty="0" smtClean="0">
                <a:solidFill>
                  <a:schemeClr val="tx2"/>
                </a:solidFill>
                <a:latin typeface="Times New Roman"/>
                <a:ea typeface="Times New Roman"/>
                <a:cs typeface="Arial"/>
              </a:rPr>
              <a:t>للعضلات </a:t>
            </a:r>
            <a:r>
              <a:rPr lang="ar-IQ" sz="2800" b="1" dirty="0">
                <a:solidFill>
                  <a:schemeClr val="tx2"/>
                </a:solidFill>
                <a:latin typeface="Times New Roman"/>
                <a:ea typeface="Times New Roman"/>
                <a:cs typeface="Arial"/>
              </a:rPr>
              <a:t>ويكون مشغولاّ بذلك.</a:t>
            </a:r>
            <a:endParaRPr lang="en-US" sz="2400" b="1" dirty="0">
              <a:solidFill>
                <a:schemeClr val="tx2"/>
              </a:solidFill>
              <a:latin typeface="Times New Roman"/>
              <a:ea typeface="Times New Roman"/>
            </a:endParaRPr>
          </a:p>
          <a:p>
            <a:pPr indent="179705"/>
            <a:r>
              <a:rPr lang="ar-IQ" sz="2800" b="1" dirty="0">
                <a:solidFill>
                  <a:schemeClr val="tx2"/>
                </a:solidFill>
                <a:latin typeface="Times New Roman"/>
                <a:ea typeface="Times New Roman"/>
                <a:cs typeface="Arial"/>
              </a:rPr>
              <a:t>3. تنشيط وتحسين عمل الكبد والبنكرياس . ولهذا يندر اصابة الرياضيين بمرض السكر</a:t>
            </a:r>
            <a:endParaRPr lang="en-US" sz="2400" b="1" dirty="0">
              <a:solidFill>
                <a:schemeClr val="tx2"/>
              </a:solidFill>
              <a:latin typeface="Times New Roman"/>
              <a:ea typeface="Times New Roman"/>
            </a:endParaRPr>
          </a:p>
          <a:p>
            <a:endParaRPr lang="ar-IQ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1865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زوايا">
  <a:themeElements>
    <a:clrScheme name="زوايا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زوايا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زوايا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157</TotalTime>
  <Words>368</Words>
  <Application>Microsoft Office PowerPoint</Application>
  <PresentationFormat>عرض على الشاشة (3:4)‏</PresentationFormat>
  <Paragraphs>30</Paragraphs>
  <Slides>8</Slides>
  <Notes>1</Notes>
  <HiddenSlides>0</HiddenSlides>
  <MMClips>1</MMClips>
  <ScaleCrop>false</ScaleCrop>
  <HeadingPairs>
    <vt:vector size="4" baseType="variant">
      <vt:variant>
        <vt:lpstr>نسق</vt:lpstr>
      </vt:variant>
      <vt:variant>
        <vt:i4>2</vt:i4>
      </vt:variant>
      <vt:variant>
        <vt:lpstr>عناوين الشرائح</vt:lpstr>
      </vt:variant>
      <vt:variant>
        <vt:i4>8</vt:i4>
      </vt:variant>
    </vt:vector>
  </HeadingPairs>
  <TitlesOfParts>
    <vt:vector size="10" baseType="lpstr">
      <vt:lpstr>تدفق</vt:lpstr>
      <vt:lpstr>زوايا</vt:lpstr>
      <vt:lpstr>عرض تقديمي في PowerPoint</vt:lpstr>
      <vt:lpstr>بسم الله الرحمن الرحيم  قال رب اشرح لي صدري ويسر لي امري واحلل عقدة من لساني يفقهوا قولي </vt:lpstr>
      <vt:lpstr>عرض تقديمي في PowerPoint</vt:lpstr>
      <vt:lpstr>  يمكن تلخيص أهم فوائد النشاط البدني للأطفال كما يلي :</vt:lpstr>
      <vt:lpstr>   تأثير ممارسة الانشطة الحركية على الجهاز العظمي : </vt:lpstr>
      <vt:lpstr>  تأثير ممارسة الانشطة الحركية على الجهاز التنفسي :</vt:lpstr>
      <vt:lpstr>  تأثير ممارسة الانشطة الحركية على الجهاز العصبي : </vt:lpstr>
      <vt:lpstr>  تأثير ممارسة الانشطة الحركية على الجهاز الهضمي :</vt:lpstr>
    </vt:vector>
  </TitlesOfParts>
  <Company>SACC - ANAS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DR.Ahmed Saker 2O14</dc:creator>
  <cp:lastModifiedBy>DR.Ahmed Saker 2O14</cp:lastModifiedBy>
  <cp:revision>7</cp:revision>
  <dcterms:created xsi:type="dcterms:W3CDTF">2018-12-28T19:13:28Z</dcterms:created>
  <dcterms:modified xsi:type="dcterms:W3CDTF">2018-12-29T10:40:50Z</dcterms:modified>
</cp:coreProperties>
</file>