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  <p:sldMasterId id="2147483840" r:id="rId2"/>
  </p:sldMasterIdLst>
  <p:notesMasterIdLst>
    <p:notesMasterId r:id="rId11"/>
  </p:notesMasterIdLst>
  <p:sldIdLst>
    <p:sldId id="265" r:id="rId3"/>
    <p:sldId id="264" r:id="rId4"/>
    <p:sldId id="256" r:id="rId5"/>
    <p:sldId id="257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BFAD90-9CA7-4C13-BFBE-F3CF0FE23166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4D31AB1-A7AC-45CC-B0D3-C01A8574D4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412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31AB1-A7AC-45CC-B0D3-C01A8574D439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57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7472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846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214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3551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724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332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B7BBF3-3377-4AFE-B195-0FFF6292FCB4}" type="slidenum">
              <a:rPr lang="ar-IQ" smtClean="0">
                <a:solidFill>
                  <a:srgbClr val="434342"/>
                </a:solidFill>
              </a:rPr>
              <a:pPr/>
              <a:t>‹#›</a:t>
            </a:fld>
            <a:endParaRPr lang="ar-IQ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9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364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8331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3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C6303-2CC0-422B-ADB1-2BF315A84A27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0B4B5-F013-4201-A565-818971C2DCC4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3C9690-2890-460A-A585-178F99D49ACA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9B7BBF3-3377-4AFE-B195-0FFF6292FC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492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7"/>
            <a:ext cx="784887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520940" cy="2304256"/>
          </a:xfrm>
        </p:spPr>
        <p:txBody>
          <a:bodyPr/>
          <a:lstStyle/>
          <a:p>
            <a:pPr algn="ctr"/>
            <a:r>
              <a:rPr lang="ar-IQ" b="1" dirty="0" smtClean="0">
                <a:latin typeface="Arial Rounded MT Bold" pitchFamily="34" charset="0"/>
              </a:rPr>
              <a:t>بسم الله الرحمن الرحيم </a:t>
            </a:r>
            <a:br>
              <a:rPr lang="ar-IQ" b="1" dirty="0" smtClean="0">
                <a:latin typeface="Arial Rounded MT Bold" pitchFamily="34" charset="0"/>
              </a:rPr>
            </a:br>
            <a:r>
              <a:rPr lang="ar-IQ" b="1" dirty="0" smtClean="0">
                <a:latin typeface="Arial Rounded MT Bold" pitchFamily="34" charset="0"/>
              </a:rPr>
              <a:t>قال رب اشرح لي صدري ويسر لي امري واحلل عقدة من لساني يفقهوا قولي </a:t>
            </a:r>
            <a:endParaRPr lang="ar-IQ" b="1" dirty="0">
              <a:latin typeface="Arial Rounded MT Bold" pitchFamily="34" charset="0"/>
            </a:endParaRPr>
          </a:p>
        </p:txBody>
      </p:sp>
      <p:pic>
        <p:nvPicPr>
          <p:cNvPr id="3" name="رب اشرح اشرح لى صدرى -[via torchbrowser.com]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39952" y="43651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5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122413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IQ" sz="3600" b="1" i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/>
                <a:cs typeface="Arial"/>
              </a:rPr>
              <a:t>الانشطة الحركية ودورها في تنمية اجهزة جسم الطفل </a:t>
            </a:r>
            <a:endParaRPr lang="ar-IQ" sz="2400" b="1" i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0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200" b="1" dirty="0" smtClean="0">
                <a:solidFill>
                  <a:srgbClr val="17375E"/>
                </a:solidFill>
                <a:ea typeface="Calibri"/>
                <a:cs typeface="Arial"/>
              </a:rPr>
              <a:t>  </a:t>
            </a:r>
            <a:r>
              <a:rPr lang="ar-SA" sz="3200" b="1" dirty="0" smtClean="0">
                <a:solidFill>
                  <a:srgbClr val="17375E"/>
                </a:solidFill>
                <a:ea typeface="Calibri"/>
                <a:cs typeface="Arial"/>
              </a:rPr>
              <a:t>يمكن </a:t>
            </a:r>
            <a:r>
              <a:rPr lang="ar-SA" sz="3200" b="1" dirty="0">
                <a:solidFill>
                  <a:srgbClr val="17375E"/>
                </a:solidFill>
                <a:ea typeface="Calibri"/>
                <a:cs typeface="Arial"/>
              </a:rPr>
              <a:t>تلخيص أهم فوائد النشاط البدني للأطفال كما يلي</a:t>
            </a:r>
            <a:r>
              <a:rPr lang="ar-SA" sz="3200" dirty="0">
                <a:solidFill>
                  <a:srgbClr val="17375E"/>
                </a:solidFill>
                <a:ea typeface="Calibri"/>
                <a:cs typeface="Arial"/>
              </a:rPr>
              <a:t> </a:t>
            </a:r>
            <a:r>
              <a:rPr lang="ar-IQ" sz="3200" dirty="0" smtClean="0">
                <a:solidFill>
                  <a:srgbClr val="17375E"/>
                </a:solidFill>
                <a:ea typeface="Calibri"/>
                <a:cs typeface="Arial"/>
              </a:rPr>
              <a:t>:</a:t>
            </a:r>
            <a:endParaRPr lang="ar-IQ" sz="2800" dirty="0"/>
          </a:p>
        </p:txBody>
      </p:sp>
      <p:sp>
        <p:nvSpPr>
          <p:cNvPr id="4" name="مستطيل 3"/>
          <p:cNvSpPr/>
          <p:nvPr/>
        </p:nvSpPr>
        <p:spPr>
          <a:xfrm>
            <a:off x="611560" y="2204864"/>
            <a:ext cx="7956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/>
            <a:r>
              <a:rPr lang="ar-IQ" sz="20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Arial"/>
              </a:rPr>
              <a:t>1</a:t>
            </a:r>
            <a:r>
              <a:rPr lang="ar-SA" sz="20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Arial"/>
              </a:rPr>
              <a:t>ـ ضبط الوزن لديهم وخفض نسبة الشحوم في الجسم، حيث تشير البحوث إلى أن الأطفال الأكثر نشاطاً هم الأقل عرضة للإصابة بالسمنة.</a:t>
            </a:r>
            <a:endParaRPr lang="en-US" b="1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71600" y="2967335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2ـ تعد الأنشطة البدنية التي يتم فيها حمل الجسم، كالمشي والجري والهرولة والقفز من أهم الأنشطة المفيدة لصحة العظام</a:t>
            </a:r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.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15616" y="3675221"/>
            <a:ext cx="729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3</a:t>
            </a:r>
            <a:r>
              <a:rPr lang="ar-SA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ـ على الرغم من أن أمراض شرايين القلب لا تحدث غالباً قبل منتصف العمر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71600" y="4133852"/>
            <a:ext cx="74305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4ـ من المؤكد أيضاً أن ممارسة الأنشطة البدنية لدى الأطفال تساعد على تنمية قوة العضلات والأوتار العضلية وتعزز من مرونة المفاصل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331640" y="4841738"/>
            <a:ext cx="7078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5ـ لا شك ان ممارسة الأنشطة الحركية والانخراط في الألعاب الحركية مفيد أيضاً للصحة النفسية للطفل، كما أن ممارسة الأنشطة البدنية مع الآخرين يعد عنصراً مهماً للنماء الاجتماعي للطفل</a:t>
            </a:r>
            <a:endParaRPr lang="ar-IQ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49316"/>
            <a:ext cx="8305800" cy="1143000"/>
          </a:xfrm>
        </p:spPr>
        <p:txBody>
          <a:bodyPr>
            <a:noAutofit/>
          </a:bodyPr>
          <a:lstStyle/>
          <a:p>
            <a:pPr indent="179705" algn="r"/>
            <a:r>
              <a:rPr lang="ar-IQ" sz="3200" b="1" dirty="0" smtClean="0">
                <a:solidFill>
                  <a:srgbClr val="17375E"/>
                </a:solidFill>
                <a:latin typeface="Times New Roman"/>
                <a:ea typeface="Times New Roman"/>
                <a:cs typeface="Arial"/>
              </a:rPr>
              <a:t>   </a:t>
            </a:r>
            <a:r>
              <a:rPr lang="ar-IQ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تأثير ممارسة </a:t>
            </a:r>
            <a:r>
              <a:rPr lang="ar-IQ" sz="32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الانشطة الحركية على الجهاز العظمي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:</a:t>
            </a:r>
            <a:r>
              <a:rPr lang="en-US" sz="2000" dirty="0">
                <a:latin typeface="Times New Roman"/>
                <a:ea typeface="Times New Roman"/>
              </a:rPr>
              <a:t/>
            </a:r>
            <a:br>
              <a:rPr lang="en-US" sz="2000" dirty="0">
                <a:latin typeface="Times New Roman"/>
                <a:ea typeface="Times New Roman"/>
              </a:rPr>
            </a:br>
            <a:endParaRPr lang="ar-IQ" sz="2800" dirty="0"/>
          </a:p>
        </p:txBody>
      </p:sp>
      <p:sp>
        <p:nvSpPr>
          <p:cNvPr id="3" name="مستطيل 2"/>
          <p:cNvSpPr/>
          <p:nvPr/>
        </p:nvSpPr>
        <p:spPr>
          <a:xfrm>
            <a:off x="3635896" y="1772816"/>
            <a:ext cx="48615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solidFill>
                  <a:srgbClr val="333333"/>
                </a:solidFill>
                <a:effectLst/>
                <a:ea typeface="Calibri"/>
                <a:cs typeface="Arial"/>
              </a:rPr>
              <a:t>1</a:t>
            </a:r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.تكون الرأس معتدلة بحيث تكون الذقن للداخل 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499992" y="2172926"/>
            <a:ext cx="41414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/>
            <a:r>
              <a:rPr lang="ar-IQ" sz="20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Arial"/>
              </a:rPr>
              <a:t>2. الكتفان على استقامة واحدة .</a:t>
            </a:r>
            <a:endParaRPr lang="en-US" b="1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29538" y="2592474"/>
            <a:ext cx="6211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3.تتدلى الذراعان من الكتفين بحيث تكون الكفان مواجهة الفخذين  .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69047" y="3014025"/>
            <a:ext cx="6517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4. الصدر مفتوح غير متوترة , يتم بصورة طبيعية دون صعوبة 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690783" y="3459689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5. الجسم موزع على القدمين </a:t>
            </a:r>
            <a:endParaRPr lang="ar-IQ" sz="2000" b="1" dirty="0">
              <a:solidFill>
                <a:schemeClr val="accent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17409" y="3864445"/>
            <a:ext cx="586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>
                <a:solidFill>
                  <a:schemeClr val="accent1"/>
                </a:solidFill>
                <a:effectLst/>
                <a:ea typeface="Calibri"/>
                <a:cs typeface="Arial"/>
              </a:rPr>
              <a:t>6. مشط القدم للأمام , والاصابع مضمومة </a:t>
            </a:r>
            <a:endParaRPr lang="ar-IQ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1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200" b="1" dirty="0" smtClean="0">
                <a:solidFill>
                  <a:srgbClr val="17375E"/>
                </a:solidFill>
                <a:ea typeface="Calibri"/>
                <a:cs typeface="Arial"/>
              </a:rPr>
              <a:t>  </a:t>
            </a:r>
            <a:r>
              <a:rPr lang="ar-IQ" sz="3200" b="1" dirty="0" smtClean="0">
                <a:solidFill>
                  <a:srgbClr val="00B050"/>
                </a:solidFill>
                <a:ea typeface="Calibri"/>
                <a:cs typeface="Arial"/>
              </a:rPr>
              <a:t>تأثير </a:t>
            </a:r>
            <a:r>
              <a:rPr lang="ar-IQ" sz="3200" b="1" dirty="0">
                <a:solidFill>
                  <a:srgbClr val="00B050"/>
                </a:solidFill>
                <a:ea typeface="Calibri"/>
                <a:cs typeface="Arial"/>
              </a:rPr>
              <a:t>ممارسة الانشطة الحركية على الجهاز التنفسي </a:t>
            </a:r>
            <a:r>
              <a:rPr lang="ar-IQ" sz="3200" b="1" dirty="0" smtClean="0">
                <a:solidFill>
                  <a:srgbClr val="00B050"/>
                </a:solidFill>
                <a:ea typeface="Calibri"/>
                <a:cs typeface="Arial"/>
              </a:rPr>
              <a:t>: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9705"/>
            <a:r>
              <a:rPr lang="ar-IQ" sz="2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1.زيادة </a:t>
            </a:r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السعة الحيوية بزيادة حجم الرئتين , حيث تكون السعة الحيوية لدى الرياضيين (8 لترات ) تقريباّ , وعند غير الرياضيين ( 4 لترات ) .</a:t>
            </a:r>
            <a:endParaRPr lang="en-US" sz="2000" b="1" dirty="0">
              <a:latin typeface="Times New Roman"/>
              <a:ea typeface="Times New Roman"/>
            </a:endParaRPr>
          </a:p>
          <a:p>
            <a:pPr indent="179705"/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2. نظرا لكفاءة الرئتين تقل عدد مرات التنفس في الدقيقة .</a:t>
            </a:r>
            <a:endParaRPr lang="en-US" sz="2000" b="1" dirty="0">
              <a:latin typeface="Times New Roman"/>
              <a:ea typeface="Times New Roman"/>
            </a:endParaRPr>
          </a:p>
          <a:p>
            <a:pPr indent="179705"/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3. تقوية </a:t>
            </a:r>
            <a:r>
              <a:rPr lang="ar-IQ" sz="2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عضلات </a:t>
            </a:r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التنفس وهي </a:t>
            </a:r>
            <a:r>
              <a:rPr lang="ar-IQ" sz="2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عضلات </a:t>
            </a:r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بين الضلوع </a:t>
            </a:r>
            <a:r>
              <a:rPr lang="ar-IQ" sz="2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وعضلة </a:t>
            </a:r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الحجاب الحاجز </a:t>
            </a:r>
            <a:r>
              <a:rPr lang="ar-IQ" sz="2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4</a:t>
            </a:r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. </a:t>
            </a:r>
            <a:r>
              <a:rPr lang="ar-IQ" sz="2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زيادة </a:t>
            </a:r>
            <a:r>
              <a:rPr lang="ar-IQ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الجلد التنفسي ( التحمل ) .</a:t>
            </a:r>
            <a:endParaRPr lang="en-US" sz="2000" b="1" dirty="0">
              <a:latin typeface="Times New Roman"/>
              <a:ea typeface="Times New Roman"/>
            </a:endParaRPr>
          </a:p>
          <a:p>
            <a:r>
              <a:rPr lang="ar-IQ" sz="2400" b="1" dirty="0">
                <a:solidFill>
                  <a:srgbClr val="333333"/>
                </a:solidFill>
                <a:ea typeface="Calibri"/>
              </a:rPr>
              <a:t>5. بزادة كفاءة الرئتين وقدرتها تزداد القدرة على استغلال الاوكسجين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222988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IQ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Arial"/>
              </a:rPr>
              <a:t>  </a:t>
            </a:r>
            <a:r>
              <a:rPr lang="ar-IQ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Arial"/>
              </a:rPr>
              <a:t>تأثير </a:t>
            </a:r>
            <a:r>
              <a:rPr lang="ar-IQ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Arial"/>
              </a:rPr>
              <a:t>ممارسة الانشطة الحركية على الجهاز العصبي </a:t>
            </a:r>
            <a:r>
              <a:rPr lang="ar-IQ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Arial"/>
              </a:rPr>
              <a:t>: </a:t>
            </a:r>
            <a:endParaRPr lang="ar-IQ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9705"/>
            <a:r>
              <a:rPr lang="ar-IQ" sz="28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1.تحسن واكتساب التوافق بين الاعصاب </a:t>
            </a:r>
            <a:r>
              <a:rPr lang="ar-IQ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والعضلات </a:t>
            </a:r>
            <a:r>
              <a:rPr lang="ar-IQ" sz="28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179705"/>
            <a:r>
              <a:rPr lang="ar-IQ" sz="28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2. تحسن عملية التوقع الحركي .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179705"/>
            <a:r>
              <a:rPr lang="ar-IQ" sz="28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3. اكتساب وتحسن الاحساس الحركي الممتاز .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r>
              <a:rPr lang="ar-IQ" sz="2800" b="1" dirty="0">
                <a:solidFill>
                  <a:srgbClr val="FF0000"/>
                </a:solidFill>
                <a:ea typeface="Calibri"/>
                <a:cs typeface="Arial"/>
              </a:rPr>
              <a:t>4. اكتساب عمليات التوازن بين الكف والاثارة العصبية 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200" b="1" dirty="0" smtClean="0">
                <a:solidFill>
                  <a:srgbClr val="C00000"/>
                </a:solidFill>
                <a:ea typeface="Calibri"/>
                <a:cs typeface="Arial"/>
              </a:rPr>
              <a:t>  تأثير </a:t>
            </a:r>
            <a:r>
              <a:rPr lang="ar-IQ" sz="3200" b="1" dirty="0">
                <a:solidFill>
                  <a:srgbClr val="C00000"/>
                </a:solidFill>
                <a:ea typeface="Calibri"/>
                <a:cs typeface="Arial"/>
              </a:rPr>
              <a:t>ممارسة الانشطة الحركية على الجهاز الهضمي </a:t>
            </a:r>
            <a:r>
              <a:rPr lang="ar-IQ" sz="3200" b="1" dirty="0" smtClean="0">
                <a:solidFill>
                  <a:srgbClr val="C00000"/>
                </a:solidFill>
                <a:ea typeface="Calibri"/>
                <a:cs typeface="Arial"/>
              </a:rPr>
              <a:t>:</a:t>
            </a:r>
            <a:endParaRPr lang="ar-IQ" sz="2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9705"/>
            <a:r>
              <a:rPr lang="ar-IQ" sz="2800" b="1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1.يقلل من عملية القرح في الجهاز الهضمي نتيجة </a:t>
            </a:r>
            <a:r>
              <a:rPr lang="ar-IQ" sz="2800" b="1" dirty="0" smtClean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لانضباط </a:t>
            </a:r>
            <a:r>
              <a:rPr lang="ar-IQ" sz="2800" b="1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عملية  الافرازات .</a:t>
            </a:r>
            <a:endParaRPr lang="en-US" sz="2400" b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indent="179705"/>
            <a:r>
              <a:rPr lang="ar-IQ" sz="2800" b="1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2. يريح حركة المعدة والامعاء نتيجة </a:t>
            </a:r>
            <a:r>
              <a:rPr lang="ar-IQ" sz="2800" b="1" dirty="0" smtClean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لتأخر </a:t>
            </a:r>
            <a:r>
              <a:rPr lang="ar-IQ" sz="2800" b="1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معدل الهضم نتيجة سريان الدم </a:t>
            </a:r>
            <a:r>
              <a:rPr lang="ar-IQ" sz="2800" b="1" dirty="0" smtClean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للعضلات </a:t>
            </a:r>
            <a:r>
              <a:rPr lang="ar-IQ" sz="2800" b="1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ويكون مشغولاّ بذلك.</a:t>
            </a:r>
            <a:endParaRPr lang="en-US" sz="2400" b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indent="179705"/>
            <a:r>
              <a:rPr lang="ar-IQ" sz="2800" b="1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3. تنشيط وتحسين عمل الكبد والبنكرياس . ولهذا يندر اصابة الرياضيين بمرض السكر</a:t>
            </a:r>
            <a:endParaRPr lang="en-US" sz="2400" b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ar-IQ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368</Words>
  <Application>Microsoft Office PowerPoint</Application>
  <PresentationFormat>عرض على الشاشة (3:4)‏</PresentationFormat>
  <Paragraphs>30</Paragraphs>
  <Slides>8</Slides>
  <Notes>1</Notes>
  <HiddenSlides>0</HiddenSlides>
  <MMClips>1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تدفق</vt:lpstr>
      <vt:lpstr>زوايا</vt:lpstr>
      <vt:lpstr>عرض تقديمي في PowerPoint</vt:lpstr>
      <vt:lpstr>بسم الله الرحمن الرحيم  قال رب اشرح لي صدري ويسر لي امري واحلل عقدة من لساني يفقهوا قولي </vt:lpstr>
      <vt:lpstr>عرض تقديمي في PowerPoint</vt:lpstr>
      <vt:lpstr>  يمكن تلخيص أهم فوائد النشاط البدني للأطفال كما يلي :</vt:lpstr>
      <vt:lpstr>   تأثير ممارسة الانشطة الحركية على الجهاز العظمي : </vt:lpstr>
      <vt:lpstr>  تأثير ممارسة الانشطة الحركية على الجهاز التنفسي :</vt:lpstr>
      <vt:lpstr>  تأثير ممارسة الانشطة الحركية على الجهاز العصبي : </vt:lpstr>
      <vt:lpstr>  تأثير ممارسة الانشطة الحركية على الجهاز الهضمي :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7</cp:revision>
  <dcterms:created xsi:type="dcterms:W3CDTF">2018-12-28T19:13:28Z</dcterms:created>
  <dcterms:modified xsi:type="dcterms:W3CDTF">2018-12-29T10:40:50Z</dcterms:modified>
</cp:coreProperties>
</file>