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0A6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54" autoAdjust="0"/>
  </p:normalViewPr>
  <p:slideViewPr>
    <p:cSldViewPr snapToGrid="0">
      <p:cViewPr varScale="1">
        <p:scale>
          <a:sx n="67" d="100"/>
          <a:sy n="67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0B4EED2-5879-48C1-8044-8A60CB4C94D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EB20-F06E-4909-87BF-E9F5C808CF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691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EED2-5879-48C1-8044-8A60CB4C94D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EB20-F06E-4909-87BF-E9F5C808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5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EED2-5879-48C1-8044-8A60CB4C94D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EB20-F06E-4909-87BF-E9F5C808CF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12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EED2-5879-48C1-8044-8A60CB4C94D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EB20-F06E-4909-87BF-E9F5C808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1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EED2-5879-48C1-8044-8A60CB4C94D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EB20-F06E-4909-87BF-E9F5C808CF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82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EED2-5879-48C1-8044-8A60CB4C94D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EB20-F06E-4909-87BF-E9F5C808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4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EED2-5879-48C1-8044-8A60CB4C94D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EB20-F06E-4909-87BF-E9F5C808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7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EED2-5879-48C1-8044-8A60CB4C94D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EB20-F06E-4909-87BF-E9F5C808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4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EED2-5879-48C1-8044-8A60CB4C94D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EB20-F06E-4909-87BF-E9F5C808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1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EED2-5879-48C1-8044-8A60CB4C94D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EB20-F06E-4909-87BF-E9F5C808C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73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EED2-5879-48C1-8044-8A60CB4C94D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EB20-F06E-4909-87BF-E9F5C808CF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54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0B4EED2-5879-48C1-8044-8A60CB4C94D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A36EB20-F06E-4909-87BF-E9F5C808CF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26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622176" y="4583619"/>
            <a:ext cx="7772400" cy="1463040"/>
          </a:xfrm>
        </p:spPr>
        <p:txBody>
          <a:bodyPr/>
          <a:lstStyle/>
          <a:p>
            <a:pPr algn="ctr"/>
            <a:r>
              <a:rPr lang="ar-IQ" b="1" dirty="0" smtClean="0">
                <a:solidFill>
                  <a:srgbClr val="C00000"/>
                </a:solidFill>
                <a:cs typeface="PT Bold Broken" panose="02010400000000000000" pitchFamily="2" charset="-78"/>
              </a:rPr>
              <a:t>الألوان المتقدمة </a:t>
            </a:r>
            <a:r>
              <a:rPr lang="ar-IQ" b="1" dirty="0" err="1" smtClean="0">
                <a:solidFill>
                  <a:srgbClr val="C00000"/>
                </a:solidFill>
                <a:cs typeface="PT Bold Broken" panose="02010400000000000000" pitchFamily="2" charset="-78"/>
              </a:rPr>
              <a:t>والمتاخرة</a:t>
            </a:r>
            <a:endParaRPr lang="en-US" b="1" dirty="0">
              <a:solidFill>
                <a:srgbClr val="C00000"/>
              </a:solidFill>
              <a:cs typeface="PT Bold Broken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0804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6" y="0"/>
            <a:ext cx="10514169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0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1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5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2938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2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4" y="257174"/>
            <a:ext cx="4510089" cy="634365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3" y="2800350"/>
            <a:ext cx="7519987" cy="39147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7391400" cy="268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7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0"/>
            <a:ext cx="5791200" cy="327183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3625" cy="317182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3288"/>
            <a:ext cx="12191999" cy="341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3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0"/>
            <a:ext cx="12063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0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b="1" dirty="0" smtClean="0">
                <a:cs typeface="Simple Indust Shaded" panose="02010400000000000000" pitchFamily="2" charset="-78"/>
              </a:rPr>
              <a:t>الشكل : تصنف الاشكال</a:t>
            </a:r>
            <a:endParaRPr lang="en-US" b="1" dirty="0">
              <a:cs typeface="Simple Indust Shaded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626" y="1843087"/>
            <a:ext cx="11487150" cy="4829175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ar-IQ" dirty="0" smtClean="0"/>
              <a:t>1. </a:t>
            </a:r>
            <a:r>
              <a:rPr lang="ar-IQ" sz="3600" b="1" dirty="0" smtClean="0">
                <a:solidFill>
                  <a:srgbClr val="C00000"/>
                </a:solidFill>
              </a:rPr>
              <a:t>الاشكال العضوية التي تنمو وتتكاثر كالإنسان والحيوان والنبات وكل الاشكال الحية</a:t>
            </a:r>
          </a:p>
          <a:p>
            <a:pPr algn="just" rtl="1"/>
            <a:r>
              <a:rPr lang="ar-IQ" sz="3600" b="1" dirty="0" smtClean="0"/>
              <a:t>2. الاشكال غير العضوية: الجمادات غير الحية منها الطبيعية كالجبال والصخور والماء، والاشكال المصنعة كالبيوت والجسور والمعابد</a:t>
            </a:r>
          </a:p>
          <a:p>
            <a:pPr algn="just" rtl="1"/>
            <a:r>
              <a:rPr lang="ar-IQ" sz="3600" b="1" dirty="0" smtClean="0"/>
              <a:t>3. </a:t>
            </a:r>
            <a:r>
              <a:rPr lang="ar-IQ" sz="3600" b="1" dirty="0" smtClean="0">
                <a:solidFill>
                  <a:srgbClr val="0070C0"/>
                </a:solidFill>
              </a:rPr>
              <a:t>الاشكال الهندسية المنتظمة وغير المنتظمة المربع والمثلث والمستطيل وكل التراكيب الهندسية</a:t>
            </a:r>
          </a:p>
          <a:p>
            <a:pPr algn="just" rtl="1"/>
            <a:r>
              <a:rPr lang="ar-IQ" sz="3600" b="1" dirty="0" smtClean="0"/>
              <a:t>4. </a:t>
            </a:r>
            <a:r>
              <a:rPr lang="ar-IQ" sz="3600" b="1" dirty="0" smtClean="0">
                <a:solidFill>
                  <a:srgbClr val="FF0000"/>
                </a:solidFill>
              </a:rPr>
              <a:t>الاشكال الزخرفية كالزخارف النباتية والحيوانية والهندسية </a:t>
            </a:r>
          </a:p>
          <a:p>
            <a:pPr algn="just" rtl="1"/>
            <a:r>
              <a:rPr lang="ar-IQ" sz="3600" b="1" dirty="0" smtClean="0"/>
              <a:t>5. </a:t>
            </a:r>
            <a:r>
              <a:rPr lang="ar-IQ" sz="3600" b="1" dirty="0" smtClean="0">
                <a:solidFill>
                  <a:srgbClr val="7030A0"/>
                </a:solidFill>
              </a:rPr>
              <a:t>الاشكال الإبداعية هي الاشكال النابعة من مخيلة الفنان ولا تشمل أي واحدة مما ذكر</a:t>
            </a:r>
          </a:p>
        </p:txBody>
      </p:sp>
    </p:spTree>
    <p:extLst>
      <p:ext uri="{BB962C8B-B14F-4D97-AF65-F5344CB8AC3E}">
        <p14:creationId xmlns:p14="http://schemas.microsoft.com/office/powerpoint/2010/main" val="191295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b="1" dirty="0" smtClean="0">
                <a:solidFill>
                  <a:srgbClr val="C00000"/>
                </a:solidFill>
              </a:rPr>
              <a:t>أنواع الاشكال القائمة على العلاقة بين الشكل والمضمون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572000"/>
          </a:xfrm>
        </p:spPr>
        <p:txBody>
          <a:bodyPr>
            <a:noAutofit/>
          </a:bodyPr>
          <a:lstStyle/>
          <a:p>
            <a:pPr algn="just" rtl="1"/>
            <a:r>
              <a:rPr lang="ar-IQ" sz="32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1. الشكل التشخيصي الواقعي</a:t>
            </a:r>
          </a:p>
          <a:p>
            <a:pPr algn="just" rtl="1"/>
            <a:r>
              <a:rPr lang="ar-IQ" sz="32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2. الشكل الرمزي كان تحمل دلالة غير دلالتها المصاحبة مثل الحمامة رمز السلام</a:t>
            </a:r>
          </a:p>
          <a:p>
            <a:pPr algn="just" rtl="1"/>
            <a:r>
              <a:rPr lang="ar-IQ" sz="32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3. الشكل التجريدي والذي لا يرتبط بدلالة ولا يشير الى أي </a:t>
            </a:r>
            <a:r>
              <a:rPr lang="ar-IQ" sz="3200" b="1" dirty="0" err="1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شي</a:t>
            </a:r>
            <a:r>
              <a:rPr lang="ar-IQ" sz="32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سوى وجوده الخالص</a:t>
            </a:r>
          </a:p>
          <a:p>
            <a:pPr algn="just" rtl="1"/>
            <a:r>
              <a:rPr lang="ar-IQ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وبهذا تنشا علاقات بين الاشكال مكانية او فضائية منها:</a:t>
            </a:r>
          </a:p>
          <a:p>
            <a:pPr algn="just" rtl="1"/>
            <a:r>
              <a:rPr lang="ar-IQ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التقارب والتراكب والتباعد واختلاف الحجم والتماس واختلاف المكان والتقاطع واختلاف اللون والتداخل</a:t>
            </a:r>
            <a:endParaRPr lang="en-US" sz="32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03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b="1" dirty="0" smtClean="0">
                <a:solidFill>
                  <a:srgbClr val="FF0000"/>
                </a:solidFill>
              </a:rPr>
              <a:t>الأسس العامة التي تتحكم في أسلوب توزيع الاشكال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0076" y="1900238"/>
            <a:ext cx="10958512" cy="4957761"/>
          </a:xfrm>
        </p:spPr>
        <p:txBody>
          <a:bodyPr>
            <a:normAutofit/>
          </a:bodyPr>
          <a:lstStyle/>
          <a:p>
            <a:pPr algn="just" rtl="1"/>
            <a:r>
              <a:rPr lang="ar-IQ" dirty="0" smtClean="0"/>
              <a:t>1</a:t>
            </a:r>
            <a:r>
              <a:rPr lang="ar-IQ" sz="3500" b="1" dirty="0" smtClean="0">
                <a:solidFill>
                  <a:srgbClr val="003300"/>
                </a:solidFill>
              </a:rPr>
              <a:t>. التوازن في توزيع الاشكال</a:t>
            </a:r>
          </a:p>
          <a:p>
            <a:pPr algn="just" rtl="1"/>
            <a:r>
              <a:rPr lang="ar-IQ" sz="3500" b="1" dirty="0" smtClean="0">
                <a:solidFill>
                  <a:srgbClr val="003300"/>
                </a:solidFill>
              </a:rPr>
              <a:t>2. الوحدة والتنوع وسيادة جزء على الأجزاء الأخرى</a:t>
            </a:r>
          </a:p>
          <a:p>
            <a:pPr algn="just" rtl="1"/>
            <a:r>
              <a:rPr lang="ar-IQ" sz="3500" b="1" dirty="0" smtClean="0">
                <a:solidFill>
                  <a:srgbClr val="003300"/>
                </a:solidFill>
              </a:rPr>
              <a:t>3. مراعاة النسب</a:t>
            </a:r>
          </a:p>
          <a:p>
            <a:pPr algn="just" rtl="1"/>
            <a:r>
              <a:rPr lang="ar-IQ" sz="3500" b="1" dirty="0" smtClean="0">
                <a:solidFill>
                  <a:srgbClr val="003300"/>
                </a:solidFill>
              </a:rPr>
              <a:t>4. اثارة الإحساس بالعمق الفراغي (المنظور) وتحقيق البعد الثالث</a:t>
            </a:r>
          </a:p>
          <a:p>
            <a:pPr algn="just" rtl="1"/>
            <a:r>
              <a:rPr lang="ar-IQ" sz="3500" b="1" dirty="0" smtClean="0">
                <a:solidFill>
                  <a:srgbClr val="003300"/>
                </a:solidFill>
              </a:rPr>
              <a:t>5.. يتفق توزيع العمل مع الهدف وما </a:t>
            </a:r>
            <a:r>
              <a:rPr lang="ar-IQ" sz="3500" b="1" dirty="0" err="1" smtClean="0">
                <a:solidFill>
                  <a:srgbClr val="003300"/>
                </a:solidFill>
              </a:rPr>
              <a:t>يتطلبه</a:t>
            </a:r>
            <a:r>
              <a:rPr lang="ar-IQ" sz="3500" b="1" dirty="0" smtClean="0">
                <a:solidFill>
                  <a:srgbClr val="003300"/>
                </a:solidFill>
              </a:rPr>
              <a:t> من سيادة الوان معينة</a:t>
            </a:r>
          </a:p>
          <a:p>
            <a:pPr algn="just" rtl="1"/>
            <a:r>
              <a:rPr lang="ar-IQ" sz="3500" b="1" dirty="0" smtClean="0">
                <a:solidFill>
                  <a:srgbClr val="003300"/>
                </a:solidFill>
              </a:rPr>
              <a:t>6. يراعى </a:t>
            </a:r>
            <a:r>
              <a:rPr lang="ar-IQ" sz="3500" b="1" dirty="0" err="1" smtClean="0">
                <a:solidFill>
                  <a:srgbClr val="003300"/>
                </a:solidFill>
              </a:rPr>
              <a:t>تاثير</a:t>
            </a:r>
            <a:r>
              <a:rPr lang="ar-IQ" sz="3500" b="1" dirty="0" smtClean="0">
                <a:solidFill>
                  <a:srgbClr val="003300"/>
                </a:solidFill>
              </a:rPr>
              <a:t> تراكب الاشكال وتبادل الوانها </a:t>
            </a:r>
          </a:p>
          <a:p>
            <a:pPr algn="just" rtl="1"/>
            <a:r>
              <a:rPr lang="ar-IQ" sz="3500" b="1" dirty="0" smtClean="0">
                <a:solidFill>
                  <a:srgbClr val="003300"/>
                </a:solidFill>
              </a:rPr>
              <a:t>7. تراعى العلاقات بين الاشكال واطار العمل الذي يظم هذه الاشكال</a:t>
            </a:r>
          </a:p>
          <a:p>
            <a:pPr algn="just" rtl="1"/>
            <a:endParaRPr lang="ar-IQ" dirty="0" smtClean="0">
              <a:solidFill>
                <a:srgbClr val="003300"/>
              </a:solidFill>
            </a:endParaRPr>
          </a:p>
          <a:p>
            <a:pPr algn="just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225"/>
            <a:ext cx="1219200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68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1488" y="349624"/>
            <a:ext cx="10901362" cy="6336926"/>
          </a:xfrm>
        </p:spPr>
        <p:txBody>
          <a:bodyPr>
            <a:normAutofit/>
          </a:bodyPr>
          <a:lstStyle/>
          <a:p>
            <a:pPr algn="just" rtl="1"/>
            <a:r>
              <a:rPr lang="ar-IQ" dirty="0" smtClean="0"/>
              <a:t> </a:t>
            </a:r>
            <a:r>
              <a:rPr lang="ar-IQ" sz="3200" b="1" dirty="0" smtClean="0"/>
              <a:t>تلعب الألوان  دور في الإحساس بالعمق الفراغي (المنظور) ولها دلالة في الإحساس بالبعد الثالث</a:t>
            </a:r>
          </a:p>
          <a:p>
            <a:pPr algn="just" rtl="1"/>
            <a:r>
              <a:rPr lang="ar-IQ" sz="3200" b="1" dirty="0" smtClean="0">
                <a:solidFill>
                  <a:srgbClr val="FF0000"/>
                </a:solidFill>
              </a:rPr>
              <a:t>الألوان الدافئة تكون ضمن فصيلة الألوان المتقدمة، والألوان الباردة تبدو </a:t>
            </a:r>
            <a:r>
              <a:rPr lang="ar-IQ" sz="3200" b="1" dirty="0" err="1" smtClean="0">
                <a:solidFill>
                  <a:srgbClr val="FF0000"/>
                </a:solidFill>
              </a:rPr>
              <a:t>متاخرة</a:t>
            </a:r>
            <a:endParaRPr lang="ar-IQ" sz="3200" b="1" dirty="0" smtClean="0">
              <a:solidFill>
                <a:srgbClr val="FF0000"/>
              </a:solidFill>
            </a:endParaRPr>
          </a:p>
          <a:p>
            <a:pPr algn="just" rtl="1"/>
            <a:r>
              <a:rPr lang="ar-IQ" sz="3200" b="1" dirty="0" smtClean="0">
                <a:solidFill>
                  <a:srgbClr val="FF0000"/>
                </a:solidFill>
              </a:rPr>
              <a:t>تتعاون الألوان المتجاورة الموجودة في خلفية اللوحة على ابراز الألوان المتقدمة</a:t>
            </a:r>
          </a:p>
          <a:p>
            <a:pPr algn="just" rtl="1"/>
            <a:r>
              <a:rPr lang="ar-IQ" sz="3200" b="1" dirty="0" smtClean="0">
                <a:solidFill>
                  <a:srgbClr val="FF0000"/>
                </a:solidFill>
              </a:rPr>
              <a:t>انسجام الألوان </a:t>
            </a:r>
          </a:p>
          <a:p>
            <a:pPr algn="just" rtl="1"/>
            <a:r>
              <a:rPr lang="ar-IQ" sz="3200" b="1" dirty="0" smtClean="0"/>
              <a:t>1. </a:t>
            </a:r>
            <a:r>
              <a:rPr lang="ar-IQ" sz="3200" b="1" dirty="0" smtClean="0">
                <a:solidFill>
                  <a:srgbClr val="D40A6F"/>
                </a:solidFill>
              </a:rPr>
              <a:t>الانسجام بين الألوان المترابطة التي مزجت أصولها ببعض فارتبطت الأصول بالوان ممزوجة مثل الأحمر والاصفر ودرجات البرتقالي</a:t>
            </a:r>
          </a:p>
          <a:p>
            <a:pPr algn="just" rtl="1"/>
            <a:r>
              <a:rPr lang="ar-IQ" sz="3200" b="1" dirty="0" smtClean="0"/>
              <a:t>2. </a:t>
            </a:r>
            <a:r>
              <a:rPr lang="ar-IQ" sz="3200" b="1" dirty="0" smtClean="0">
                <a:solidFill>
                  <a:srgbClr val="C00000"/>
                </a:solidFill>
              </a:rPr>
              <a:t>انسجام الألوان المنحدرة من اصل واحد مثال الأحمر مع درجات في القيمة والشدة اللونية مخفف </a:t>
            </a:r>
            <a:r>
              <a:rPr lang="ar-IQ" sz="3200" b="1" dirty="0" err="1" smtClean="0">
                <a:solidFill>
                  <a:srgbClr val="C00000"/>
                </a:solidFill>
              </a:rPr>
              <a:t>بالابيض</a:t>
            </a:r>
            <a:r>
              <a:rPr lang="ar-IQ" sz="3200" b="1" dirty="0" smtClean="0">
                <a:solidFill>
                  <a:srgbClr val="C00000"/>
                </a:solidFill>
              </a:rPr>
              <a:t> او مظلل بالرمادي</a:t>
            </a:r>
          </a:p>
          <a:p>
            <a:pPr algn="just" rtl="1"/>
            <a:r>
              <a:rPr lang="ar-IQ" sz="3200" b="1" dirty="0" smtClean="0"/>
              <a:t>3. انسجام الألوان ذات الأصل المحايد مثل الأسود والأبيض ودرجات الرمادي</a:t>
            </a:r>
          </a:p>
          <a:p>
            <a:pPr algn="just" rtl="1"/>
            <a:endParaRPr lang="ar-IQ" dirty="0" smtClean="0"/>
          </a:p>
          <a:p>
            <a:pPr algn="just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99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7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62" y="0"/>
            <a:ext cx="12101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2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3525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13" y="0"/>
            <a:ext cx="6153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1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772025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47" y="-1"/>
            <a:ext cx="6956654" cy="66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7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4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12026538" cy="657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2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72938" cy="683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9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23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0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758" y="91440"/>
            <a:ext cx="5448247" cy="6766560"/>
          </a:xfrm>
        </p:spPr>
      </p:pic>
    </p:spTree>
    <p:extLst>
      <p:ext uri="{BB962C8B-B14F-4D97-AF65-F5344CB8AC3E}">
        <p14:creationId xmlns:p14="http://schemas.microsoft.com/office/powerpoint/2010/main" val="232539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-1"/>
            <a:ext cx="12063412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0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75" y="119922"/>
            <a:ext cx="8514414" cy="6583680"/>
          </a:xfrm>
        </p:spPr>
      </p:pic>
    </p:spTree>
    <p:extLst>
      <p:ext uri="{BB962C8B-B14F-4D97-AF65-F5344CB8AC3E}">
        <p14:creationId xmlns:p14="http://schemas.microsoft.com/office/powerpoint/2010/main" val="125049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4" y="0"/>
            <a:ext cx="11887196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4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05" y="0"/>
            <a:ext cx="7465100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0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b="1" dirty="0" smtClean="0">
                <a:solidFill>
                  <a:srgbClr val="C00000"/>
                </a:solidFill>
              </a:rPr>
              <a:t>القواعد والمبادئ التي تحكم رؤية الالوان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69626" y="1753849"/>
            <a:ext cx="5209382" cy="1499616"/>
          </a:xfrm>
        </p:spPr>
        <p:txBody>
          <a:bodyPr/>
          <a:lstStyle/>
          <a:p>
            <a:pPr algn="just" rtl="1"/>
            <a:r>
              <a:rPr lang="ar-IQ" dirty="0" smtClean="0"/>
              <a:t>2</a:t>
            </a:r>
            <a:r>
              <a:rPr lang="ar-IQ" b="1" dirty="0">
                <a:solidFill>
                  <a:srgbClr val="C00000"/>
                </a:solidFill>
              </a:rPr>
              <a:t>. </a:t>
            </a:r>
            <a:r>
              <a:rPr lang="ar-IQ" sz="2800" b="1" dirty="0" smtClean="0">
                <a:solidFill>
                  <a:srgbClr val="C00000"/>
                </a:solidFill>
              </a:rPr>
              <a:t>المتعلقة بالقيمة </a:t>
            </a:r>
            <a:r>
              <a:rPr lang="ar-IQ" sz="2800" b="1" dirty="0" err="1" smtClean="0">
                <a:solidFill>
                  <a:srgbClr val="C00000"/>
                </a:solidFill>
              </a:rPr>
              <a:t>االضوئية</a:t>
            </a:r>
            <a:r>
              <a:rPr lang="ar-IQ" sz="2800" b="1" dirty="0" smtClean="0">
                <a:solidFill>
                  <a:srgbClr val="C00000"/>
                </a:solidFill>
              </a:rPr>
              <a:t>: يظهر </a:t>
            </a:r>
            <a:r>
              <a:rPr lang="ar-IQ" sz="2800" b="1" dirty="0">
                <a:solidFill>
                  <a:srgbClr val="C00000"/>
                </a:solidFill>
              </a:rPr>
              <a:t>اللون افتح فوق سطح غامق منه لو وضع على سطح فاتح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919197" y="3253465"/>
            <a:ext cx="4754880" cy="3341572"/>
          </a:xfrm>
        </p:spPr>
        <p:txBody>
          <a:bodyPr/>
          <a:lstStyle/>
          <a:p>
            <a:pPr algn="just" rtl="1"/>
            <a:r>
              <a:rPr lang="ar-IQ" dirty="0" smtClean="0"/>
              <a:t>4</a:t>
            </a:r>
            <a:r>
              <a:rPr lang="ar-IQ" sz="3600" b="1" dirty="0" smtClean="0">
                <a:solidFill>
                  <a:srgbClr val="7030A0"/>
                </a:solidFill>
              </a:rPr>
              <a:t>. المتعلقة بالشدة اللونية: يظهر المسطح الملون قليل الشدة اذا كان محاطا بمسطح ملون خلفي من نفس لونه.. بينما يكون اكثر شدة على اللون المكمل له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990887" y="1753849"/>
            <a:ext cx="5821361" cy="1519169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ar-IQ" b="1" dirty="0" smtClean="0">
                <a:solidFill>
                  <a:srgbClr val="C00000"/>
                </a:solidFill>
              </a:rPr>
              <a:t>1</a:t>
            </a:r>
            <a:r>
              <a:rPr lang="ar-IQ" sz="2800" b="1" dirty="0" smtClean="0">
                <a:solidFill>
                  <a:srgbClr val="C00000"/>
                </a:solidFill>
              </a:rPr>
              <a:t>. المتعلقة بالحجم: المسطح الملون الفاتح يبدو اكبر اذا وضع فوق مسطح غامق وذلك لانتشار الضوء بشبكة العين.. تعرف هذه الظاهرة بالانتشار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990887" y="3273018"/>
            <a:ext cx="5821360" cy="3341572"/>
          </a:xfrm>
        </p:spPr>
        <p:txBody>
          <a:bodyPr/>
          <a:lstStyle/>
          <a:p>
            <a:pPr algn="just" rtl="1"/>
            <a:r>
              <a:rPr lang="ar-IQ" dirty="0" smtClean="0"/>
              <a:t>3</a:t>
            </a:r>
            <a:r>
              <a:rPr lang="ar-IQ" sz="36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 المتعلقة </a:t>
            </a:r>
            <a:r>
              <a:rPr lang="ar-IQ" sz="3600" b="1" dirty="0" err="1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باصل</a:t>
            </a:r>
            <a:r>
              <a:rPr lang="ar-IQ" sz="36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اللون: الألوان المتشابهة النوع تظهر فوق لون اخر </a:t>
            </a:r>
            <a:r>
              <a:rPr lang="ar-IQ" sz="3600" b="1" dirty="0" err="1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وكانها</a:t>
            </a:r>
            <a:r>
              <a:rPr lang="ar-IQ" sz="36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تميل الى اللون المكمل للسطح الخلفي </a:t>
            </a:r>
            <a:r>
              <a:rPr lang="ar-IQ" sz="3600" b="1" dirty="0" err="1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فالاخضر</a:t>
            </a:r>
            <a:r>
              <a:rPr lang="ar-IQ" sz="36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يميل الى اللون الأصفر على خلفية بنفسجية، ويميل الى اللون الأزرق على خلفية برتقالية</a:t>
            </a:r>
            <a:endParaRPr lang="en-US" sz="36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010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1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8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2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كامل">
  <a:themeElements>
    <a:clrScheme name="تكامل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تكامل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110</TotalTime>
  <Words>422</Words>
  <Application>Microsoft Office PowerPoint</Application>
  <PresentationFormat>ملء الشاشة</PresentationFormat>
  <Paragraphs>33</Paragraphs>
  <Slides>30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8" baseType="lpstr">
      <vt:lpstr>Arial</vt:lpstr>
      <vt:lpstr>PT Bold Broken</vt:lpstr>
      <vt:lpstr>Simple Indust Shaded</vt:lpstr>
      <vt:lpstr>Simplified Arabic</vt:lpstr>
      <vt:lpstr>Tw Cen MT</vt:lpstr>
      <vt:lpstr>Tw Cen MT Condensed</vt:lpstr>
      <vt:lpstr>Wingdings 3</vt:lpstr>
      <vt:lpstr>تكامل</vt:lpstr>
      <vt:lpstr>الألوان المتقدمة والمتاخرة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القواعد والمبادئ التي تحكم رؤية الالوان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الشكل : تصنف الاشكال</vt:lpstr>
      <vt:lpstr>أنواع الاشكال القائمة على العلاقة بين الشكل والمضمون</vt:lpstr>
      <vt:lpstr>الأسس العامة التي تتحكم في أسلوب توزيع الاشكال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الألوان المتقدمة والمتاخرة</dc:title>
  <dc:creator>nada</dc:creator>
  <cp:lastModifiedBy>nada</cp:lastModifiedBy>
  <cp:revision>16</cp:revision>
  <dcterms:created xsi:type="dcterms:W3CDTF">2018-04-04T17:25:15Z</dcterms:created>
  <dcterms:modified xsi:type="dcterms:W3CDTF">2018-04-04T19:15:34Z</dcterms:modified>
</cp:coreProperties>
</file>