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08" r:id="rId2"/>
    <p:sldId id="307" r:id="rId3"/>
    <p:sldId id="268" r:id="rId4"/>
    <p:sldId id="265" r:id="rId5"/>
    <p:sldId id="257" r:id="rId6"/>
    <p:sldId id="270" r:id="rId7"/>
    <p:sldId id="266" r:id="rId8"/>
    <p:sldId id="282" r:id="rId9"/>
    <p:sldId id="261" r:id="rId10"/>
    <p:sldId id="275" r:id="rId11"/>
    <p:sldId id="288" r:id="rId12"/>
    <p:sldId id="314" r:id="rId13"/>
    <p:sldId id="315" r:id="rId14"/>
    <p:sldId id="271" r:id="rId15"/>
    <p:sldId id="278" r:id="rId16"/>
    <p:sldId id="273" r:id="rId17"/>
    <p:sldId id="262" r:id="rId18"/>
    <p:sldId id="316" r:id="rId19"/>
    <p:sldId id="317" r:id="rId20"/>
    <p:sldId id="284" r:id="rId21"/>
    <p:sldId id="289" r:id="rId22"/>
    <p:sldId id="258" r:id="rId23"/>
    <p:sldId id="260" r:id="rId24"/>
    <p:sldId id="264" r:id="rId25"/>
    <p:sldId id="267" r:id="rId26"/>
    <p:sldId id="272" r:id="rId27"/>
    <p:sldId id="274" r:id="rId28"/>
    <p:sldId id="276" r:id="rId29"/>
    <p:sldId id="279" r:id="rId30"/>
    <p:sldId id="280" r:id="rId31"/>
    <p:sldId id="281" r:id="rId32"/>
    <p:sldId id="283" r:id="rId33"/>
    <p:sldId id="285" r:id="rId34"/>
    <p:sldId id="290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10" r:id="rId49"/>
    <p:sldId id="311" r:id="rId50"/>
    <p:sldId id="312" r:id="rId51"/>
    <p:sldId id="309" r:id="rId52"/>
    <p:sldId id="318" r:id="rId53"/>
    <p:sldId id="319" r:id="rId54"/>
    <p:sldId id="269" r:id="rId55"/>
    <p:sldId id="302" r:id="rId56"/>
    <p:sldId id="293" r:id="rId57"/>
    <p:sldId id="259" r:id="rId58"/>
    <p:sldId id="277" r:id="rId59"/>
    <p:sldId id="286" r:id="rId60"/>
    <p:sldId id="263" r:id="rId6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8905C-AD3B-45EB-9DC0-2133A83A26F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391-A408-4901-8009-4EEC412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B3391-A408-4901-8009-4EEC412CB7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2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8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7FC5A4-5AEF-4F85-999B-48529BC7CF1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CF149E-4B32-4EB0-B842-5F5E65B4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رجات-قلم-الرصاص-لشركة-ستدل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0"/>
            <a:ext cx="4478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3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78c954fdbb16af77fbd27e41627094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grapher Matthew Williams Ind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2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14301" y="420688"/>
            <a:ext cx="11504612" cy="6323012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تصنيف الألوان فيزيائياً:</a:t>
            </a:r>
            <a:br>
              <a:rPr lang="ar-IQ" dirty="0" smtClean="0"/>
            </a:br>
            <a:r>
              <a:rPr lang="ar-IQ" b="1" dirty="0" smtClean="0"/>
              <a:t>تصنيف اوزوالد للالوان: عالم الماني 1917 قسم الألوان </a:t>
            </a:r>
            <a:r>
              <a:rPr lang="ar-IQ" b="1" dirty="0" smtClean="0">
                <a:solidFill>
                  <a:srgbClr val="FFFF00"/>
                </a:solidFill>
              </a:rPr>
              <a:t/>
            </a:r>
            <a:br>
              <a:rPr lang="ar-IQ" b="1" dirty="0" smtClean="0">
                <a:solidFill>
                  <a:srgbClr val="FFFF00"/>
                </a:solidFill>
              </a:rPr>
            </a:br>
            <a:r>
              <a:rPr lang="ar-IQ" b="1" dirty="0" smtClean="0">
                <a:solidFill>
                  <a:srgbClr val="FFFF00"/>
                </a:solidFill>
              </a:rPr>
              <a:t>1. الألوان الأساسية النابعة من الطيف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احمر </a:t>
            </a:r>
            <a:r>
              <a:rPr lang="ar-IQ" b="1" dirty="0" smtClean="0">
                <a:solidFill>
                  <a:srgbClr val="FFFF00"/>
                </a:solidFill>
              </a:rPr>
              <a:t>.. اصفر .. </a:t>
            </a:r>
            <a:r>
              <a:rPr lang="ar-IQ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اخضر</a:t>
            </a:r>
            <a:r>
              <a:rPr lang="ar-IQ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ar-IQ" b="1" dirty="0" smtClean="0">
                <a:solidFill>
                  <a:srgbClr val="FFFF00"/>
                </a:solidFill>
              </a:rPr>
              <a:t>.. </a:t>
            </a:r>
            <a:r>
              <a:rPr lang="ar-IQ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ازرق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ar-IQ" dirty="0" smtClean="0"/>
              <a:t>2. </a:t>
            </a:r>
            <a:r>
              <a:rPr lang="ar-IQ" b="1" dirty="0" smtClean="0">
                <a:solidFill>
                  <a:srgbClr val="FFFF00"/>
                </a:solidFill>
              </a:rPr>
              <a:t>الألوان الثنائية : المركبة من لونين اساسيين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b="1" dirty="0" smtClean="0">
                <a:solidFill>
                  <a:srgbClr val="FFC000"/>
                </a:solidFill>
              </a:rPr>
              <a:t>البرتقالي</a:t>
            </a:r>
            <a:r>
              <a:rPr lang="ar-IQ" b="1" dirty="0" smtClean="0"/>
              <a:t>.. </a:t>
            </a:r>
            <a:r>
              <a:rPr lang="ar-IQ" b="1" dirty="0" smtClean="0">
                <a:solidFill>
                  <a:schemeClr val="accent4">
                    <a:lumMod val="75000"/>
                  </a:schemeClr>
                </a:solidFill>
              </a:rPr>
              <a:t>الزيتوني</a:t>
            </a:r>
            <a:r>
              <a:rPr lang="ar-IQ" b="1" dirty="0" smtClean="0"/>
              <a:t> .. </a:t>
            </a:r>
            <a:r>
              <a:rPr lang="ar-IQ" b="1" dirty="0" err="1" smtClean="0">
                <a:solidFill>
                  <a:srgbClr val="00FFFF"/>
                </a:solidFill>
              </a:rPr>
              <a:t>التركوازي</a:t>
            </a:r>
            <a:r>
              <a:rPr lang="ar-IQ" b="1" dirty="0" smtClean="0"/>
              <a:t> </a:t>
            </a:r>
            <a:r>
              <a:rPr lang="ar-IQ" dirty="0" smtClean="0"/>
              <a:t>.. </a:t>
            </a:r>
            <a:r>
              <a:rPr lang="ar-IQ" b="1" dirty="0" smtClean="0">
                <a:solidFill>
                  <a:srgbClr val="9900CC"/>
                </a:solidFill>
              </a:rPr>
              <a:t>البنفسجي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3. </a:t>
            </a:r>
            <a:r>
              <a:rPr lang="ar-IQ" b="1" dirty="0" smtClean="0">
                <a:solidFill>
                  <a:srgbClr val="FFFF00"/>
                </a:solidFill>
              </a:rPr>
              <a:t>الألوان الحيادية: وتسمى الألوان الثلاثية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ar-IQ" b="1" dirty="0" smtClean="0"/>
              <a:t>الأبيض ... </a:t>
            </a:r>
            <a:r>
              <a:rPr lang="ar-IQ" b="1" dirty="0" smtClean="0">
                <a:solidFill>
                  <a:schemeClr val="bg1"/>
                </a:solidFill>
              </a:rPr>
              <a:t>الاسود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414338" y="242887"/>
            <a:ext cx="11558587" cy="6429375"/>
          </a:xfrm>
        </p:spPr>
        <p:txBody>
          <a:bodyPr>
            <a:normAutofit/>
          </a:bodyPr>
          <a:lstStyle/>
          <a:p>
            <a:pPr algn="just" rtl="1"/>
            <a:r>
              <a:rPr lang="ar-IQ" sz="2400" b="1" dirty="0" smtClean="0"/>
              <a:t>وضع اوزوالد الألوان الأساسية الأربعة (الأحمر والاصفر والاخضر والازرق) على الجهات الأربعة المتعامدة </a:t>
            </a:r>
          </a:p>
          <a:p>
            <a:pPr algn="just" rtl="1"/>
            <a:r>
              <a:rPr lang="ar-IQ" sz="2400" b="1" dirty="0" smtClean="0"/>
              <a:t>وضع بين كل لونين أساسيين خمس الوان، وتسمى بأسماء وأرقام ليكون المجموع 24 لون</a:t>
            </a:r>
          </a:p>
          <a:p>
            <a:pPr algn="just" rtl="1"/>
            <a:r>
              <a:rPr lang="ar-IQ" sz="2400" b="1" dirty="0" smtClean="0"/>
              <a:t>قسم الألوان الى عوائل: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smtClean="0">
                <a:solidFill>
                  <a:srgbClr val="FFC000"/>
                </a:solidFill>
              </a:rPr>
              <a:t>البرتقالية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FFFF00"/>
                </a:solidFill>
              </a:rPr>
              <a:t>الأصفر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FF0000"/>
                </a:solidFill>
              </a:rPr>
              <a:t>الاحمر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 العائلة </a:t>
            </a:r>
            <a:r>
              <a:rPr lang="ar-IQ" sz="2400" b="1" dirty="0" smtClean="0">
                <a:solidFill>
                  <a:srgbClr val="9933FF"/>
                </a:solidFill>
              </a:rPr>
              <a:t>البنفسجية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0070C0"/>
                </a:solidFill>
              </a:rPr>
              <a:t>الأزرق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FF0000"/>
                </a:solidFill>
              </a:rPr>
              <a:t>الاحمر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err="1" smtClean="0"/>
              <a:t>التركوازية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0070C0"/>
                </a:solidFill>
              </a:rPr>
              <a:t>الأزرق</a:t>
            </a:r>
            <a:r>
              <a:rPr lang="ar-IQ" sz="2400" b="1" dirty="0" smtClean="0"/>
              <a:t> </a:t>
            </a:r>
            <a:r>
              <a:rPr lang="ar-IQ" sz="2400" b="1" dirty="0" smtClean="0">
                <a:solidFill>
                  <a:srgbClr val="92D050"/>
                </a:solidFill>
              </a:rPr>
              <a:t>والاخضر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/>
              <a:t>العائلة </a:t>
            </a:r>
            <a:r>
              <a:rPr lang="ar-IQ" sz="2400" b="1" dirty="0" smtClean="0">
                <a:solidFill>
                  <a:schemeClr val="accent4">
                    <a:lumMod val="75000"/>
                  </a:schemeClr>
                </a:solidFill>
              </a:rPr>
              <a:t>الزيتونية</a:t>
            </a:r>
            <a:r>
              <a:rPr lang="ar-IQ" sz="2400" b="1" dirty="0" smtClean="0"/>
              <a:t> المنسجمة بين </a:t>
            </a:r>
            <a:r>
              <a:rPr lang="ar-IQ" sz="2400" b="1" dirty="0" smtClean="0">
                <a:solidFill>
                  <a:srgbClr val="FFFF00"/>
                </a:solidFill>
              </a:rPr>
              <a:t>الأصفر</a:t>
            </a:r>
            <a:r>
              <a:rPr lang="ar-IQ" sz="2400" b="1" dirty="0" smtClean="0"/>
              <a:t> و</a:t>
            </a:r>
            <a:r>
              <a:rPr lang="ar-IQ" sz="2400" b="1" dirty="0" smtClean="0">
                <a:solidFill>
                  <a:srgbClr val="92D050"/>
                </a:solidFill>
              </a:rPr>
              <a:t>الاخضر</a:t>
            </a:r>
            <a:endParaRPr lang="ar-IQ" sz="2400" b="1" dirty="0">
              <a:solidFill>
                <a:srgbClr val="92D050"/>
              </a:solidFill>
            </a:endParaRPr>
          </a:p>
          <a:p>
            <a:pPr marL="342900" indent="-342900" algn="just" rtl="1">
              <a:buAutoNum type="arabicPeriod"/>
            </a:pPr>
            <a:endParaRPr lang="ar-IQ" sz="2400" b="1" dirty="0" smtClean="0"/>
          </a:p>
          <a:p>
            <a:pPr algn="just" rtl="1"/>
            <a:r>
              <a:rPr lang="ar-IQ" sz="2400" b="1" dirty="0" smtClean="0">
                <a:solidFill>
                  <a:schemeClr val="tx1"/>
                </a:solidFill>
              </a:rPr>
              <a:t>كل لونين متجاورين يكونان منسجمين ومتوافقين</a:t>
            </a:r>
          </a:p>
          <a:p>
            <a:pPr algn="just" rtl="1"/>
            <a:r>
              <a:rPr lang="ar-IQ" sz="2400" b="1" dirty="0" smtClean="0"/>
              <a:t>كل لونين متقابلين يكونان متعارضين والتقابل التام يعني التباين الأكبر ويسمى بالتكامل</a:t>
            </a:r>
          </a:p>
        </p:txBody>
      </p:sp>
    </p:spTree>
    <p:extLst>
      <p:ext uri="{BB962C8B-B14F-4D97-AF65-F5344CB8AC3E}">
        <p14:creationId xmlns:p14="http://schemas.microsoft.com/office/powerpoint/2010/main" val="18416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45642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38" y="0"/>
            <a:ext cx="6816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0"/>
            <a:ext cx="716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2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186796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3" y="0"/>
            <a:ext cx="683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4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0a8fc174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0"/>
            <a:ext cx="6554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00026" y="342900"/>
            <a:ext cx="11644312" cy="6286500"/>
          </a:xfrm>
        </p:spPr>
        <p:txBody>
          <a:bodyPr/>
          <a:lstStyle/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تصنيف العالم الأميركي </a:t>
            </a:r>
            <a:r>
              <a:rPr lang="ar-IQ" sz="2400" b="1" dirty="0" err="1" smtClean="0">
                <a:solidFill>
                  <a:srgbClr val="FFFF00"/>
                </a:solidFill>
              </a:rPr>
              <a:t>مونسيل</a:t>
            </a:r>
            <a:r>
              <a:rPr lang="ar-IQ" sz="2400" b="1" dirty="0" smtClean="0">
                <a:solidFill>
                  <a:srgbClr val="FFFF00"/>
                </a:solidFill>
              </a:rPr>
              <a:t>: 1905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تتصف الألوان بثلاث خصائص : 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FF00"/>
                </a:solidFill>
              </a:rPr>
              <a:t>اصل اللون </a:t>
            </a:r>
            <a:r>
              <a:rPr lang="en-US" sz="2400" b="1" dirty="0" smtClean="0">
                <a:solidFill>
                  <a:srgbClr val="FFFF00"/>
                </a:solidFill>
              </a:rPr>
              <a:t>Hue</a:t>
            </a:r>
            <a:r>
              <a:rPr lang="ar-IQ" sz="2400" b="1" dirty="0" smtClean="0">
                <a:solidFill>
                  <a:srgbClr val="FFFF00"/>
                </a:solidFill>
              </a:rPr>
              <a:t>: يدل على كنية واسم اللون أي ان الضوء المنبعث عن مصدر لوني له مدلول ملون واضح، اصفر او اخضر فالصبغة اللونية لها دلالة واضحة تفرق لون عن اخر 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قسمها الى خمسة مواقع رئيسية الأحمر </a:t>
            </a:r>
            <a:r>
              <a:rPr lang="en-US" sz="2400" b="1" dirty="0" smtClean="0">
                <a:solidFill>
                  <a:srgbClr val="FFFF00"/>
                </a:solidFill>
              </a:rPr>
              <a:t>R</a:t>
            </a:r>
            <a:r>
              <a:rPr lang="ar-IQ" sz="2400" b="1" dirty="0" smtClean="0">
                <a:solidFill>
                  <a:srgbClr val="FFFF00"/>
                </a:solidFill>
              </a:rPr>
              <a:t>، الأصفر </a:t>
            </a:r>
            <a:r>
              <a:rPr lang="en-US" sz="2400" b="1" dirty="0" smtClean="0">
                <a:solidFill>
                  <a:srgbClr val="FFFF00"/>
                </a:solidFill>
              </a:rPr>
              <a:t>Y</a:t>
            </a:r>
            <a:r>
              <a:rPr lang="ar-IQ" sz="2400" b="1" dirty="0" smtClean="0">
                <a:solidFill>
                  <a:srgbClr val="FFFF00"/>
                </a:solidFill>
              </a:rPr>
              <a:t>، الأخضر </a:t>
            </a:r>
            <a:r>
              <a:rPr lang="en-US" sz="2400" b="1" dirty="0" smtClean="0">
                <a:solidFill>
                  <a:srgbClr val="FFFF00"/>
                </a:solidFill>
              </a:rPr>
              <a:t>G</a:t>
            </a:r>
            <a:r>
              <a:rPr lang="ar-IQ" sz="2400" b="1" dirty="0" smtClean="0">
                <a:solidFill>
                  <a:srgbClr val="FFFF00"/>
                </a:solidFill>
              </a:rPr>
              <a:t>، الأزرق </a:t>
            </a:r>
            <a:r>
              <a:rPr lang="en-US" sz="2400" b="1" dirty="0" smtClean="0">
                <a:solidFill>
                  <a:srgbClr val="FFFF00"/>
                </a:solidFill>
              </a:rPr>
              <a:t>B </a:t>
            </a:r>
            <a:r>
              <a:rPr lang="ar-IQ" sz="2400" b="1" dirty="0" smtClean="0">
                <a:solidFill>
                  <a:srgbClr val="FFFF00"/>
                </a:solidFill>
              </a:rPr>
              <a:t>، البنفسجي </a:t>
            </a:r>
            <a:r>
              <a:rPr lang="en-US" sz="2400" b="1" dirty="0" smtClean="0">
                <a:solidFill>
                  <a:srgbClr val="FFFF00"/>
                </a:solidFill>
              </a:rPr>
              <a:t>P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في المنتصف ما بين الموقعين موقع متوسط يرمز اليه بحرفين لطرفي الموقع</a:t>
            </a:r>
          </a:p>
          <a:p>
            <a:pPr algn="just" rtl="1"/>
            <a:r>
              <a:rPr lang="ar-IQ" sz="2400" b="1" dirty="0" smtClean="0">
                <a:solidFill>
                  <a:srgbClr val="FFFF00"/>
                </a:solidFill>
              </a:rPr>
              <a:t>الأحمر المصفر </a:t>
            </a:r>
            <a:r>
              <a:rPr lang="en-US" sz="2400" b="1" dirty="0" smtClean="0">
                <a:solidFill>
                  <a:srgbClr val="FFFF00"/>
                </a:solidFill>
              </a:rPr>
              <a:t>YR</a:t>
            </a:r>
            <a:r>
              <a:rPr lang="ar-IQ" sz="2400" b="1" dirty="0" smtClean="0">
                <a:solidFill>
                  <a:srgbClr val="FFFF00"/>
                </a:solidFill>
              </a:rPr>
              <a:t>، الأخضر المصفر </a:t>
            </a:r>
            <a:r>
              <a:rPr lang="en-US" sz="2400" b="1" dirty="0" smtClean="0">
                <a:solidFill>
                  <a:srgbClr val="FFFF00"/>
                </a:solidFill>
              </a:rPr>
              <a:t>GY</a:t>
            </a:r>
            <a:r>
              <a:rPr lang="ar-IQ" sz="2400" b="1" dirty="0" smtClean="0">
                <a:solidFill>
                  <a:srgbClr val="FFFF00"/>
                </a:solidFill>
              </a:rPr>
              <a:t>، الأحمر البنفسجي </a:t>
            </a:r>
            <a:r>
              <a:rPr lang="en-US" sz="2400" b="1" dirty="0" smtClean="0">
                <a:solidFill>
                  <a:srgbClr val="FFFF00"/>
                </a:solidFill>
              </a:rPr>
              <a:t>RP</a:t>
            </a:r>
            <a:r>
              <a:rPr lang="ar-IQ" sz="2400" b="1" dirty="0" smtClean="0">
                <a:solidFill>
                  <a:srgbClr val="FFFF00"/>
                </a:solidFill>
              </a:rPr>
              <a:t>، الأزرق المخضر </a:t>
            </a:r>
            <a:r>
              <a:rPr lang="en-US" sz="2400" b="1" dirty="0" smtClean="0">
                <a:solidFill>
                  <a:srgbClr val="FFFF00"/>
                </a:solidFill>
              </a:rPr>
              <a:t>BG</a:t>
            </a:r>
            <a:r>
              <a:rPr lang="ar-IQ" sz="2400" b="1" dirty="0" smtClean="0">
                <a:solidFill>
                  <a:srgbClr val="FFFF00"/>
                </a:solidFill>
              </a:rPr>
              <a:t>، البنفسج المزرق </a:t>
            </a:r>
            <a:r>
              <a:rPr lang="en-US" sz="2400" b="1" dirty="0" smtClean="0">
                <a:solidFill>
                  <a:srgbClr val="FFFF00"/>
                </a:solidFill>
              </a:rPr>
              <a:t>PB</a:t>
            </a:r>
          </a:p>
          <a:p>
            <a:pPr algn="just" rtl="1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ar-IQ" sz="2400" b="1" dirty="0" smtClean="0">
                <a:solidFill>
                  <a:srgbClr val="FFFF00"/>
                </a:solidFill>
              </a:rPr>
              <a:t>بين كل موقع رئيسي وثانوي يوجد موقع متوسط، تعمد ترقيم اللون الرئيسي والمتوسط برقم 5 بينما الموقع الثانية يأخذ رقم 10</a:t>
            </a:r>
          </a:p>
          <a:p>
            <a:pPr algn="just" rtl="1"/>
            <a:endParaRPr lang="ar-IQ" dirty="0" smtClean="0"/>
          </a:p>
          <a:p>
            <a:pPr marL="342900" indent="-342900" algn="just" rtl="1">
              <a:buAutoNum type="arabicPeriod"/>
            </a:pPr>
            <a:endParaRPr lang="ar-IQ" dirty="0" smtClean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4213" y="314325"/>
            <a:ext cx="11303000" cy="62150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dirty="0" smtClean="0"/>
              <a:t>2. </a:t>
            </a:r>
            <a:r>
              <a:rPr lang="ar-IQ" sz="3200" b="1" dirty="0" smtClean="0">
                <a:solidFill>
                  <a:schemeClr val="tx1"/>
                </a:solidFill>
              </a:rPr>
              <a:t>القيمة الضوئية </a:t>
            </a:r>
            <a:r>
              <a:rPr lang="en-US" sz="3200" b="1" dirty="0" smtClean="0">
                <a:solidFill>
                  <a:schemeClr val="tx1"/>
                </a:solidFill>
              </a:rPr>
              <a:t>Value</a:t>
            </a:r>
            <a:r>
              <a:rPr lang="ar-IQ" sz="3200" b="1" dirty="0" smtClean="0">
                <a:solidFill>
                  <a:schemeClr val="tx1"/>
                </a:solidFill>
              </a:rPr>
              <a:t>: هي الصفة التي تجعلنا نطلق على اللون فاتح او غامق.. او نصوع واشراق اللون .. فالاتفاق قد يكون </a:t>
            </a:r>
            <a:r>
              <a:rPr lang="ar-IQ" sz="3200" b="1" dirty="0" err="1" smtClean="0">
                <a:solidFill>
                  <a:schemeClr val="tx1"/>
                </a:solidFill>
              </a:rPr>
              <a:t>باصل</a:t>
            </a:r>
            <a:r>
              <a:rPr lang="ar-IQ" sz="3200" b="1" dirty="0" smtClean="0">
                <a:solidFill>
                  <a:schemeClr val="tx1"/>
                </a:solidFill>
              </a:rPr>
              <a:t> اللون ولكن تختلف القيمة الضوئية..  التي تعتمد على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قوة الاشعة الساقطة على الاجسام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 قرب وابتعاد الجسم المرئي عن المصدر الضوئي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 طبيعة الخصائص الكيميائية لسطوح الاجسام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IQ" sz="3200" b="1" dirty="0" smtClean="0">
                <a:solidFill>
                  <a:schemeClr val="tx1"/>
                </a:solidFill>
              </a:rPr>
              <a:t>طبيعة الوان الاجسام المرئية الساقط عليها الضوء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endParaRPr lang="ar-IQ" sz="3200" b="1" dirty="0">
              <a:solidFill>
                <a:schemeClr val="tx1"/>
              </a:solidFill>
            </a:endParaRPr>
          </a:p>
          <a:p>
            <a:pPr algn="just" rtl="1"/>
            <a:r>
              <a:rPr lang="ar-IQ" sz="3200" b="1" dirty="0" smtClean="0">
                <a:solidFill>
                  <a:schemeClr val="tx1"/>
                </a:solidFill>
              </a:rPr>
              <a:t>3. </a:t>
            </a:r>
            <a:r>
              <a:rPr lang="ar-IQ" sz="3200" b="1" dirty="0" smtClean="0">
                <a:solidFill>
                  <a:srgbClr val="00FFFF"/>
                </a:solidFill>
              </a:rPr>
              <a:t>الشدة اللونية </a:t>
            </a:r>
            <a:r>
              <a:rPr lang="en-US" sz="3200" b="1" dirty="0" smtClean="0">
                <a:solidFill>
                  <a:srgbClr val="00FFFF"/>
                </a:solidFill>
              </a:rPr>
              <a:t>Chroma</a:t>
            </a:r>
            <a:r>
              <a:rPr lang="ar-IQ" sz="3200" b="1" dirty="0" smtClean="0">
                <a:solidFill>
                  <a:srgbClr val="00FFFF"/>
                </a:solidFill>
              </a:rPr>
              <a:t>: تدل على مدى نقاء اللون أي مدى اختلاطه بالألوان المحايدة  الأبيض والأسود والرمادي</a:t>
            </a:r>
          </a:p>
        </p:txBody>
      </p:sp>
    </p:spTree>
    <p:extLst>
      <p:ext uri="{BB962C8B-B14F-4D97-AF65-F5344CB8AC3E}">
        <p14:creationId xmlns:p14="http://schemas.microsoft.com/office/powerpoint/2010/main" val="32512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رجات-اقلام-الرصاص-ونتائجه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113"/>
            <a:ext cx="12192000" cy="454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4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unsell_syste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2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ure color w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nh7durptk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3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0"/>
            <a:ext cx="583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6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33b656bcdb44e246ca295cef6e6a64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97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9833_138155442883967_767010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0"/>
            <a:ext cx="6821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20567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0"/>
            <a:ext cx="767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8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lor-Wheel-Po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8" y="0"/>
            <a:ext cx="774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0"/>
            <a:ext cx="11941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4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404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0"/>
            <a:ext cx="5340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1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8" y="0"/>
            <a:ext cx="977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9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0"/>
            <a:ext cx="664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stwaldNorm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8" y="0"/>
            <a:ext cx="4860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2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-shot-2012-01-25-at-09.55.05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0"/>
            <a:ext cx="8809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xqxw62f0p52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0"/>
            <a:ext cx="8740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5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اساس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ثانو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9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حارة والب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حارة والبارد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0"/>
            <a:ext cx="665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3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222.imgcach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3" y="0"/>
            <a:ext cx="4649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تتام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حايد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5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وان المكمل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0"/>
            <a:ext cx="767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ماثل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0"/>
            <a:ext cx="557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8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سط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كام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13" y="0"/>
            <a:ext cx="584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ثانو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0"/>
            <a:ext cx="704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ائرة الالوان تفاصيل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0"/>
            <a:ext cx="664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عجلة الالوو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7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تكامل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d64f50ce4f1a6f1bcd59f2f8ac024f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0"/>
            <a:ext cx="8815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2543175" y="185739"/>
            <a:ext cx="7529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b="1" dirty="0" smtClean="0">
                <a:solidFill>
                  <a:srgbClr val="FFFF00"/>
                </a:solidFill>
              </a:rPr>
              <a:t>اللون </a:t>
            </a:r>
            <a:r>
              <a:rPr lang="en-US" sz="6000" b="1" dirty="0" smtClean="0">
                <a:solidFill>
                  <a:srgbClr val="FFFF00"/>
                </a:solidFill>
              </a:rPr>
              <a:t> Color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ط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12192000" cy="613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3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سم-رهيب-بالألوان-الزيت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0"/>
            <a:ext cx="9237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9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" y="285751"/>
            <a:ext cx="11505298" cy="62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" y="100013"/>
            <a:ext cx="12165723" cy="6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2000">
        <p:circle/>
      </p:transition>
    </mc:Choice>
    <mc:Fallback>
      <p:transition spd="slow" advClick="0" advTm="2000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12955_790050291053161_73077138668615534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ان الزجاج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" y="0"/>
            <a:ext cx="1192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2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لام خشبي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hhfghfh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5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90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7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lette-Knif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707903_789887877823412_87608134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0"/>
            <a:ext cx="10271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2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6c72c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3" y="0"/>
            <a:ext cx="5235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8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6759_439488438486_3678948_n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8" y="0"/>
            <a:ext cx="6827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7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a-na-509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2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278</Words>
  <Application>Microsoft Office PowerPoint</Application>
  <PresentationFormat>ملء الشاشة</PresentationFormat>
  <Paragraphs>28</Paragraphs>
  <Slides>60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6" baseType="lpstr">
      <vt:lpstr>Arial</vt:lpstr>
      <vt:lpstr>Calibri</vt:lpstr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تصنيف الألوان فيزيائياً: تصنيف اوزوالد للالوان: عالم الماني 1917 قسم الألوان  1. الألوان الأساسية النابعة من الطيف احمر .. اصفر .. اخضر .. ازرق  2. الألوان الثنائية : المركبة من لونين اساسيين البرتقالي.. الزيتوني .. التركوازي .. البنفسجي   3. الألوان الحيادية: وتسمى الألوان الثلاثية الأبيض ... الاسود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nada</dc:creator>
  <cp:lastModifiedBy>nada</cp:lastModifiedBy>
  <cp:revision>5</cp:revision>
  <dcterms:created xsi:type="dcterms:W3CDTF">2018-03-14T18:43:01Z</dcterms:created>
  <dcterms:modified xsi:type="dcterms:W3CDTF">2018-11-13T13:42:35Z</dcterms:modified>
</cp:coreProperties>
</file>