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333" r:id="rId4"/>
    <p:sldId id="334" r:id="rId5"/>
    <p:sldId id="258" r:id="rId6"/>
    <p:sldId id="335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209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3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3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4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9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1612B82-D669-4DCC-9712-470D926D9227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BD2A4-0E8D-4BDB-BF52-4C8001CA4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8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4955" y="614364"/>
            <a:ext cx="8825658" cy="4163018"/>
          </a:xfrm>
        </p:spPr>
        <p:txBody>
          <a:bodyPr/>
          <a:lstStyle/>
          <a:p>
            <a:pPr algn="ctr"/>
            <a:r>
              <a:rPr lang="ar-IQ" sz="8800" dirty="0" smtClean="0">
                <a:solidFill>
                  <a:srgbClr val="FFFF00"/>
                </a:solidFill>
                <a:cs typeface="Simple Indust Shaded" panose="02010400000000000000" pitchFamily="2" charset="-78"/>
              </a:rPr>
              <a:t>عناصر الفن</a:t>
            </a:r>
            <a:br>
              <a:rPr lang="ar-IQ" sz="8800" dirty="0" smtClean="0">
                <a:solidFill>
                  <a:srgbClr val="FFFF00"/>
                </a:solidFill>
                <a:cs typeface="Simple Indust Shaded" panose="02010400000000000000" pitchFamily="2" charset="-78"/>
              </a:rPr>
            </a:br>
            <a:r>
              <a:rPr lang="ar-IQ" sz="8800" dirty="0" smtClean="0">
                <a:solidFill>
                  <a:srgbClr val="FFFF00"/>
                </a:solidFill>
                <a:cs typeface="Simple Indust Shaded" panose="02010400000000000000" pitchFamily="2" charset="-78"/>
              </a:rPr>
              <a:t>الخط</a:t>
            </a:r>
            <a:r>
              <a:rPr lang="en-US" sz="8800" dirty="0" smtClean="0">
                <a:solidFill>
                  <a:srgbClr val="FFFF00"/>
                </a:solidFill>
                <a:cs typeface="Simple Indust Shaded" panose="02010400000000000000" pitchFamily="2" charset="-78"/>
              </a:rPr>
              <a:t/>
            </a:r>
            <a:br>
              <a:rPr lang="en-US" sz="8800" dirty="0" smtClean="0">
                <a:solidFill>
                  <a:srgbClr val="FFFF00"/>
                </a:solidFill>
                <a:cs typeface="Simple Indust Shaded" panose="02010400000000000000" pitchFamily="2" charset="-78"/>
              </a:rPr>
            </a:br>
            <a:r>
              <a:rPr lang="en-US" sz="8800" dirty="0" smtClean="0">
                <a:solidFill>
                  <a:srgbClr val="FFFF00"/>
                </a:solidFill>
                <a:cs typeface="Simple Indust Shaded" panose="02010400000000000000" pitchFamily="2" charset="-78"/>
              </a:rPr>
              <a:t>Elements of Art</a:t>
            </a:r>
            <a:endParaRPr lang="en-US" sz="8800" dirty="0">
              <a:solidFill>
                <a:srgbClr val="FFFF00"/>
              </a:solidFill>
              <a:cs typeface="Simple Indust Shaded" panose="02010400000000000000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بواسطة </a:t>
            </a:r>
            <a:r>
              <a:rPr lang="en-US" dirty="0" smtClean="0"/>
              <a:t>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96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71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24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14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7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0"/>
            <a:ext cx="9442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192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0"/>
            <a:ext cx="9442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87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0"/>
            <a:ext cx="1030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62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525"/>
            <a:ext cx="12192000" cy="353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520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0"/>
            <a:ext cx="11790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5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73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65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0284d71200329384a6b37295d5e1b6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63" y="0"/>
            <a:ext cx="57054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35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0"/>
            <a:ext cx="1168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48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451a5747fbd33ece067bcb30c3cf7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400" y="0"/>
            <a:ext cx="4773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77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fcbe0a56a376e290448185baae88fc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450" y="0"/>
            <a:ext cx="4735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0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hqdefaul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35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88" y="0"/>
            <a:ext cx="44656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6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5346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15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8" y="0"/>
            <a:ext cx="8912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18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50" y="0"/>
            <a:ext cx="6386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127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4188"/>
            <a:ext cx="12192000" cy="5888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25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2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الخطوط </a:t>
            </a:r>
            <a:r>
              <a:rPr lang="en-US" dirty="0" smtClean="0"/>
              <a:t> Lines</a:t>
            </a:r>
            <a:endParaRPr lang="en-US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9348" y="1276986"/>
            <a:ext cx="2946866" cy="576262"/>
          </a:xfrm>
        </p:spPr>
        <p:txBody>
          <a:bodyPr/>
          <a:lstStyle/>
          <a:p>
            <a:pPr algn="just" rtl="1"/>
            <a:r>
              <a:rPr lang="ar-IQ" b="1" dirty="0" smtClean="0">
                <a:solidFill>
                  <a:srgbClr val="FFFF00"/>
                </a:solidFill>
              </a:rPr>
              <a:t>العلاقات الخطية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quarter" idx="3"/>
          </p:nvPr>
        </p:nvSpPr>
        <p:spPr>
          <a:xfrm>
            <a:off x="4193781" y="1325882"/>
            <a:ext cx="2936241" cy="576262"/>
          </a:xfrm>
        </p:spPr>
        <p:txBody>
          <a:bodyPr/>
          <a:lstStyle/>
          <a:p>
            <a:pPr algn="just" rtl="1"/>
            <a:r>
              <a:rPr lang="ar-IQ" b="1" dirty="0" smtClean="0">
                <a:solidFill>
                  <a:srgbClr val="FFFF00"/>
                </a:solidFill>
              </a:rPr>
              <a:t>أنواع الخطوط الرئيسية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13"/>
          </p:nvPr>
        </p:nvSpPr>
        <p:spPr>
          <a:xfrm>
            <a:off x="8053387" y="1434784"/>
            <a:ext cx="2932113" cy="576262"/>
          </a:xfrm>
        </p:spPr>
        <p:txBody>
          <a:bodyPr/>
          <a:lstStyle/>
          <a:p>
            <a:pPr algn="just" rtl="1"/>
            <a:r>
              <a:rPr lang="ar-IQ" b="1" dirty="0" err="1" smtClean="0">
                <a:solidFill>
                  <a:srgbClr val="FFFF00"/>
                </a:solidFill>
              </a:rPr>
              <a:t>نشاة</a:t>
            </a:r>
            <a:r>
              <a:rPr lang="ar-IQ" b="1" dirty="0" smtClean="0">
                <a:solidFill>
                  <a:srgbClr val="FFFF00"/>
                </a:solidFill>
              </a:rPr>
              <a:t> الخط وتكوينه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6" name="عنصر نائب للنص 5"/>
          <p:cNvSpPr>
            <a:spLocks noGrp="1"/>
          </p:cNvSpPr>
          <p:nvPr>
            <p:ph type="body" sz="half" idx="15"/>
          </p:nvPr>
        </p:nvSpPr>
        <p:spPr>
          <a:xfrm>
            <a:off x="285750" y="2011046"/>
            <a:ext cx="3571875" cy="4245292"/>
          </a:xfrm>
        </p:spPr>
        <p:txBody>
          <a:bodyPr>
            <a:noAutofit/>
          </a:bodyPr>
          <a:lstStyle/>
          <a:p>
            <a:pPr marL="342900" indent="-342900" algn="just" rtl="1">
              <a:buAutoNum type="arabicPeriod"/>
            </a:pPr>
            <a:r>
              <a:rPr lang="ar-IQ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التقاطع تنتج اشكال التشابك والتظافر والتداخل والتقاطع العشوائي</a:t>
            </a:r>
          </a:p>
          <a:p>
            <a:pPr marL="342900" indent="-342900" algn="just" rtl="1">
              <a:buAutoNum type="arabicPeriod"/>
            </a:pPr>
            <a:r>
              <a:rPr lang="ar-IQ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الاتصال (التماس)لتحقيق هدف جمالي</a:t>
            </a:r>
          </a:p>
          <a:p>
            <a:pPr marL="342900" indent="-342900" algn="just" rtl="1">
              <a:buAutoNum type="arabicPeriod"/>
            </a:pPr>
            <a:r>
              <a:rPr lang="ar-IQ" sz="28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الانفصال علاقة متنافرة بين الخطوط لا تشترك مع بعضها بنقطة</a:t>
            </a:r>
            <a:endParaRPr lang="en-US" sz="28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half" idx="16"/>
          </p:nvPr>
        </p:nvSpPr>
        <p:spPr>
          <a:xfrm>
            <a:off x="4245571" y="2011046"/>
            <a:ext cx="3142057" cy="4245292"/>
          </a:xfrm>
        </p:spPr>
        <p:txBody>
          <a:bodyPr>
            <a:noAutofit/>
          </a:bodyPr>
          <a:lstStyle/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الخط المستقيم يتكون من الخطوط المركبة الأخرى كالخطوط المتكسرة والمثلثات والمربعات والمستطيلات وينشا من خلال اتصالها والتقاطع فيما بينها بزوايا حادة او قائمة او منفرجة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الخط المنحني تتشكل تراكيب خطية محدبة ومقعرة ودائرية</a:t>
            </a:r>
            <a:endParaRPr lang="en-US" sz="2400" b="1" dirty="0">
              <a:solidFill>
                <a:schemeClr val="bg1">
                  <a:lumMod val="95000"/>
                  <a:lumOff val="5000"/>
                </a:schemeClr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عنصر نائب للنص 7"/>
          <p:cNvSpPr>
            <a:spLocks noGrp="1"/>
          </p:cNvSpPr>
          <p:nvPr>
            <p:ph type="body" sz="half" idx="17"/>
          </p:nvPr>
        </p:nvSpPr>
        <p:spPr>
          <a:xfrm>
            <a:off x="7473949" y="2219325"/>
            <a:ext cx="4090988" cy="3589338"/>
          </a:xfrm>
        </p:spPr>
        <p:txBody>
          <a:bodyPr>
            <a:normAutofit/>
          </a:bodyPr>
          <a:lstStyle/>
          <a:p>
            <a:pPr marL="342900" indent="-342900" algn="just" rtl="1">
              <a:buAutoNum type="arabicPeriod"/>
            </a:pPr>
            <a:r>
              <a:rPr lang="ar-IQ" sz="2800" b="1" dirty="0" smtClean="0"/>
              <a:t>في العلوم الهندسية : ابسط أنواع الخطوط </a:t>
            </a:r>
          </a:p>
          <a:p>
            <a:pPr marL="342900" indent="-342900" algn="just" rtl="1">
              <a:buAutoNum type="arabicPeriod"/>
            </a:pPr>
            <a:r>
              <a:rPr lang="ar-IQ" sz="2800" b="1" dirty="0" smtClean="0"/>
              <a:t>في الطبيعة  خطوط ضمنية تتكون من تقاطع السطوح المختلفة</a:t>
            </a:r>
          </a:p>
          <a:p>
            <a:pPr marL="342900" indent="-342900" algn="just" rtl="1">
              <a:buAutoNum type="arabicPeriod"/>
            </a:pPr>
            <a:r>
              <a:rPr lang="ar-IQ" sz="2800" b="1" dirty="0" smtClean="0"/>
              <a:t>في سطوح المنجز البصري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999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0"/>
            <a:ext cx="4622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90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1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0"/>
            <a:ext cx="9442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21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75" y="0"/>
            <a:ext cx="52768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29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38" y="0"/>
            <a:ext cx="6588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6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63" y="0"/>
            <a:ext cx="95646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92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13" y="0"/>
            <a:ext cx="5006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2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713" y="0"/>
            <a:ext cx="4854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3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88" y="0"/>
            <a:ext cx="9191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1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5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46147" y="488156"/>
            <a:ext cx="3611565" cy="576262"/>
          </a:xfrm>
        </p:spPr>
        <p:txBody>
          <a:bodyPr/>
          <a:lstStyle/>
          <a:p>
            <a:pPr algn="r" rtl="1"/>
            <a:r>
              <a:rPr lang="ar-IQ" sz="2800" b="1" dirty="0" smtClean="0"/>
              <a:t>الدلالات التعبيرية والرمزية </a:t>
            </a:r>
            <a:endParaRPr lang="en-US" sz="2800" b="1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15"/>
          </p:nvPr>
        </p:nvSpPr>
        <p:spPr>
          <a:xfrm>
            <a:off x="528638" y="1338260"/>
            <a:ext cx="4672011" cy="5205413"/>
          </a:xfrm>
        </p:spPr>
        <p:txBody>
          <a:bodyPr>
            <a:noAutofit/>
          </a:bodyPr>
          <a:lstStyle/>
          <a:p>
            <a:pPr marL="342900" indent="-342900" algn="just" rtl="1">
              <a:buAutoNum type="arabicPeriod"/>
            </a:pPr>
            <a:r>
              <a:rPr lang="ar-IQ" sz="2800" b="1" dirty="0" smtClean="0"/>
              <a:t>الخط والتكوين الافقي: أرضية وقاعدة ودعامة ولها وظيفة رمزية في الثبات والهدوء، الخطوط الافقية تمنح الاتساع </a:t>
            </a:r>
          </a:p>
          <a:p>
            <a:pPr marL="342900" indent="-342900" algn="just" rtl="1">
              <a:buAutoNum type="arabicPeriod"/>
            </a:pPr>
            <a:r>
              <a:rPr lang="ar-IQ" sz="2800" b="1" dirty="0" smtClean="0"/>
              <a:t>الخط والتكوين الراسي: القوى النامية والشموخ والعظمة ويبعث على التوازن</a:t>
            </a:r>
          </a:p>
          <a:p>
            <a:pPr marL="342900" indent="-342900" algn="just" rtl="1">
              <a:buAutoNum type="arabicPeriod"/>
            </a:pPr>
            <a:r>
              <a:rPr lang="ar-IQ" sz="2800" b="1" dirty="0" smtClean="0"/>
              <a:t>الخطوط والتكوين المائل: تثير حركة تصاعدية وتنازلية وعدم التوازن</a:t>
            </a:r>
          </a:p>
          <a:p>
            <a:pPr marL="342900" indent="-342900" algn="just" rtl="1">
              <a:buAutoNum type="arabicPeriod"/>
            </a:pPr>
            <a:r>
              <a:rPr lang="ar-IQ" sz="2800" b="1" dirty="0" smtClean="0"/>
              <a:t>الخط المنحني الدائري الوداعة والرشاقة والرقة والزخرفة</a:t>
            </a:r>
            <a:endParaRPr lang="en-US" sz="2800" b="1" dirty="0"/>
          </a:p>
        </p:txBody>
      </p:sp>
      <p:sp>
        <p:nvSpPr>
          <p:cNvPr id="7" name="عنصر نائب للنص 6"/>
          <p:cNvSpPr>
            <a:spLocks noGrp="1"/>
          </p:cNvSpPr>
          <p:nvPr>
            <p:ph type="body" sz="quarter" idx="13"/>
          </p:nvPr>
        </p:nvSpPr>
        <p:spPr>
          <a:xfrm>
            <a:off x="6372225" y="488156"/>
            <a:ext cx="3841749" cy="576262"/>
          </a:xfrm>
        </p:spPr>
        <p:txBody>
          <a:bodyPr/>
          <a:lstStyle/>
          <a:p>
            <a:pPr algn="ctr" rtl="1"/>
            <a:r>
              <a:rPr lang="ar-IQ" sz="2800" b="1" dirty="0" smtClean="0"/>
              <a:t>الحركة الاتجاهية للخطوط</a:t>
            </a:r>
            <a:endParaRPr lang="en-US" sz="2800" b="1" dirty="0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sz="half" idx="17"/>
          </p:nvPr>
        </p:nvSpPr>
        <p:spPr>
          <a:xfrm>
            <a:off x="5900737" y="1338261"/>
            <a:ext cx="6143625" cy="5205413"/>
          </a:xfrm>
        </p:spPr>
        <p:txBody>
          <a:bodyPr>
            <a:normAutofit/>
          </a:bodyPr>
          <a:lstStyle/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الاتجاه الافقي: ساكن ، المنطلق الى اليمين، يسار، المتقابل، المتنافر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الاتجاه الراسي الشاقولي: الساكن، المنطلق نحو الأعلى، اسفل، متقابل ، متنافر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المائل: الساكن، منحدر الى اسفل، متجه اعلى، متقابل، متنافر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الاتجاه الدائري: الساكن باتجاه اليمين، اليسار، التقابل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الاتجاه الشعاعي: المنبعث الى الخارج، المتجه الى الداخل، الى الداخل والخارج بان واحد</a:t>
            </a:r>
          </a:p>
          <a:p>
            <a:pPr marL="342900" indent="-342900" algn="just" rtl="1">
              <a:buAutoNum type="arabicPeriod"/>
            </a:pPr>
            <a:r>
              <a:rPr lang="ar-IQ" sz="2400" b="1" dirty="0" smtClean="0">
                <a:solidFill>
                  <a:srgbClr val="FFC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الحركة المواجهة لمستوى سطح اللوحة : نحو العمق ، نحو الخارج</a:t>
            </a:r>
          </a:p>
          <a:p>
            <a:pPr marL="342900" indent="-342900" algn="just" rtl="1">
              <a:buAutoNum type="arabicPeriod"/>
            </a:pPr>
            <a:endParaRPr lang="ar-IQ" sz="1800" b="1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marL="342900" indent="-342900" algn="just" rtl="1">
              <a:buAutoNum type="arabicPeriod"/>
            </a:pPr>
            <a:endParaRPr lang="en-US" sz="18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237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7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0"/>
            <a:ext cx="9688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934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8" y="0"/>
            <a:ext cx="4810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0"/>
            <a:ext cx="11576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78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963" y="0"/>
            <a:ext cx="7202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45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88" y="0"/>
            <a:ext cx="62182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43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1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13" y="0"/>
            <a:ext cx="81565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28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04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0"/>
            <a:ext cx="40624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931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16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2a677f70e62c040f1a164602982e0a6--geometric-sleeve-d-tattoo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0"/>
            <a:ext cx="81327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5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3" y="0"/>
            <a:ext cx="10212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202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0"/>
            <a:ext cx="10083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22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0"/>
            <a:ext cx="82296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83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88" y="0"/>
            <a:ext cx="84534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9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0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47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9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2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8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30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38" y="0"/>
            <a:ext cx="72977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22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0"/>
            <a:ext cx="104378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81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8" y="0"/>
            <a:ext cx="9958387" cy="68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17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 advClick="0" advTm="3000">
        <p:push dir="u"/>
      </p:transition>
    </mc:Choice>
    <mc:Fallback>
      <p:transition spd="slow" advClick="0" advTm="3000">
        <p:push dir="u"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" y="0"/>
            <a:ext cx="8564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72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7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3" y="0"/>
            <a:ext cx="4979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1066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68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99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04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3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672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7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3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0" y="0"/>
            <a:ext cx="67675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3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63" y="0"/>
            <a:ext cx="6950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53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8" y="0"/>
            <a:ext cx="8912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09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25" y="0"/>
            <a:ext cx="51371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495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75" y="0"/>
            <a:ext cx="94424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935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725" y="0"/>
            <a:ext cx="94789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52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513" y="0"/>
            <a:ext cx="5006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5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 (4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488" y="0"/>
            <a:ext cx="4899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2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0"/>
            <a:ext cx="5346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05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imag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7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maxresdefaul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63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haded-cub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675" y="0"/>
            <a:ext cx="9517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8" y="0"/>
            <a:ext cx="89122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1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shading-term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0"/>
            <a:ext cx="10687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89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download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0"/>
            <a:ext cx="9155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8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40</TotalTime>
  <Words>222</Words>
  <Application>Microsoft Office PowerPoint</Application>
  <PresentationFormat>ملء الشاشة</PresentationFormat>
  <Paragraphs>26</Paragraphs>
  <Slides>80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80</vt:i4>
      </vt:variant>
    </vt:vector>
  </HeadingPairs>
  <TitlesOfParts>
    <vt:vector size="87" baseType="lpstr">
      <vt:lpstr>Arial</vt:lpstr>
      <vt:lpstr>Century Gothic</vt:lpstr>
      <vt:lpstr>Simple Indust Shaded</vt:lpstr>
      <vt:lpstr>Simplified Arabic</vt:lpstr>
      <vt:lpstr>Times New Roman</vt:lpstr>
      <vt:lpstr>Wingdings 3</vt:lpstr>
      <vt:lpstr>أيون</vt:lpstr>
      <vt:lpstr>عناصر الفن الخط Elements of Art</vt:lpstr>
      <vt:lpstr>عرض تقديمي في PowerPoint</vt:lpstr>
      <vt:lpstr>الخطوط  Lines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عناصر الفن الخط</dc:title>
  <dc:creator>nada</dc:creator>
  <cp:lastModifiedBy>nada</cp:lastModifiedBy>
  <cp:revision>11</cp:revision>
  <dcterms:created xsi:type="dcterms:W3CDTF">2018-03-07T18:51:06Z</dcterms:created>
  <dcterms:modified xsi:type="dcterms:W3CDTF">2018-12-11T21:11:16Z</dcterms:modified>
</cp:coreProperties>
</file>