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5" r:id="rId7"/>
    <p:sldId id="261" r:id="rId8"/>
    <p:sldId id="262" r:id="rId9"/>
    <p:sldId id="263" r:id="rId10"/>
    <p:sldId id="264" r:id="rId1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980DE02D-9020-447B-8DB4-63DE944F9A8A}" type="datetimeFigureOut">
              <a:rPr lang="ar-IQ" smtClean="0"/>
              <a:t>24/04/1440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5465FBE-E1D5-4E21-9643-1E895802C6BE}"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80DE02D-9020-447B-8DB4-63DE944F9A8A}" type="datetimeFigureOut">
              <a:rPr lang="ar-IQ" smtClean="0"/>
              <a:t>24/04/1440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5465FBE-E1D5-4E21-9643-1E895802C6BE}"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80DE02D-9020-447B-8DB4-63DE944F9A8A}" type="datetimeFigureOut">
              <a:rPr lang="ar-IQ" smtClean="0"/>
              <a:t>24/04/1440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5465FBE-E1D5-4E21-9643-1E895802C6BE}"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80DE02D-9020-447B-8DB4-63DE944F9A8A}" type="datetimeFigureOut">
              <a:rPr lang="ar-IQ" smtClean="0"/>
              <a:t>24/04/1440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5465FBE-E1D5-4E21-9643-1E895802C6BE}"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0DE02D-9020-447B-8DB4-63DE944F9A8A}" type="datetimeFigureOut">
              <a:rPr lang="ar-IQ" smtClean="0"/>
              <a:t>24/04/1440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5465FBE-E1D5-4E21-9643-1E895802C6BE}"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980DE02D-9020-447B-8DB4-63DE944F9A8A}" type="datetimeFigureOut">
              <a:rPr lang="ar-IQ" smtClean="0"/>
              <a:t>24/04/1440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95465FBE-E1D5-4E21-9643-1E895802C6BE}"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980DE02D-9020-447B-8DB4-63DE944F9A8A}" type="datetimeFigureOut">
              <a:rPr lang="ar-IQ" smtClean="0"/>
              <a:t>24/04/1440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95465FBE-E1D5-4E21-9643-1E895802C6BE}"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980DE02D-9020-447B-8DB4-63DE944F9A8A}" type="datetimeFigureOut">
              <a:rPr lang="ar-IQ" smtClean="0"/>
              <a:t>24/04/1440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95465FBE-E1D5-4E21-9643-1E895802C6BE}"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0DE02D-9020-447B-8DB4-63DE944F9A8A}" type="datetimeFigureOut">
              <a:rPr lang="ar-IQ" smtClean="0"/>
              <a:t>24/04/1440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95465FBE-E1D5-4E21-9643-1E895802C6BE}"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0DE02D-9020-447B-8DB4-63DE944F9A8A}" type="datetimeFigureOut">
              <a:rPr lang="ar-IQ" smtClean="0"/>
              <a:t>24/04/1440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95465FBE-E1D5-4E21-9643-1E895802C6BE}"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0DE02D-9020-447B-8DB4-63DE944F9A8A}" type="datetimeFigureOut">
              <a:rPr lang="ar-IQ" smtClean="0"/>
              <a:t>24/04/1440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95465FBE-E1D5-4E21-9643-1E895802C6BE}"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80DE02D-9020-447B-8DB4-63DE944F9A8A}" type="datetimeFigureOut">
              <a:rPr lang="ar-IQ" smtClean="0"/>
              <a:t>24/04/1440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5465FBE-E1D5-4E21-9643-1E895802C6BE}"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7772400" cy="1152128"/>
          </a:xfrm>
        </p:spPr>
        <p:txBody>
          <a:bodyPr/>
          <a:lstStyle/>
          <a:p>
            <a:r>
              <a:rPr lang="ar-IQ" dirty="0" smtClean="0"/>
              <a:t>التعلم</a:t>
            </a:r>
            <a:endParaRPr lang="ar-IQ" dirty="0"/>
          </a:p>
        </p:txBody>
      </p:sp>
      <p:sp>
        <p:nvSpPr>
          <p:cNvPr id="3" name="Subtitle 2"/>
          <p:cNvSpPr>
            <a:spLocks noGrp="1"/>
          </p:cNvSpPr>
          <p:nvPr>
            <p:ph type="subTitle" idx="1"/>
          </p:nvPr>
        </p:nvSpPr>
        <p:spPr>
          <a:xfrm>
            <a:off x="1371600" y="1412776"/>
            <a:ext cx="6400800" cy="4226024"/>
          </a:xfrm>
        </p:spPr>
        <p:txBody>
          <a:bodyPr>
            <a:normAutofit fontScale="70000" lnSpcReduction="20000"/>
          </a:bodyPr>
          <a:lstStyle/>
          <a:p>
            <a:r>
              <a:rPr lang="ar-IQ" dirty="0"/>
              <a:t>فهوم التعلم وتعريفه، وأوجه الشبه بين التعلم والتعليم</a:t>
            </a:r>
            <a:r>
              <a:rPr lang="ar-IQ" dirty="0" smtClean="0"/>
              <a:t/>
            </a:r>
            <a:br>
              <a:rPr lang="ar-IQ" dirty="0" smtClean="0"/>
            </a:br>
            <a:r>
              <a:rPr lang="ar-IQ" dirty="0" smtClean="0"/>
              <a:t/>
            </a:r>
            <a:br>
              <a:rPr lang="ar-IQ" dirty="0" smtClean="0"/>
            </a:br>
            <a:r>
              <a:rPr lang="ar-IQ" dirty="0"/>
              <a:t>هناك أوجه شبه واختلاف بين التعلم والتعليم، فالتعليم هو جزء من التعلم، والتعليم مقصود، أما التعلم: فهو قد يكون مقصودًا، وقد يكون غير مقصود، مقصود: أي أننا نقصد أن نعلم الطفل كذا وكذا وكذا، أما التعلم غير مقصود: فهو الذي يحدث في حياتنا الواقعية، عندما نسير في الشارع نتعلم من حادثة معينة، أو نتعلم من موقف معين، خبرات تأتي بالصدفة، خبرات تأتي كما ورد في حياتنا دون تخطيط، ودون تنظيم مسبق، أما التعليم: فهو مقصود، يوضع من قبل خبراء، وفي مقررات، وفي أهداف، وفي مناهج، ويتم في داخل المدرسة، أو المؤسسات التعليمية، وهو جزء من التعلم، وتعريفه مثل ما يتم في التعلم، تغير شبه دائم في سلوك الكائن الحي تحت شرط الممارسة.</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59632" y="1700808"/>
            <a:ext cx="6624736" cy="1384995"/>
          </a:xfrm>
          <a:prstGeom prst="rect">
            <a:avLst/>
          </a:prstGeom>
        </p:spPr>
        <p:txBody>
          <a:bodyPr wrap="square">
            <a:spAutoFit/>
          </a:bodyPr>
          <a:lstStyle/>
          <a:p>
            <a:pPr algn="just"/>
            <a:r>
              <a:rPr lang="ar-IQ" sz="2800" dirty="0" smtClean="0"/>
              <a:t>هذه هي الشروط الواجب توافرها للتعلم، ولنجاح عملية التعليم في داخل المدرسة وغيرها من مواقف التعلم الأخرى</a:t>
            </a:r>
            <a:endParaRPr lang="ar-IQ"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5616" y="1166843"/>
            <a:ext cx="7344816" cy="4893647"/>
          </a:xfrm>
          <a:prstGeom prst="rect">
            <a:avLst/>
          </a:prstGeom>
        </p:spPr>
        <p:txBody>
          <a:bodyPr wrap="square">
            <a:spAutoFit/>
          </a:bodyPr>
          <a:lstStyle/>
          <a:p>
            <a:pPr algn="just"/>
            <a:r>
              <a:rPr lang="ar-IQ" sz="2400" dirty="0"/>
              <a:t>التعلم عام، والتعليم خاص، وهذا بطريقة مختصرة أوجه الشبه والاختلاف بين التعلم والتعليم، أي: أن التعلم هو عام، والتعليم خاص. التعلم مقصود، وغير مقصود، يتم في كل ميادين الحياة، سواء في المدرسة، أو غيرها، أما التعليم مقصود، يتم داخل المدرسة، أو المؤسسات التعليمية من خلال خطط موضوعة مسبقة في مناهج، ومقررات، وأهداف نريد تحقيقها في هذا البرنامج التعليمي</a:t>
            </a:r>
            <a:r>
              <a:rPr lang="ar-IQ" sz="2400" dirty="0" smtClean="0"/>
              <a:t>.</a:t>
            </a:r>
          </a:p>
          <a:p>
            <a:pPr algn="just"/>
            <a:r>
              <a:rPr lang="ar-IQ" sz="2400" dirty="0" smtClean="0"/>
              <a:t>عناصر </a:t>
            </a:r>
            <a:r>
              <a:rPr lang="ar-IQ" sz="2400" dirty="0"/>
              <a:t>الموقف </a:t>
            </a:r>
            <a:r>
              <a:rPr lang="ar-IQ" sz="2400" dirty="0" smtClean="0"/>
              <a:t>التعليمي</a:t>
            </a:r>
          </a:p>
          <a:p>
            <a:pPr algn="just"/>
            <a:r>
              <a:rPr lang="ar-IQ" sz="2400" dirty="0" smtClean="0"/>
              <a:t>يتضمن </a:t>
            </a:r>
            <a:r>
              <a:rPr lang="ar-IQ" sz="2400" dirty="0"/>
              <a:t>الموقف التعليمي، أو التعلمي ثلاثة أركان أساسية هي:</a:t>
            </a:r>
            <a:r>
              <a:rPr lang="ar-IQ" sz="2400" dirty="0" smtClean="0"/>
              <a:t/>
            </a:r>
            <a:br>
              <a:rPr lang="ar-IQ" sz="2400" dirty="0" smtClean="0"/>
            </a:br>
            <a:r>
              <a:rPr lang="ar-IQ" sz="2400" dirty="0"/>
              <a:t>1- وجود الكائن الحي الذي يكون لديه قابلية للتعلم، أي: هناك شروط واجب توافرها في المتعلم، لديه دافع لأحد المؤثرات الداخلية أو الخارجية، وأن يكون وصل إلى النضج الجسمي والعقلي نموًا كاملًا ومتكاملًا في القدرات العقلية أو في الذكاء أو غيرها، ونحدد هذه القدرات؛ حتى نستطيع أن نقف على مستوى هذا الكائن الحي؛ لنبدأ عملية التعلم.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332656"/>
            <a:ext cx="7776864" cy="4524315"/>
          </a:xfrm>
          <a:prstGeom prst="rect">
            <a:avLst/>
          </a:prstGeom>
        </p:spPr>
        <p:txBody>
          <a:bodyPr wrap="square">
            <a:spAutoFit/>
          </a:bodyPr>
          <a:lstStyle/>
          <a:p>
            <a:r>
              <a:rPr lang="ar-IQ" dirty="0"/>
              <a:t>العنصر الثاني من عناصر الموقف التعليمي البيئة، وهو كل ما يحيط بالكائن الحي من مثيرات يتعرض لها، ومعظم هذه المثيرات فيزيقية مثل: الأشياء، والإضاءة، والمكان المحيط، والفصل المدرسي، والبيئة المدرسية، إلى ذلك من العوامل الفيزيقية في داخل الفصل التي قد تعيق، أو قد تنشط عملية التعلم والتعليم في داخل المدرسة.</a:t>
            </a:r>
            <a:r>
              <a:rPr lang="ar-IQ" dirty="0" smtClean="0"/>
              <a:t/>
            </a:r>
            <a:br>
              <a:rPr lang="ar-IQ" dirty="0" smtClean="0"/>
            </a:br>
            <a:r>
              <a:rPr lang="ar-IQ" dirty="0"/>
              <a:t>العنصر الثالث من الموقف التعلمي هو التفاعل الإيجابي النشط بين الكائن الحي والبيئة، وهنا تتم عملية الممارسة، والمبادأة التي يقوم بها الكائن لتغيير البيئة المحيطة بها، والتعلم منها أي: أن الفرد لا يجب أن يقف موقفًا سلبيًا مما يحيط به من أشياء؛ لذلك يتضمن الموقف التعليمي شخص يريد اكتساب خبرة جديدة بهدف أن يصل بها إلى إشباع حاجة لديه، ولكن تقف مؤثرات البيئة ضده كعائق، أو كميسر، عائقًا يمنعه من تحقيق هدفه، وهنا تصدر منه استجابات متعددة للتغلب على هذا العائق؛ حتى يتعلم، ويصل إلى استجابة صحيحة توصله إلى الهدف.</a:t>
            </a:r>
            <a:r>
              <a:rPr lang="ar-IQ" dirty="0" smtClean="0"/>
              <a:t/>
            </a:r>
            <a:br>
              <a:rPr lang="ar-IQ" dirty="0" smtClean="0"/>
            </a:br>
            <a:r>
              <a:rPr lang="ar-IQ" dirty="0"/>
              <a:t>مثال بسيط: إذا كان هناك تلميذ من التلاميذ ناضج، ولديه ذكاء، ولديه دافع، أو قد يكون في فتور في الدافع، وفي المقابل هناك هناك درس مشروح، وواضح، وميسر، وليس فيه أي صعوبة من قبل المدرس، أو من قبل الكتاب المدرسي، فإذا لم يتناول التلميذ هذا الكتاب، وهذا الشرح بالفحص، والقراءة، والدراسة، فلا يكون هناك تعلم؛ لأن أشياء موجودة أمامه على المكتب في درس مشروح وواضح، وهو لا يذاكره أو يستذكره، هنا لا تتم عملية التعلم، ولذلك التفاعل بين البيئة والمتعلم عنصر هام جدًا في الموقف التعليمي بدونه لا تتم عملية التعلم.</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75656" y="889844"/>
            <a:ext cx="6048672" cy="3970318"/>
          </a:xfrm>
          <a:prstGeom prst="rect">
            <a:avLst/>
          </a:prstGeom>
        </p:spPr>
        <p:txBody>
          <a:bodyPr wrap="square">
            <a:spAutoFit/>
          </a:bodyPr>
          <a:lstStyle/>
          <a:p>
            <a:r>
              <a:rPr lang="ar-IQ" dirty="0"/>
              <a:t>شروط التعلم الجيد:</a:t>
            </a:r>
            <a:r>
              <a:rPr lang="ar-IQ" dirty="0" smtClean="0"/>
              <a:t/>
            </a:r>
            <a:br>
              <a:rPr lang="ar-IQ" dirty="0" smtClean="0"/>
            </a:br>
            <a:r>
              <a:rPr lang="ar-IQ" dirty="0"/>
              <a:t>هل هناك شروط لعملية التعلم في أي موقف من هذه المواقف؟ نعم، هذه الشروط ترجع إلى المتعلم الذي يتلقى العلم والتعليم؛ لأنها يمكن أن نسميها: الخصائص السلوكية للتلميذ. فإذا كان المعلم عنصرًا رئيسيًّا في عملية التعلم، ولكنه نرجعه للبيئة. ولذلك هناك شروط للتعلم نلخصها فيما يلي:</a:t>
            </a:r>
            <a:r>
              <a:rPr lang="ar-IQ" dirty="0" smtClean="0"/>
              <a:t/>
            </a:r>
            <a:br>
              <a:rPr lang="ar-IQ" dirty="0" smtClean="0"/>
            </a:br>
            <a:r>
              <a:rPr lang="ar-IQ" dirty="0"/>
              <a:t>1- النضج والاستعداد: أي وصول النمو، والتغيرات البيولوجية إلى درجة تامة، لا نستطيع بعدها أن ينمو، فالطول يقف عند حد معين في النمو، والقدرة العقلية العامة الذكاء تقف عند حد معين في النمو العقلي، وفي النمو الجسمي؛ ولذلك النضج شرط رئيسي وهام في عملية التعلم، ويعني: التغيرات البيولوجية، والفسيولوجية الوراثية لوظائف وأنماط السلوك لدى الفرد أو المتعلم، وتعتمد تلك التغيرات على الوراثة. والنضج عملية منتظمة، وثابتة في الظروف البيئية العادية، كما أن النضج عملية مستمرة في جميع مراحل العمر من الطفولة إلى الشيخوخة، ولا يعني ذلك التحسن المستمر الذي يتخذ صورة النمو في مختلف مراحل العمر، وطرأ عليه بعض التدهور خاصة في المراحل المتأخرة في الشيخوخة.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7664" y="889844"/>
            <a:ext cx="6192688" cy="5632311"/>
          </a:xfrm>
          <a:prstGeom prst="rect">
            <a:avLst/>
          </a:prstGeom>
        </p:spPr>
        <p:txBody>
          <a:bodyPr wrap="square">
            <a:spAutoFit/>
          </a:bodyPr>
          <a:lstStyle/>
          <a:p>
            <a:pPr algn="just"/>
            <a:r>
              <a:rPr lang="ar-IQ" sz="2000" dirty="0"/>
              <a:t>والنضج عملية لا إرادية، لا يشعر بها الفرد، وتحدث بشكل طبيعي ومتتابع، والتغيرات الناتجة عن النضج تكون متشابهة عند أفراد الجنس الواحد؛ لأنها ترجع إلى خلق الله، وقدرة الله، إذا وفرنا بيئة غنية فإن النمو يسير في مستواه الصحيح</a:t>
            </a:r>
            <a:r>
              <a:rPr lang="ar-IQ" sz="2000" dirty="0" smtClean="0"/>
              <a:t>.</a:t>
            </a:r>
          </a:p>
          <a:p>
            <a:pPr algn="just"/>
            <a:r>
              <a:rPr lang="ar-IQ" sz="2000" dirty="0" smtClean="0"/>
              <a:t/>
            </a:r>
            <a:br>
              <a:rPr lang="ar-IQ" sz="2000" dirty="0" smtClean="0"/>
            </a:br>
            <a:r>
              <a:rPr lang="ar-IQ" sz="2000" dirty="0"/>
              <a:t>ويمكن أن نختصر دور النضج في التعلم في النقاط التالية:</a:t>
            </a:r>
            <a:r>
              <a:rPr lang="ar-IQ" sz="2000" dirty="0" smtClean="0"/>
              <a:t/>
            </a:r>
            <a:br>
              <a:rPr lang="ar-IQ" sz="2000" dirty="0" smtClean="0"/>
            </a:br>
            <a:r>
              <a:rPr lang="ar-IQ" sz="2000" dirty="0"/>
              <a:t>أ- لا يحدث التدريب، أو المران الذي يتلقاه المتعلم في أي موضوع قبل دخوله إلى مستوى مناسب في النضج؛ ولذلك نعطي مقرراتنا وفقًا لسن، ولمرحلة، فالمرحلة الابتدائية لها مستويات من التعلم، ومن المقررات، والمرحلة الإعدادية لها مستويات، والمرحلة الثانوية لها مستويات، والمرحلة الجامعية لها مستوى آخر، تتدرج فيه الصعوبة والسهولة من المستوى الأدنى إلى المستوى الأعلى وفقًا للنضج</a:t>
            </a:r>
            <a:r>
              <a:rPr lang="ar-IQ" sz="2000" dirty="0" smtClean="0"/>
              <a:t>.</a:t>
            </a:r>
          </a:p>
          <a:p>
            <a:pPr algn="just"/>
            <a:r>
              <a:rPr lang="ar-IQ" sz="2000" dirty="0" smtClean="0"/>
              <a:t/>
            </a:r>
            <a:br>
              <a:rPr lang="ar-IQ" sz="2000" dirty="0" smtClean="0"/>
            </a:br>
            <a:r>
              <a:rPr lang="ar-IQ" sz="2000" dirty="0"/>
              <a:t>ب- كلما كان المتعلم أكثر في مستوى النضج، كلما قل الزمن اللازم لحدوث التعلم إذا كان نضجك أحسن، وأفضل وأسرع كلما تعلمت أحسن.</a:t>
            </a:r>
            <a:r>
              <a:rPr lang="ar-IQ" sz="2000" dirty="0" smtClean="0"/>
              <a:t/>
            </a:r>
            <a:br>
              <a:rPr lang="ar-IQ" sz="2000" dirty="0" smtClean="0"/>
            </a:br>
            <a:r>
              <a:rPr lang="ar-IQ" sz="2000" dirty="0"/>
              <a:t>ج- التدريب المبكر للمتعلم قبل وصوله إلى مستوى النضج المناسب قد يؤدي إلى آثار ضارة في السلوك، وقد يصاحبه الإحباط في التعلم، وترك المدرسة.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7664" y="889844"/>
            <a:ext cx="5904656" cy="5016758"/>
          </a:xfrm>
          <a:prstGeom prst="rect">
            <a:avLst/>
          </a:prstGeom>
        </p:spPr>
        <p:txBody>
          <a:bodyPr wrap="square">
            <a:spAutoFit/>
          </a:bodyPr>
          <a:lstStyle/>
          <a:p>
            <a:pPr algn="just"/>
            <a:r>
              <a:rPr lang="ar-IQ" sz="2000" dirty="0"/>
              <a:t>فإذا دربنا الطفل على المشي قبل 11 شهرا، فإنه قد يكون له آثار ضارة في تقوس الساقين، وإذا أعطينا الطفل موادًا تعليمية أعلى من مستوى نضجه؛ فإنه يرسب، ومن هنا يصاب بالإحباط، وفي هذه الحالة قد يترك المدرسة.</a:t>
            </a:r>
            <a:r>
              <a:rPr lang="ar-IQ" sz="2000" dirty="0" smtClean="0"/>
              <a:t/>
            </a:r>
            <a:br>
              <a:rPr lang="ar-IQ" sz="2000" dirty="0" smtClean="0"/>
            </a:br>
            <a:r>
              <a:rPr lang="ar-IQ" sz="2000" dirty="0"/>
              <a:t>د- التدريب الذي يبدأ عند مستوى النضج المناسب يؤدي إلى أفضل النتائج لعملية التعلم، وبذلك يتبين أن النضج شرط أساسي وضروري لحدوث عملية التعلم. وإذا كان التعلم يحدث عندما يصل المتعلم إلى مستوى معين من النضج، أو الاستعداد في أجهزته الجسمية المسئولة عن تعلم هذا الأداء، أو تلك المهارة؛ فإنه يكون سريعًا.</a:t>
            </a:r>
            <a:r>
              <a:rPr lang="ar-IQ" sz="2000" dirty="0" smtClean="0"/>
              <a:t/>
            </a:r>
            <a:br>
              <a:rPr lang="ar-IQ" sz="2000" dirty="0" smtClean="0"/>
            </a:br>
            <a:r>
              <a:rPr lang="ar-IQ" sz="2000" dirty="0"/>
              <a:t>الشرط الثاني من شروط التعلم الجيد: الممارسة: وكما سبق أن عرضنا في تعريف مفهوم التعلم أن التغير يتم تحت شرط الممارسة، ويقصد بالممارسة: نشاط التلميذ، وتفاعله مع البيئة في موقف معين، يظهر فيه تحسنا في الأداء، والتغيرات التي تحدث هنا تسمى: التعلم، ولا يتعلم التلميذ من المدرسة وحدها، وإنما بما يحيط به من الأسرة، والنادي، والصحافة، والتليفزيون، وتنشأ عن هذه الظروف نتائج التعلم، مثل: المهارات، والمعلومات، والمفاهيم، والميول.</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608" y="1124744"/>
            <a:ext cx="6696744" cy="4154984"/>
          </a:xfrm>
          <a:prstGeom prst="rect">
            <a:avLst/>
          </a:prstGeom>
        </p:spPr>
        <p:txBody>
          <a:bodyPr wrap="square">
            <a:spAutoFit/>
          </a:bodyPr>
          <a:lstStyle/>
          <a:p>
            <a:r>
              <a:rPr lang="ar-IQ" sz="2400" dirty="0"/>
              <a:t>لشرط الثالث: تنمية مقدار الخصائص السلوكية في مختلف مراحل العمر، والتغيرات التي تحدث: هنا لا ترجع إلى الوراثة، ولكن التغيرات التي تتخذ صورة التحسن، أو التقدم أو الزيادة في مقدار السمة نتيجة للظروف البيئية، فمثلًا: هناك نمو في القدرات العقلية العامة الذكاء، تختلف من مرحلة إلى مرحلة، ويظهر هذا النمو في التعرض للمشكلات الأكثر صعوبة، ويستطيع أن يحلها التلميذ، وتظهر تنمية الخصائص السلوكية في برامج التدريب على المهارات المختلفة.</a:t>
            </a:r>
            <a:r>
              <a:rPr lang="ar-IQ" sz="2400" dirty="0" smtClean="0"/>
              <a:t/>
            </a:r>
            <a:br>
              <a:rPr lang="ar-IQ" sz="2400" dirty="0" smtClean="0"/>
            </a:br>
            <a:r>
              <a:rPr lang="ar-IQ" sz="2400" dirty="0"/>
              <a:t>الشرط الرابع من شروط التعلم الجيد: الاستعداد للتعليم: وهو مدى ملائمة استعداد المتعلم للهدف التعليمي، وهذا الاستعداد نتاج تفاعل النضج مع التعلم، ولتحديد الاستعداد للتعلم لدى التلاميذ</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7624" y="980728"/>
            <a:ext cx="6840760" cy="3970318"/>
          </a:xfrm>
          <a:prstGeom prst="rect">
            <a:avLst/>
          </a:prstGeom>
        </p:spPr>
        <p:txBody>
          <a:bodyPr wrap="square">
            <a:spAutoFit/>
          </a:bodyPr>
          <a:lstStyle/>
          <a:p>
            <a:r>
              <a:rPr lang="ar-IQ" sz="2800" dirty="0"/>
              <a:t>يمكن للمعلم أن يستعين بالمؤشرات التالية؛ لتحديد هذا الاستعداد:</a:t>
            </a:r>
            <a:r>
              <a:rPr lang="ar-IQ" sz="2800" dirty="0" smtClean="0"/>
              <a:t/>
            </a:r>
            <a:br>
              <a:rPr lang="ar-IQ" sz="2800" dirty="0" smtClean="0"/>
            </a:br>
            <a:r>
              <a:rPr lang="ar-IQ" sz="2800" dirty="0"/>
              <a:t>1- الاستعداد الحركي والجسمي: إن تحديد الاستعداد الحركي والحسي للتلاميذ يفيد المعلمين في عملية التدريس؛ حيث أن الطفل قبل دخول المدرسة الابتدائية يكون مستعدًا للتعلم إذا حفظ التوازن، وتعلم التحكم في جهازه الحركي العام، ووصول الطفل إلى الاستعداد في الحركات الدقيقة مثل: حركات الأصابع، والعينين، وأعضاء الكلام يؤدي إلى استخدام أدوات الكتابة، والرسم، والقراءة.</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1600" y="692696"/>
            <a:ext cx="7200800" cy="5632311"/>
          </a:xfrm>
          <a:prstGeom prst="rect">
            <a:avLst/>
          </a:prstGeom>
        </p:spPr>
        <p:txBody>
          <a:bodyPr wrap="square">
            <a:spAutoFit/>
          </a:bodyPr>
          <a:lstStyle/>
          <a:p>
            <a:pPr algn="just"/>
            <a:r>
              <a:rPr lang="ar-IQ" sz="2400" dirty="0"/>
              <a:t>2- الاستعداد العقلي: ويشير الاستعداد العقلي إلى القدرة العقلية العامة عند الأطفال، واختبارات الاستعدادات تقيس النمو العقلي عند الأطفال.</a:t>
            </a:r>
            <a:r>
              <a:rPr lang="ar-IQ" sz="2400" dirty="0" smtClean="0"/>
              <a:t/>
            </a:r>
            <a:br>
              <a:rPr lang="ar-IQ" sz="2400" dirty="0" smtClean="0"/>
            </a:br>
            <a:r>
              <a:rPr lang="ar-IQ" sz="2400" dirty="0"/>
              <a:t>ج- استعداد عام للمدرسة: تتحدد محكات هذا الاستعداد في ضوء المطالب التي تفرضها المدرسة على الأطفال، ويعرف الاستعداد للمدرسة بأنه المستوى الذي يصل إليه الطفل، ويساعده على تحقيق المطالب التي يفرضه النظام التعليمي على قدرة هذا الطفل على الاستفادة من خبرات التعلم والتعليم</a:t>
            </a:r>
            <a:r>
              <a:rPr lang="ar-IQ" sz="2400" dirty="0" smtClean="0"/>
              <a:t>.</a:t>
            </a:r>
          </a:p>
          <a:p>
            <a:pPr algn="just"/>
            <a:r>
              <a:rPr lang="ar-IQ" sz="2400" dirty="0" smtClean="0"/>
              <a:t/>
            </a:r>
            <a:br>
              <a:rPr lang="ar-IQ" sz="2400" dirty="0" smtClean="0"/>
            </a:br>
            <a:r>
              <a:rPr lang="ar-IQ" sz="2400" dirty="0"/>
              <a:t>3- الشرط الخامس من شروط التعلم الجيد: إدراك أن كل فرد أو تلميذ وحدة متميزة، لها قدراتها، واتجاهاتها، وميولها، ذلك هو الفروق الفردية التي تؤكد أن من لا يصلح لدراسة ما قد يصلح لدراسة أخرى، فمثلًا: من يصلح لدراسة الآداب، قد لا يصلح لدراسة الهندسة؛ ولذا يجب على المعلمين مراعاة خاصية الفروق بين الأفراد داخل الفرد في السمات النفسية. </a:t>
            </a:r>
            <a:r>
              <a:rPr lang="ar-IQ" sz="2400" dirty="0" smtClean="0"/>
              <a:t/>
            </a:r>
            <a:br>
              <a:rPr lang="ar-IQ" sz="2400" dirty="0" smtClean="0"/>
            </a:br>
            <a:r>
              <a:rPr lang="ar-IQ" sz="2400" dirty="0" smtClean="0"/>
              <a:t>.</a:t>
            </a:r>
            <a:endParaRPr lang="ar-IQ"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384</Words>
  <Application>Microsoft Office PowerPoint</Application>
  <PresentationFormat>On-screen Show (4:3)</PresentationFormat>
  <Paragraphs>16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التعلم</vt:lpstr>
      <vt:lpstr>Slide 2</vt:lpstr>
      <vt:lpstr>Slide 3</vt:lpstr>
      <vt:lpstr>Slide 4</vt:lpstr>
      <vt:lpstr>Slide 5</vt:lpstr>
      <vt:lpstr>Slide 6</vt:lpstr>
      <vt:lpstr>Slide 7</vt:lpstr>
      <vt:lpstr>Slide 8</vt:lpstr>
      <vt:lpstr>Slide 9</vt:lpstr>
      <vt:lpstr>Slide 10</vt:lpstr>
    </vt:vector>
  </TitlesOfParts>
  <Company>Microsoft (C)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التعلم</dc:title>
  <dc:creator>SPIDERHOUSE</dc:creator>
  <cp:lastModifiedBy>SPIDERHOUSE</cp:lastModifiedBy>
  <cp:revision>4</cp:revision>
  <dcterms:created xsi:type="dcterms:W3CDTF">2019-01-01T15:45:30Z</dcterms:created>
  <dcterms:modified xsi:type="dcterms:W3CDTF">2019-01-01T15:56:39Z</dcterms:modified>
</cp:coreProperties>
</file>