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EF79-10F1-4986-8F8B-6E30DA21C0D7}" type="datetimeFigureOut">
              <a:rPr lang="ar-IQ" smtClean="0"/>
              <a:t>24/04/1440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45571-9369-4649-B94A-FD89F193F22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EF79-10F1-4986-8F8B-6E30DA21C0D7}" type="datetimeFigureOut">
              <a:rPr lang="ar-IQ" smtClean="0"/>
              <a:t>24/04/1440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45571-9369-4649-B94A-FD89F193F22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EF79-10F1-4986-8F8B-6E30DA21C0D7}" type="datetimeFigureOut">
              <a:rPr lang="ar-IQ" smtClean="0"/>
              <a:t>24/04/1440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45571-9369-4649-B94A-FD89F193F22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EF79-10F1-4986-8F8B-6E30DA21C0D7}" type="datetimeFigureOut">
              <a:rPr lang="ar-IQ" smtClean="0"/>
              <a:t>24/04/1440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45571-9369-4649-B94A-FD89F193F22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EF79-10F1-4986-8F8B-6E30DA21C0D7}" type="datetimeFigureOut">
              <a:rPr lang="ar-IQ" smtClean="0"/>
              <a:t>24/04/1440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45571-9369-4649-B94A-FD89F193F22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EF79-10F1-4986-8F8B-6E30DA21C0D7}" type="datetimeFigureOut">
              <a:rPr lang="ar-IQ" smtClean="0"/>
              <a:t>24/04/1440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45571-9369-4649-B94A-FD89F193F22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EF79-10F1-4986-8F8B-6E30DA21C0D7}" type="datetimeFigureOut">
              <a:rPr lang="ar-IQ" smtClean="0"/>
              <a:t>24/04/1440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45571-9369-4649-B94A-FD89F193F22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EF79-10F1-4986-8F8B-6E30DA21C0D7}" type="datetimeFigureOut">
              <a:rPr lang="ar-IQ" smtClean="0"/>
              <a:t>24/04/1440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45571-9369-4649-B94A-FD89F193F22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EF79-10F1-4986-8F8B-6E30DA21C0D7}" type="datetimeFigureOut">
              <a:rPr lang="ar-IQ" smtClean="0"/>
              <a:t>24/04/1440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45571-9369-4649-B94A-FD89F193F22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EF79-10F1-4986-8F8B-6E30DA21C0D7}" type="datetimeFigureOut">
              <a:rPr lang="ar-IQ" smtClean="0"/>
              <a:t>24/04/1440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45571-9369-4649-B94A-FD89F193F22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9EF79-10F1-4986-8F8B-6E30DA21C0D7}" type="datetimeFigureOut">
              <a:rPr lang="ar-IQ" smtClean="0"/>
              <a:t>24/04/1440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45571-9369-4649-B94A-FD89F193F22E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9EF79-10F1-4986-8F8B-6E30DA21C0D7}" type="datetimeFigureOut">
              <a:rPr lang="ar-IQ" smtClean="0"/>
              <a:t>24/04/1440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45571-9369-4649-B94A-FD89F193F22E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mrsal.com/post/444782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mrsal.com/post/169535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التغذية المرتدة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5656" y="908720"/>
            <a:ext cx="648072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2400" b="1" dirty="0" smtClean="0">
                <a:solidFill>
                  <a:srgbClr val="FF0000"/>
                </a:solidFill>
              </a:rPr>
              <a:t>التغذية </a:t>
            </a:r>
            <a:r>
              <a:rPr lang="ar-IQ" sz="2400" b="1" dirty="0">
                <a:solidFill>
                  <a:srgbClr val="FF0000"/>
                </a:solidFill>
              </a:rPr>
              <a:t>الراجعة </a:t>
            </a:r>
            <a:r>
              <a:rPr lang="ar-IQ" sz="2400" b="1" dirty="0" smtClean="0">
                <a:solidFill>
                  <a:srgbClr val="FF0000"/>
                </a:solidFill>
              </a:rPr>
              <a:t>:</a:t>
            </a:r>
          </a:p>
          <a:p>
            <a:pPr algn="just"/>
            <a:r>
              <a:rPr lang="ar-IQ" sz="2400" dirty="0">
                <a:solidFill>
                  <a:srgbClr val="FF0000"/>
                </a:solidFill>
              </a:rPr>
              <a:t/>
            </a:r>
            <a:br>
              <a:rPr lang="ar-IQ" sz="2400" dirty="0">
                <a:solidFill>
                  <a:srgbClr val="FF0000"/>
                </a:solidFill>
              </a:rPr>
            </a:br>
            <a:r>
              <a:rPr lang="ar-IQ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معنى </a:t>
            </a:r>
            <a:r>
              <a:rPr lang="ar-IQ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ظهرت </a:t>
            </a:r>
            <a:r>
              <a:rPr lang="ar-IQ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العديد من المصطلحات الخاصة بالتغذية الراجعة و منها أنها التصحيح و التوجيه و في</a:t>
            </a:r>
            <a:r>
              <a:rPr lang="ar-IQ" sz="2400" b="1" dirty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  <a:t> </a:t>
            </a:r>
            <a:r>
              <a:rPr lang="ar-IQ" sz="2400" u="sng" dirty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  <a:t>العملية التعليمية</a:t>
            </a:r>
            <a:r>
              <a:rPr lang="ar-IQ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تتمثل في تصحيح الأخطاء التي يقع فيها الطالب عند الرد على سؤال موجه له ، كما يمكن الإشارة للتغذية الراجعة على أنها مجموعة من المعلومات يمكن تقديمها للمتعلم و قد تختلف وسائل نقلها من مجال لآخر .</a:t>
            </a:r>
          </a:p>
          <a:p>
            <a:pPr algn="just"/>
            <a:r>
              <a:rPr lang="ar-IQ" sz="2400" dirty="0">
                <a:solidFill>
                  <a:srgbClr val="FF0000"/>
                </a:solidFill>
              </a:rPr>
              <a:t>تهدف التغذية الراجعة إلى تحسين اداء المتلقي ليصل لدرجة المهارة و الأداء الأمثل في وظيفته أو المهام المطلوبة منه ، و قد عرفها كبار العلماء ومنهم نجاح مهدي شلش الذي قام بتعريف التغذية الراجعة بأنها أحد العوامل العامة لتعديل العملية التعليمية و تصحيح الأخطاء أول بأول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836712"/>
            <a:ext cx="7200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تعريفات التغذية الراجعة </a:t>
            </a:r>
            <a:r>
              <a:rPr lang="ar-IQ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</a:p>
          <a:p>
            <a:pPr algn="just"/>
            <a:r>
              <a:rPr lang="ar-IQ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ar-IQ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ar-IQ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أولًا :</a:t>
            </a:r>
            <a:r>
              <a:rPr lang="ar-IQ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التغذية الراجعة هي مجموعة من المعلومات ترجع من مصدرها و تعمل على تنظيم سلوك الفرد .</a:t>
            </a:r>
          </a:p>
          <a:p>
            <a:pPr algn="just"/>
            <a:r>
              <a:rPr lang="ar-IQ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ثانيًا :</a:t>
            </a:r>
            <a:r>
              <a:rPr lang="ar-IQ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التغذية الراجعة هي الإشارات التي يتلقاها الشخص و التي تنتج عن سلوكه ، و يمكن أن تكون تلك الإشارات مباشرة أو غير مباشرة .</a:t>
            </a:r>
          </a:p>
          <a:p>
            <a:pPr algn="just"/>
            <a:r>
              <a:rPr lang="ar-IQ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ثالثًا :</a:t>
            </a:r>
            <a:r>
              <a:rPr lang="ar-IQ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التغذية الراجعة هي مجموعة معلومات راجعة و يمكن أن تكون شفوية أو كتابية ، و يستطيع المعلم معرفة إذا كان الطالب استقبلها و فهمها أم لا .</a:t>
            </a:r>
          </a:p>
          <a:p>
            <a:pPr algn="just"/>
            <a:r>
              <a:rPr lang="ar-IQ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نشأة مصطلح التغذية راجعة </a:t>
            </a:r>
            <a:r>
              <a:rPr lang="ar-IQ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</a:p>
          <a:p>
            <a:pPr algn="just"/>
            <a:r>
              <a:rPr lang="ar-IQ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ar-IQ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ar-IQ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بدأ مصطلح التغذية الراجعة في الظهور في النصف الثاني من القرن العشرين ، و قد إهتم </a:t>
            </a:r>
            <a:r>
              <a:rPr lang="ar-IQ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بعض</a:t>
            </a:r>
            <a:r>
              <a:rPr lang="ar-IQ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</a:t>
            </a:r>
            <a:r>
              <a:rPr lang="ar-IQ" sz="2400" dirty="0">
                <a:solidFill>
                  <a:schemeClr val="tx2">
                    <a:lumMod val="60000"/>
                    <a:lumOff val="40000"/>
                  </a:schemeClr>
                </a:solidFill>
                <a:hlinkClick r:id="rId2"/>
              </a:rPr>
              <a:t>علماء النفس</a:t>
            </a:r>
            <a:r>
              <a:rPr lang="ar-IQ" sz="2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إهتمامًا بالغًا ، و في عام 1948م قام نوبرت واينر بوضع أول تعريف له ، و قد حرص على معرفة النتائج العلمية له ، و التأكد من تحقيق الأهداف المرجوة منه </a:t>
            </a:r>
            <a:r>
              <a:rPr lang="ar-IQ" sz="24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648" y="1305342"/>
            <a:ext cx="705678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IQ" sz="2400" b="1" dirty="0"/>
              <a:t>نواع التغذية الراجعة :</a:t>
            </a:r>
            <a:r>
              <a:rPr lang="ar-IQ" sz="2400" dirty="0"/>
              <a:t/>
            </a:r>
            <a:br>
              <a:rPr lang="ar-IQ" sz="2400" dirty="0"/>
            </a:br>
            <a:r>
              <a:rPr lang="ar-IQ" sz="2400" b="1" dirty="0"/>
              <a:t>1- التغذية الراجعة المحايدة :</a:t>
            </a:r>
            <a:r>
              <a:rPr lang="ar-IQ" sz="2400" dirty="0"/>
              <a:t> و هي غير صريحة و لا تقوم بالحكم على سلوكيات و أداء الشخص إذا كان سلبًا أو إيجابًا ، و ينحصر دورها في إقتراح الحلول لأجل تحسين و تطوير الأداء .</a:t>
            </a:r>
          </a:p>
          <a:p>
            <a:r>
              <a:rPr lang="ar-IQ" sz="2400" b="1" dirty="0"/>
              <a:t>2- التغذية الراجعة الإيجابية :</a:t>
            </a:r>
            <a:r>
              <a:rPr lang="ar-IQ" sz="2400" dirty="0"/>
              <a:t> تقوم التغذية الراجعة الإيجابية بتعزيز و تدعيم التعذية الراجعة المحايدة ، و تعمل على تعزيز الأداء ، و كمثال لها قول المعلم للطالب جزاك الله خيرًا .</a:t>
            </a:r>
          </a:p>
          <a:p>
            <a:r>
              <a:rPr lang="ar-IQ" sz="2400" b="1" dirty="0"/>
              <a:t>3- التغذية الراجعة السلبية :</a:t>
            </a:r>
            <a:r>
              <a:rPr lang="ar-IQ" sz="2400" dirty="0"/>
              <a:t> و هي إنتقاد السلوكيات الحالية مع عدم تقديم حلول لتعديلها ، و مثال على ذلك قول المعلم  “يجب تغيير سلوكك لسلوك أفضل ” .</a:t>
            </a:r>
          </a:p>
          <a:p>
            <a:r>
              <a:rPr lang="ar-IQ" sz="2400" b="1" dirty="0"/>
              <a:t>4- التغذية الراجعة الفورية و المؤجلة :</a:t>
            </a:r>
            <a:r>
              <a:rPr lang="ar-IQ" sz="2400" dirty="0"/>
              <a:t> الفورية هي التي بتم تقديمها في الحال أثناء أداء العمل ، أما المؤجلة هي التي يتم تقديمها بعد الإنتهاء من أداء الأعمال 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5656" y="1268760"/>
            <a:ext cx="67687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2800" b="1" dirty="0"/>
              <a:t>همية التغذية الراجعة في العملية التعليمية : </a:t>
            </a:r>
            <a:r>
              <a:rPr lang="ar-IQ" sz="2800" dirty="0"/>
              <a:t/>
            </a:r>
            <a:br>
              <a:rPr lang="ar-IQ" sz="2800" dirty="0"/>
            </a:br>
            <a:r>
              <a:rPr lang="ar-IQ" sz="2800" b="1" dirty="0"/>
              <a:t>أولًا وظيفة تعزيزية :</a:t>
            </a:r>
            <a:r>
              <a:rPr lang="ar-IQ" sz="2800" dirty="0"/>
              <a:t> و هي تشجيع المعلم و المتعلم على العطاء و إعادة توجيه الطلاب ، و تصحيح مسار التعليم .</a:t>
            </a:r>
          </a:p>
          <a:p>
            <a:pPr algn="just"/>
            <a:r>
              <a:rPr lang="ar-IQ" sz="2800" b="1" dirty="0"/>
              <a:t>ثانيًا وظيفة إخبارية :</a:t>
            </a:r>
            <a:r>
              <a:rPr lang="ar-IQ" sz="2800" dirty="0"/>
              <a:t> و هي توضيح درجة صحة جواب الطالب و ذلك عن طريق المعلم ، فيقوم المعلم بتصحيح الأخطاء للمتعلم .</a:t>
            </a:r>
          </a:p>
          <a:p>
            <a:pPr algn="just"/>
            <a:r>
              <a:rPr lang="ar-IQ" sz="2800" b="1" dirty="0"/>
              <a:t>ثالثًا وظيفة تقويمية :</a:t>
            </a:r>
            <a:r>
              <a:rPr lang="ar-IQ" sz="2800" dirty="0"/>
              <a:t> و هي تقييم العمل و أداه المتعلم و تحديد هل هو جيد أم سئ ، هذا مع تصحيح الأخطاء و الأداء 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9632" y="1196752"/>
            <a:ext cx="648072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IQ" sz="3200" b="1" dirty="0"/>
              <a:t>صفات التغذية </a:t>
            </a:r>
            <a:r>
              <a:rPr lang="ar-IQ" sz="3200" b="1"/>
              <a:t>الراجعة </a:t>
            </a:r>
            <a:r>
              <a:rPr lang="ar-IQ" sz="3200" b="1" smtClean="0"/>
              <a:t>:</a:t>
            </a:r>
          </a:p>
          <a:p>
            <a:pPr algn="just"/>
            <a:r>
              <a:rPr lang="ar-IQ" sz="3200" dirty="0"/>
              <a:t/>
            </a:r>
            <a:br>
              <a:rPr lang="ar-IQ" sz="3200" dirty="0"/>
            </a:br>
            <a:r>
              <a:rPr lang="ar-IQ" sz="3200" dirty="0"/>
              <a:t>1- لابد أن يتم وضع خطة محكمة للتغذية الراجعة و تحديد القضية المراد مناقشتها و عرضها في جلسة التغذية الراجعة .</a:t>
            </a:r>
          </a:p>
          <a:p>
            <a:pPr algn="just"/>
            <a:r>
              <a:rPr lang="ar-IQ" sz="3200" dirty="0"/>
              <a:t>2- لابد للتغذية الراجعة أن تكون شاملة لجميع الجوانب و لها وقت كافي و محدد ، و يتحدد لها أهداف و نتائج معينة 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24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التغذية المرتدة</vt:lpstr>
      <vt:lpstr>Slide 2</vt:lpstr>
      <vt:lpstr>Slide 3</vt:lpstr>
      <vt:lpstr>Slide 4</vt:lpstr>
      <vt:lpstr>Slide 5</vt:lpstr>
      <vt:lpstr>Slide 6</vt:lpstr>
    </vt:vector>
  </TitlesOfParts>
  <Company>Microsoft (C)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التغذية المرتدة</dc:title>
  <dc:creator>SPIDERHOUSE</dc:creator>
  <cp:lastModifiedBy>SPIDERHOUSE</cp:lastModifiedBy>
  <cp:revision>2</cp:revision>
  <dcterms:created xsi:type="dcterms:W3CDTF">2019-01-01T15:23:04Z</dcterms:created>
  <dcterms:modified xsi:type="dcterms:W3CDTF">2019-01-01T15:33:54Z</dcterms:modified>
</cp:coreProperties>
</file>