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99C9CC2-9F60-478C-9FD6-8AECFBBDFED1}"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99C9CC2-9F60-478C-9FD6-8AECFBBDFED1}"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99C9CC2-9F60-478C-9FD6-8AECFBBDFED1}"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99C9CC2-9F60-478C-9FD6-8AECFBBDFED1}"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C9CC2-9F60-478C-9FD6-8AECFBBDFED1}"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99C9CC2-9F60-478C-9FD6-8AECFBBDFED1}"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99C9CC2-9F60-478C-9FD6-8AECFBBDFED1}"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99C9CC2-9F60-478C-9FD6-8AECFBBDFED1}"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C9CC2-9F60-478C-9FD6-8AECFBBDFED1}"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C9CC2-9F60-478C-9FD6-8AECFBBDFED1}"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C9CC2-9F60-478C-9FD6-8AECFBBDFED1}"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1422DE9-EA4C-4A6A-8655-101F35E927E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99C9CC2-9F60-478C-9FD6-8AECFBBDFED1}"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1422DE9-EA4C-4A6A-8655-101F35E927E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نظريات انتقال اثر التعلم</a:t>
            </a:r>
            <a:endParaRPr lang="ar-IQ" dirty="0"/>
          </a:p>
        </p:txBody>
      </p:sp>
      <p:sp>
        <p:nvSpPr>
          <p:cNvPr id="3" name="Subtitle 2"/>
          <p:cNvSpPr>
            <a:spLocks noGrp="1"/>
          </p:cNvSpPr>
          <p:nvPr>
            <p:ph type="subTitle" idx="1"/>
          </p:nvPr>
        </p:nvSpPr>
        <p:spPr/>
        <p:txBody>
          <a:bodyPr/>
          <a:lstStyle/>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51344"/>
            <a:ext cx="7776864" cy="5632311"/>
          </a:xfrm>
          <a:prstGeom prst="rect">
            <a:avLst/>
          </a:prstGeom>
        </p:spPr>
        <p:txBody>
          <a:bodyPr wrap="square">
            <a:spAutoFit/>
          </a:bodyPr>
          <a:lstStyle/>
          <a:p>
            <a:r>
              <a:rPr lang="ar-IQ" sz="2400" b="1" dirty="0"/>
              <a:t>نظريات انتقال اثر التعلم</a:t>
            </a:r>
            <a:endParaRPr lang="ar-IQ" sz="2400" dirty="0"/>
          </a:p>
          <a:p>
            <a:pPr algn="just"/>
            <a:r>
              <a:rPr lang="ar-IQ" sz="2400" b="1" dirty="0"/>
              <a:t>اولا: نظرية التدريب الشكلي</a:t>
            </a:r>
            <a:endParaRPr lang="ar-IQ" sz="2400" dirty="0"/>
          </a:p>
          <a:p>
            <a:pPr algn="just"/>
            <a:r>
              <a:rPr lang="ar-IQ" sz="2400" dirty="0"/>
              <a:t>   تستند هذة النظرية على ان العقل البشري مكون من مجموعة من الملكات والاشكال </a:t>
            </a:r>
            <a:r>
              <a:rPr lang="ar-IQ" sz="2400" dirty="0" smtClean="0"/>
              <a:t>المستقلة </a:t>
            </a:r>
            <a:r>
              <a:rPr lang="ar-IQ" sz="2400" dirty="0"/>
              <a:t>مثل التذكير ،الارادة ،الاستدلال .وتحتاج هذه الاشكال الى التدريب من  اجل تقويتها وتهذيبها فاذا اردنا تنمية قدرة التذكر فان علينا دراسة بعض المواد التي تساعنا على التذكر وهكذا بمعنى لكل شكل وقابلية مادة تدريبية خاصة بها وتجدر الاشارة هنا الا ان  انصار هذه النظرية قد اكدوا على ان المطلوب هو التدريب الشكلي ولذلك فان اهتماماتهم بمحتوى المادة ليس مهما في حد ذاته وانما يساعد على القدرة  المرتبطة به بغض النظر عن قيمته .ولقد تعرضت هذه النظرية الى لانتقادات شديدة وكان لثورندايك تاثير مهم في صحة نظرية القدرات وتسمى احيانا الملكات وقد قام العلماءفي اوائل القرن الماضي للتحقق مما تركة هذة النظرية فقد بينت ان الانتقال يحدث بشروط خاصة منها ماهو موضوعي يتصل بطبيعة المادة هو الموضوع او الشيئ المتعلم وهذا يثبت بطلان هذه النظرية والتي اعتقدت ان المهم في التعلم هو شكل النشاط وليس مظمونه او محتواه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0"/>
            <a:ext cx="7416824" cy="5632311"/>
          </a:xfrm>
          <a:prstGeom prst="rect">
            <a:avLst/>
          </a:prstGeom>
        </p:spPr>
        <p:txBody>
          <a:bodyPr wrap="square">
            <a:spAutoFit/>
          </a:bodyPr>
          <a:lstStyle/>
          <a:p>
            <a:pPr algn="just"/>
            <a:r>
              <a:rPr lang="ar-IQ" sz="2000" b="1" dirty="0" smtClean="0"/>
              <a:t>ثانيا </a:t>
            </a:r>
            <a:r>
              <a:rPr lang="ar-IQ" sz="2000" b="1" dirty="0"/>
              <a:t>:نظرية ثورندايك (العناصر المتشابهه )</a:t>
            </a:r>
            <a:endParaRPr lang="ar-IQ" sz="2000" dirty="0"/>
          </a:p>
          <a:p>
            <a:pPr algn="just"/>
            <a:r>
              <a:rPr lang="ar-IQ" sz="2000" dirty="0"/>
              <a:t>ان هذه النظرية تقول بانه يمكن حدوث انتقال اثر التعلم من موقف سابق الى موقف جديد على اساس وجود عناصر مماثلة بين الموقفين .وتقول ان انتقال اثر التعلم يكون موجودا كلما زاد التماثل بين الموقف السابق والموقف الجديد ويقل انتقال ا ثر التعلم بين الموقف السابق والجديد اذا قل التعلم وقد درس هذا (</a:t>
            </a:r>
            <a:r>
              <a:rPr lang="en-US" sz="2000" dirty="0" err="1"/>
              <a:t>osgood</a:t>
            </a:r>
            <a:r>
              <a:rPr lang="en-US" sz="2000" dirty="0"/>
              <a:t>  ) </a:t>
            </a:r>
            <a:r>
              <a:rPr lang="ar-IQ" sz="2000" dirty="0"/>
              <a:t>مبدا التشابه وعلاقة المكونات المشتركة بالنتقال اثر التعلم واشار الى ان الانتقال يحدث اذا تشابهت المتغيرات من الاستجابات وتناسبت قوة الانتقال وايجابياتها مع قوة التشابه في المتغيرات بين عملين او موقفين كان الانتقال فاعلا واذا كانت الاستجابات مختلفة فهناك احتمال لحدوث انتقال سالب  ان يكون الانتقال السالب في اقصى درجاته اذا كانت المتغيرات متشابهه والاستجابات مختلفة وان لهذه النظرية ثلاثة قوانين تحكم التعلم وهي اساسها نظرية  ثورندايك بعد ان اجرى تجاربه على الانسان والحيوان وخرج بهذه الحصيلة  .</a:t>
            </a:r>
          </a:p>
          <a:p>
            <a:pPr algn="just"/>
            <a:r>
              <a:rPr lang="ar-IQ" sz="2000" dirty="0"/>
              <a:t>1- </a:t>
            </a:r>
            <a:r>
              <a:rPr lang="ar-IQ" sz="2000" b="1" dirty="0"/>
              <a:t>قانون الاثر</a:t>
            </a:r>
            <a:r>
              <a:rPr lang="ar-IQ" sz="2000" dirty="0"/>
              <a:t> :وهو اختيار الاستجابات واسقاطها وتعلم الاستجابة بالحالة الصحيحة ونبذ الاستجابات المزعجة والخاطئة والتي دائما يحاول الفرد اسقاطها من حين الى  اخر .</a:t>
            </a:r>
            <a:br>
              <a:rPr lang="ar-IQ" sz="2000" dirty="0"/>
            </a:br>
            <a:r>
              <a:rPr lang="ar-IQ" sz="2000" dirty="0"/>
              <a:t>2- قانون التكرار :وهو ايجاد صلة بين المؤثر والاستجابة واذا كانت هذه الصلة قابلة للتكيف ازدادت قوة التدريب عليها وخاصة اذا كانت النتائج جيدة واذا اهملنا التكيف بين المؤثر والاستجابة ضعفت </a:t>
            </a:r>
            <a:r>
              <a:rPr lang="ar-IQ" sz="2000" dirty="0" smtClean="0"/>
              <a:t>.</a:t>
            </a:r>
          </a:p>
          <a:p>
            <a:pPr algn="just"/>
            <a:r>
              <a:rPr lang="ar-IQ" sz="2000" dirty="0"/>
              <a:t/>
            </a:r>
            <a:br>
              <a:rPr lang="ar-IQ" sz="2000" dirty="0"/>
            </a:br>
            <a:r>
              <a:rPr lang="ar-IQ" sz="2000" dirty="0"/>
              <a:t>  </a:t>
            </a:r>
            <a:r>
              <a:rPr lang="ar-IQ" sz="2000" b="1" dirty="0"/>
              <a:t>قانون الاستعداد</a:t>
            </a:r>
            <a:r>
              <a:rPr lang="ar-IQ" sz="2000" dirty="0"/>
              <a:t> :وهو استعداد الكائن الحي لتعلم المؤثر الذي يكون بعد الاستجابة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96752"/>
            <a:ext cx="7632848" cy="4401205"/>
          </a:xfrm>
          <a:prstGeom prst="rect">
            <a:avLst/>
          </a:prstGeom>
        </p:spPr>
        <p:txBody>
          <a:bodyPr wrap="square">
            <a:spAutoFit/>
          </a:bodyPr>
          <a:lstStyle/>
          <a:p>
            <a:pPr algn="just"/>
            <a:r>
              <a:rPr lang="ar-IQ" sz="2800" b="1" u="sng" dirty="0" smtClean="0"/>
              <a:t>ثالثا </a:t>
            </a:r>
            <a:r>
              <a:rPr lang="ar-IQ" sz="2800" b="1" u="sng" dirty="0"/>
              <a:t>: نظرية</a:t>
            </a:r>
            <a:endParaRPr lang="ar-IQ" sz="2800" dirty="0"/>
          </a:p>
          <a:p>
            <a:pPr algn="just"/>
            <a:r>
              <a:rPr lang="ar-IQ" sz="2800" dirty="0"/>
              <a:t>ستند هذه النظرية الى فكرة التعميم حيث يستطيع الفرد ان ينقل خبرة اكتسبها في موقف ما الى موقف اخر والتعميم يحدث نتيجة الفهم ان الشخص الذي يتعلم مبادئ الحساب جيدا يستطيع اتقان الحسابات التجارية وقد بين (</a:t>
            </a:r>
            <a:r>
              <a:rPr lang="en-US" sz="2800" dirty="0"/>
              <a:t>GIBSON ) </a:t>
            </a:r>
            <a:r>
              <a:rPr lang="ar-IQ" sz="2800" dirty="0"/>
              <a:t>ان انتقال اثر التعلم يحدث بتاثير عملية معرفية هي التعميم وليس نتيجة التشابه او الاختلاف في مادة التعلم .ومن هذا يتم التاكيد على فهم القواعد والاساسيات لتكوين المبادئ الاساسية ثم استخدامها في مجالات اخرى ان هذه المحصلة تكون الخبرات التي يمتلكها الفرد ومن ثم يتخدمها لواجهة المشاكل المطروحة امامه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332656"/>
            <a:ext cx="6984776" cy="6740307"/>
          </a:xfrm>
          <a:prstGeom prst="rect">
            <a:avLst/>
          </a:prstGeom>
        </p:spPr>
        <p:txBody>
          <a:bodyPr wrap="square">
            <a:spAutoFit/>
          </a:bodyPr>
          <a:lstStyle/>
          <a:p>
            <a:pPr algn="just"/>
            <a:r>
              <a:rPr lang="ar-IQ" sz="2400" b="1" dirty="0"/>
              <a:t>اهداف نقل اثر </a:t>
            </a:r>
            <a:r>
              <a:rPr lang="ar-IQ" sz="2400" b="1" dirty="0" smtClean="0"/>
              <a:t>التعلم</a:t>
            </a:r>
          </a:p>
          <a:p>
            <a:pPr algn="just"/>
            <a:r>
              <a:rPr lang="ar-IQ" sz="2400" dirty="0" smtClean="0"/>
              <a:t/>
            </a:r>
            <a:br>
              <a:rPr lang="ar-IQ" sz="2400" dirty="0" smtClean="0"/>
            </a:br>
            <a:r>
              <a:rPr lang="ar-IQ" sz="2400" dirty="0"/>
              <a:t>إن للتعلم في شتى أشكاله له غايه وهي نقل اوتعميم او تطبيق ما تم تعلمه الى الحياة العملية .وللنقل الحركي هدفان هما </a:t>
            </a:r>
            <a:r>
              <a:rPr lang="ar-IQ" sz="2400" dirty="0" smtClean="0"/>
              <a:t>:</a:t>
            </a:r>
          </a:p>
          <a:p>
            <a:pPr algn="just"/>
            <a:r>
              <a:rPr lang="ar-IQ" sz="2400" dirty="0" smtClean="0"/>
              <a:t/>
            </a:r>
            <a:br>
              <a:rPr lang="ar-IQ" sz="2400" dirty="0" smtClean="0"/>
            </a:br>
            <a:r>
              <a:rPr lang="ar-IQ" sz="2400" b="1" dirty="0"/>
              <a:t>  النقل </a:t>
            </a:r>
            <a:r>
              <a:rPr lang="ar-IQ" sz="2400" b="1" dirty="0" smtClean="0"/>
              <a:t>القريب</a:t>
            </a:r>
            <a:r>
              <a:rPr lang="ar-IQ" sz="2400" dirty="0" smtClean="0"/>
              <a:t>:</a:t>
            </a:r>
          </a:p>
          <a:p>
            <a:pPr algn="just"/>
            <a:r>
              <a:rPr lang="ar-IQ" sz="2400" dirty="0" smtClean="0"/>
              <a:t>أ‌-</a:t>
            </a:r>
            <a:r>
              <a:rPr lang="ar-IQ" sz="2400" dirty="0"/>
              <a:t> من حيث درجة التشابه : وتعني انتقال التدريب الى حالات مشابهه وبنفس الوقت مختلفة في التطبيق العملي .كما يحدث عند تعليم أجزاء صغيرة من المهارات الحركية في بداية البرنامج التعليمي لنقلها للمهارات الأصعب والأكثر خطورة كما في الجمناستك عند تعلم الحركات وربطها مع الأداة </a:t>
            </a:r>
            <a:r>
              <a:rPr lang="ar-IQ" sz="2400" dirty="0" smtClean="0"/>
              <a:t>.</a:t>
            </a:r>
          </a:p>
          <a:p>
            <a:pPr algn="just"/>
            <a:r>
              <a:rPr lang="ar-IQ" sz="2400" dirty="0" smtClean="0"/>
              <a:t/>
            </a:r>
            <a:br>
              <a:rPr lang="ar-IQ" sz="2400" dirty="0" smtClean="0"/>
            </a:br>
            <a:r>
              <a:rPr lang="ar-IQ" sz="2400" dirty="0"/>
              <a:t>ب‌- من الناحية الزمنية :أي نقل اثر التعلم خلال فترة زمنية معينة كما يحدث عند تعلم مهارة وإتقانها يتم نقل اثر التعلم الى مهارة اخرى لغرض تعليمها او تطويرها  ويتم ذلك خلال فترة زمنية قريبة فكلما قل الفارق الزمني زادت احتمالية </a:t>
            </a:r>
            <a:r>
              <a:rPr lang="ar-IQ" sz="2400"/>
              <a:t>عملية </a:t>
            </a:r>
            <a:r>
              <a:rPr lang="ar-IQ" sz="2400" smtClean="0"/>
              <a:t>النقل</a:t>
            </a:r>
          </a:p>
          <a:p>
            <a:pPr algn="just"/>
            <a:r>
              <a:rPr lang="ar-IQ" sz="2400" smtClean="0"/>
              <a:t> </a:t>
            </a:r>
            <a:r>
              <a:rPr lang="ar-IQ" sz="2400" dirty="0"/>
              <a:t>.</a:t>
            </a:r>
            <a:r>
              <a:rPr lang="ar-IQ" sz="2400" dirty="0" smtClean="0"/>
              <a:t/>
            </a:r>
            <a:br>
              <a:rPr lang="ar-IQ" sz="2400" dirty="0" smtClean="0"/>
            </a:br>
            <a:r>
              <a:rPr lang="ar-IQ" sz="2400" b="1" dirty="0"/>
              <a:t> </a:t>
            </a:r>
            <a:endParaRPr lang="ar-IQ"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692697"/>
            <a:ext cx="6840760" cy="5262979"/>
          </a:xfrm>
          <a:prstGeom prst="rect">
            <a:avLst/>
          </a:prstGeom>
        </p:spPr>
        <p:txBody>
          <a:bodyPr wrap="square">
            <a:spAutoFit/>
          </a:bodyPr>
          <a:lstStyle/>
          <a:p>
            <a:pPr algn="just"/>
            <a:r>
              <a:rPr lang="ar-IQ" sz="2400" b="1" dirty="0" smtClean="0"/>
              <a:t> النقل البعيد</a:t>
            </a:r>
            <a:r>
              <a:rPr lang="ar-IQ" sz="2400" dirty="0" smtClean="0"/>
              <a:t> :</a:t>
            </a:r>
          </a:p>
          <a:p>
            <a:pPr algn="just"/>
            <a:r>
              <a:rPr lang="ar-IQ" sz="2400" dirty="0" smtClean="0"/>
              <a:t/>
            </a:r>
            <a:br>
              <a:rPr lang="ar-IQ" sz="2400" dirty="0" smtClean="0"/>
            </a:br>
            <a:r>
              <a:rPr lang="ar-IQ" sz="2400" dirty="0" smtClean="0"/>
              <a:t>أ‌- من حيث درجة الاختلاف : في بعض الأحيان يرغب المدربين بتدريب المتعلمين لتطوير قدرات عامه تستخدم في مهارات متعددة ان الهدف النهائي يختلف عن الهدف الأساس للوحدة التدريبية وكمثال على ذلك أطفال المرحلة الابتدائية يتم تعليمهم في درس التربية البدنية الجمناستك ربما هذه المهارات حصيلتها تستخدم في سنوات لاحقة في أنواع أخرى من مهارات الجمناستك او ربما جوانب ترويحية اخرى ضمن نطاق التمارين</a:t>
            </a:r>
          </a:p>
          <a:p>
            <a:pPr algn="just"/>
            <a:r>
              <a:rPr lang="ar-IQ" sz="2400" dirty="0" smtClean="0"/>
              <a:t> </a:t>
            </a:r>
            <a:br>
              <a:rPr lang="ar-IQ" sz="2400" dirty="0" smtClean="0"/>
            </a:br>
            <a:r>
              <a:rPr lang="ar-IQ" sz="2400" dirty="0" smtClean="0"/>
              <a:t> من الناحية الزمنية :وهو النقل بين مراحل التطور الحركي للإنسان خلال حياته فمثلا اكتساب الأطفال الخبرات الحركية (القفز،الرمي ،الركض )ستظهر في المستقبل وفي مراحل متقدمة من العمر عند اكتساب خبرات حركية متنوعة</a:t>
            </a:r>
            <a:endParaRPr lang="ar-IQ"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174</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نظريات انتقال اثر التعلم</vt:lpstr>
      <vt:lpstr>Slide 2</vt:lpstr>
      <vt:lpstr>Slide 3</vt:lpstr>
      <vt:lpstr>Slide 4</vt:lpstr>
      <vt:lpstr>Slide 5</vt:lpstr>
      <vt:lpstr>Slide 6</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انتقال اثر التعلم</dc:title>
  <dc:creator>SPIDERHOUSE</dc:creator>
  <cp:lastModifiedBy>SPIDERHOUSE</cp:lastModifiedBy>
  <cp:revision>2</cp:revision>
  <dcterms:created xsi:type="dcterms:W3CDTF">2019-01-01T15:16:05Z</dcterms:created>
  <dcterms:modified xsi:type="dcterms:W3CDTF">2019-01-01T15:22:43Z</dcterms:modified>
</cp:coreProperties>
</file>