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076E271-2CFA-4F1E-816F-1FDFCE7DABAB}"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C0D8D0F-62B3-415C-B4F1-5F544DA79C21}"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076E271-2CFA-4F1E-816F-1FDFCE7DABAB}"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C0D8D0F-62B3-415C-B4F1-5F544DA79C21}"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076E271-2CFA-4F1E-816F-1FDFCE7DABAB}"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C0D8D0F-62B3-415C-B4F1-5F544DA79C21}"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076E271-2CFA-4F1E-816F-1FDFCE7DABAB}"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C0D8D0F-62B3-415C-B4F1-5F544DA79C21}"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76E271-2CFA-4F1E-816F-1FDFCE7DABAB}"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C0D8D0F-62B3-415C-B4F1-5F544DA79C21}"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076E271-2CFA-4F1E-816F-1FDFCE7DABAB}"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C0D8D0F-62B3-415C-B4F1-5F544DA79C21}"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076E271-2CFA-4F1E-816F-1FDFCE7DABAB}" type="datetimeFigureOut">
              <a:rPr lang="ar-IQ" smtClean="0"/>
              <a:t>24/04/1440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C0D8D0F-62B3-415C-B4F1-5F544DA79C21}"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076E271-2CFA-4F1E-816F-1FDFCE7DABAB}" type="datetimeFigureOut">
              <a:rPr lang="ar-IQ" smtClean="0"/>
              <a:t>24/04/1440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C0D8D0F-62B3-415C-B4F1-5F544DA79C21}"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6E271-2CFA-4F1E-816F-1FDFCE7DABAB}" type="datetimeFigureOut">
              <a:rPr lang="ar-IQ" smtClean="0"/>
              <a:t>24/04/1440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C0D8D0F-62B3-415C-B4F1-5F544DA79C21}"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76E271-2CFA-4F1E-816F-1FDFCE7DABAB}"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C0D8D0F-62B3-415C-B4F1-5F544DA79C21}"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76E271-2CFA-4F1E-816F-1FDFCE7DABAB}"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C0D8D0F-62B3-415C-B4F1-5F544DA79C21}"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076E271-2CFA-4F1E-816F-1FDFCE7DABAB}" type="datetimeFigureOut">
              <a:rPr lang="ar-IQ" smtClean="0"/>
              <a:t>24/04/1440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C0D8D0F-62B3-415C-B4F1-5F544DA79C21}"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الذاكرة والنسيان</a:t>
            </a:r>
            <a:endParaRPr lang="ar-IQ" dirty="0"/>
          </a:p>
        </p:txBody>
      </p:sp>
      <p:sp>
        <p:nvSpPr>
          <p:cNvPr id="3" name="Subtitle 2"/>
          <p:cNvSpPr>
            <a:spLocks noGrp="1"/>
          </p:cNvSpPr>
          <p:nvPr>
            <p:ph type="subTitle" idx="1"/>
          </p:nvPr>
        </p:nvSpPr>
        <p:spPr/>
        <p:txBody>
          <a:bodyPr>
            <a:normAutofit fontScale="70000" lnSpcReduction="20000"/>
          </a:bodyPr>
          <a:lstStyle/>
          <a:p>
            <a:endParaRPr lang="ar-IQ" dirty="0"/>
          </a:p>
          <a:p>
            <a:r>
              <a:rPr lang="ar-IQ" dirty="0" smtClean="0"/>
              <a:t/>
            </a:r>
            <a:br>
              <a:rPr lang="ar-IQ" dirty="0" smtClean="0"/>
            </a:br>
            <a:endParaRPr lang="ar-IQ" dirty="0"/>
          </a:p>
          <a:p>
            <a:r>
              <a:rPr lang="ar-IQ" dirty="0" smtClean="0"/>
              <a:t/>
            </a:r>
            <a:br>
              <a:rPr lang="ar-IQ" dirty="0" smtClean="0"/>
            </a:b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582341"/>
            <a:ext cx="4572000" cy="3693319"/>
          </a:xfrm>
          <a:prstGeom prst="rect">
            <a:avLst/>
          </a:prstGeom>
        </p:spPr>
        <p:txBody>
          <a:bodyPr>
            <a:spAutoFit/>
          </a:bodyPr>
          <a:lstStyle/>
          <a:p>
            <a:r>
              <a:rPr lang="ar-IQ" dirty="0"/>
              <a:t>مفهوم التذكر:</a:t>
            </a:r>
            <a:r>
              <a:rPr lang="ar-IQ" dirty="0" smtClean="0"/>
              <a:t/>
            </a:r>
            <a:br>
              <a:rPr lang="ar-IQ" dirty="0" smtClean="0"/>
            </a:br>
            <a:r>
              <a:rPr lang="ar-IQ" dirty="0"/>
              <a:t>يرتبط التعلم ارتباطا شديدا بالتذكر ذلك انه اذا لم يتبقى شيء لدينا من خبراتنا السابقة فلن نتعلم شيئا وللتذكر أهمية خاصة فان تفكيرنا مرتبط الى حد كبير بما نتذكر من حقائق كما ان استمرار الإدراك في حد ذاته إنما يتوقف على استمرار ذاكرتنا فنحن نستطيع ان ندرك العلاقات بين الماضي والحاضر ونقوم بعمل تنبؤات عن المستقبل ويرجع ذلك كله الى حضور ذاكرتنا وقوتها ومرونتها 0</a:t>
            </a:r>
            <a:r>
              <a:rPr lang="ar-IQ" dirty="0" smtClean="0"/>
              <a:t/>
            </a:r>
            <a:br>
              <a:rPr lang="ar-IQ" dirty="0" smtClean="0"/>
            </a:br>
            <a:r>
              <a:rPr lang="ar-IQ" dirty="0"/>
              <a:t>ويمكن تعريف الذاكرة بأنها" قدرة المرء على استدعاء مادة سبق له وان تعلمها واحتفظ بها في ذاكرته " </a:t>
            </a:r>
            <a:r>
              <a:rPr lang="ar-IQ" dirty="0" smtClean="0"/>
              <a:t/>
            </a:r>
            <a:br>
              <a:rPr lang="ar-IQ" dirty="0" smtClean="0"/>
            </a:br>
            <a:r>
              <a:rPr lang="ar-IQ" dirty="0"/>
              <a:t>او هي قدرة عقلية متمثلة بقابلية الفرد على استعادة واسترجاع وحفظ المعلومات والافكار والخبرات التي تم تعلمها في وقت سابق من حياته</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751344"/>
            <a:ext cx="4572000" cy="5355312"/>
          </a:xfrm>
          <a:prstGeom prst="rect">
            <a:avLst/>
          </a:prstGeom>
        </p:spPr>
        <p:txBody>
          <a:bodyPr>
            <a:spAutoFit/>
          </a:bodyPr>
          <a:lstStyle/>
          <a:p>
            <a:r>
              <a:rPr lang="ar-IQ" dirty="0"/>
              <a:t>انواع الذاكرة:</a:t>
            </a:r>
            <a:r>
              <a:rPr lang="ar-IQ" dirty="0" smtClean="0"/>
              <a:t/>
            </a:r>
            <a:br>
              <a:rPr lang="ar-IQ" dirty="0" smtClean="0"/>
            </a:br>
            <a:r>
              <a:rPr lang="ar-IQ" dirty="0"/>
              <a:t>هناك ثلاثة أنواع من الذاكرة </a:t>
            </a:r>
            <a:r>
              <a:rPr lang="ar-IQ" dirty="0" smtClean="0"/>
              <a:t/>
            </a:r>
            <a:br>
              <a:rPr lang="ar-IQ" dirty="0" smtClean="0"/>
            </a:br>
            <a:r>
              <a:rPr lang="ar-IQ" dirty="0"/>
              <a:t>1-الذاكرة الحسية :وهي الذاكرة المرتبطة بالحواس الخمسة حيث يعتقد بوجود مخزن للمعلومات في كل حاسة من هذه الحواس يتم فيه حفظ وخزن المعلومات في كل حاسة فهناك ذاكرة بصرية يتم فيها خزن صور المرئيات او المرئيات التي تراها العين وهناك ذاكرة سمعية يتم فيها خزن الأصوات او الذبذبات الصوتية التي تسمعها الاذن وهناك ذاكرة لمس يتم فيها خزن إحساسات مثل الحرارة والبرودة والوزن والضغط وهناك ذاكرة شمية وذاكرة ذوقية0</a:t>
            </a:r>
            <a:r>
              <a:rPr lang="ar-IQ" dirty="0" smtClean="0"/>
              <a:t/>
            </a:r>
            <a:br>
              <a:rPr lang="ar-IQ" dirty="0" smtClean="0"/>
            </a:br>
            <a:r>
              <a:rPr lang="ar-IQ" dirty="0"/>
              <a:t>2-الذاكرة قصيرة المدى : وهي الذاكرة المسؤولة عن الحفظ وخزن المعلومات ذات الاستعمال اليومي المتواصل او المعلومات ذات العلاقة بالحياة اليومية للفرد وهي المعلومات التي يبلغ مداها الزمني من نصف ساعة الى يوم واحد كتذكر ارقام هواتف معينة او تذكر قائمة من الأسماء والارقام0</a:t>
            </a:r>
            <a:r>
              <a:rPr lang="ar-IQ" dirty="0" smtClean="0"/>
              <a:t/>
            </a:r>
            <a:br>
              <a:rPr lang="ar-IQ" dirty="0" smtClean="0"/>
            </a:br>
            <a:r>
              <a:rPr lang="ar-IQ" dirty="0"/>
              <a:t>3-الذاكرة بعيدة المدى: وهي الذاكرة المسؤولة عن حفظ وخزن المعلومات التي يبلغ مداها الزمني ايام وأشهر او سنين وربما عمر الإنسان كله كتذكر بعض إحداث الطفولة او تذكر بعض الأمور التي حدثت منذ فترات زمنية طويلة</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79653"/>
            <a:ext cx="6624736" cy="5078313"/>
          </a:xfrm>
          <a:prstGeom prst="rect">
            <a:avLst/>
          </a:prstGeom>
        </p:spPr>
        <p:txBody>
          <a:bodyPr wrap="square">
            <a:spAutoFit/>
          </a:bodyPr>
          <a:lstStyle/>
          <a:p>
            <a:r>
              <a:rPr lang="ar-IQ" dirty="0"/>
              <a:t>التغيرات النوعية والعوامل الديناميكية في الذاكرة :</a:t>
            </a:r>
            <a:r>
              <a:rPr lang="ar-IQ" dirty="0" smtClean="0"/>
              <a:t/>
            </a:r>
            <a:br>
              <a:rPr lang="ar-IQ" dirty="0" smtClean="0"/>
            </a:br>
            <a:r>
              <a:rPr lang="ar-IQ" dirty="0"/>
              <a:t>في بعض الاحيان يخيل لنا ان نعرف ولكننا لا نستطيع ان نتذكر أي ان ذاكرتنا تكون أحيانا غير دقيقة او مشوهة فهذه الجوانب اثارت اهتمام علماء النفس وقاموا بتجارب كثيرة وخاصة كيف يتم خزن المعلومات ؟وكيف يتم معالجتها ؟وكيف يتم استذكارها من قبل الأفراد ؟</a:t>
            </a:r>
            <a:r>
              <a:rPr lang="ar-IQ" dirty="0" smtClean="0"/>
              <a:t/>
            </a:r>
            <a:br>
              <a:rPr lang="ar-IQ" dirty="0" smtClean="0"/>
            </a:br>
            <a:r>
              <a:rPr lang="ar-IQ" dirty="0"/>
              <a:t>ظاهرة (على رأس اللسان ):</a:t>
            </a:r>
            <a:r>
              <a:rPr lang="ar-IQ" dirty="0" smtClean="0"/>
              <a:t/>
            </a:r>
            <a:br>
              <a:rPr lang="ar-IQ" dirty="0" smtClean="0"/>
            </a:br>
            <a:r>
              <a:rPr lang="ar-IQ" dirty="0"/>
              <a:t>هي الفشل المؤقت لاسترجاع شيء معروف اطلق عليها (على رأس اللسان) الناس في مثل هذه الحالة يتضايقون بسبب عدم قدرتهم على التذكر 0</a:t>
            </a:r>
            <a:r>
              <a:rPr lang="ar-IQ" dirty="0" smtClean="0"/>
              <a:t/>
            </a:r>
            <a:br>
              <a:rPr lang="ar-IQ" dirty="0" smtClean="0"/>
            </a:br>
            <a:r>
              <a:rPr lang="ar-IQ" dirty="0"/>
              <a:t>وهذه الظاهرة قام بالبحث عنها كل من (براون وماكنيل عام 1966 ) باستخدام بعض التجارب فقد قام بقراءة تعاريف غير شائعة على بعض الطلبة الجامعيين الذين استخدموا كأفراد في تجاربهم وكانت الكلمات المستخدمة هي من النوع الذي يمكن التعرف عليه و لايمكن استذكاره بسهولة وكل مرة يعرض فيها على الفرد كلمة ويعتقد انه يعرف الإجابة المطلوبة ولكنه يستطيع اعطاءها فقد كان يطلب منه إعطاء أي كلمة استطاع تذكرها في طريق محاولته لتذكر الكلمة الصحيحة 0</a:t>
            </a:r>
            <a:r>
              <a:rPr lang="ar-IQ" dirty="0" smtClean="0"/>
              <a:t/>
            </a:r>
            <a:br>
              <a:rPr lang="ar-IQ" dirty="0" smtClean="0"/>
            </a:br>
            <a:r>
              <a:rPr lang="ar-IQ" dirty="0"/>
              <a:t>والأفراد في التجربة لم يتذكروا الكلمات بشكل عشوائي كما ان الكلمات التي أعطيت من خلال محاولتهم تذكر الكلمات المطلوبة لاعلاقة لها بها 0 وان البعض كان مشابها في المعنى والغالبية مشابهة في الصوت للكلمة الصحيحة وزيادة على ذلك بإمكان أفراد التجربة تذكر عدد من المقاطع في الكلمة المطلوبة او حتى تذكر الحرف الأول منه</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556792"/>
            <a:ext cx="5382344" cy="2031325"/>
          </a:xfrm>
          <a:prstGeom prst="rect">
            <a:avLst/>
          </a:prstGeom>
        </p:spPr>
        <p:txBody>
          <a:bodyPr wrap="square">
            <a:spAutoFit/>
          </a:bodyPr>
          <a:lstStyle/>
          <a:p>
            <a:r>
              <a:rPr lang="ar-IQ" dirty="0"/>
              <a:t>العوامل المؤثرة في عملية التذكر:</a:t>
            </a:r>
            <a:r>
              <a:rPr lang="ar-IQ" dirty="0" smtClean="0"/>
              <a:t/>
            </a:r>
            <a:br>
              <a:rPr lang="ar-IQ" dirty="0" smtClean="0"/>
            </a:br>
            <a:r>
              <a:rPr lang="ar-IQ" dirty="0"/>
              <a:t>طبيعة المادة التي يتم تعلمها (صعبة ،سهلة ) </a:t>
            </a:r>
            <a:r>
              <a:rPr lang="ar-IQ" dirty="0" smtClean="0"/>
              <a:t/>
            </a:r>
            <a:br>
              <a:rPr lang="ar-IQ" dirty="0" smtClean="0"/>
            </a:br>
            <a:r>
              <a:rPr lang="ar-IQ" dirty="0"/>
              <a:t>طريقة تنظيم المادة المتعلمة (ترتيب الموضوع في المادة بحيث تكون ذات معنى)0 </a:t>
            </a:r>
            <a:r>
              <a:rPr lang="ar-IQ" dirty="0" smtClean="0"/>
              <a:t/>
            </a:r>
            <a:br>
              <a:rPr lang="ar-IQ" dirty="0" smtClean="0"/>
            </a:br>
            <a:r>
              <a:rPr lang="ar-IQ" dirty="0"/>
              <a:t>درجة التعلم والتدرب (عمق وإتقان التعلم) 0</a:t>
            </a:r>
            <a:r>
              <a:rPr lang="ar-IQ" dirty="0" smtClean="0"/>
              <a:t/>
            </a:r>
            <a:br>
              <a:rPr lang="ar-IQ" dirty="0" smtClean="0"/>
            </a:br>
            <a:r>
              <a:rPr lang="ar-IQ" dirty="0"/>
              <a:t>اهمية المادة التعليمية وارتباطها بحاجة الطالب 0 </a:t>
            </a:r>
            <a:r>
              <a:rPr lang="ar-IQ" dirty="0" smtClean="0"/>
              <a:t/>
            </a:r>
            <a:br>
              <a:rPr lang="ar-IQ" dirty="0" smtClean="0"/>
            </a:br>
            <a:r>
              <a:rPr lang="ar-IQ" dirty="0"/>
              <a:t>رغبة الفرد في تعلم المادة التعليمية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910649"/>
            <a:ext cx="7848872" cy="5632311"/>
          </a:xfrm>
          <a:prstGeom prst="rect">
            <a:avLst/>
          </a:prstGeom>
        </p:spPr>
        <p:txBody>
          <a:bodyPr wrap="square">
            <a:spAutoFit/>
          </a:bodyPr>
          <a:lstStyle/>
          <a:p>
            <a:r>
              <a:rPr lang="ar-IQ" dirty="0"/>
              <a:t>سبل تحسين عملية التذكر:</a:t>
            </a:r>
            <a:r>
              <a:rPr lang="ar-IQ" dirty="0" smtClean="0"/>
              <a:t/>
            </a:r>
            <a:br>
              <a:rPr lang="ar-IQ" dirty="0" smtClean="0"/>
            </a:br>
            <a:r>
              <a:rPr lang="ar-IQ" dirty="0"/>
              <a:t>ان دور المعلم الايجابي يظهر في تهيئة الظروف المناسبة للمتعلمين لكي يتذكروا ما تعلمه فهو مسئول عن توفير هذه الظروف والت تتمثل فيما يأتي :</a:t>
            </a:r>
            <a:r>
              <a:rPr lang="ar-IQ" dirty="0" smtClean="0"/>
              <a:t/>
            </a:r>
            <a:br>
              <a:rPr lang="ar-IQ" dirty="0" smtClean="0"/>
            </a:br>
            <a:r>
              <a:rPr lang="ar-IQ" dirty="0"/>
              <a:t>تعليم مادة لها معنى ومرتبطة بحاجات المتعلمين الحاضرة والمستقبلية لان مثل هذه المادة تثير دوافعهم وتشوقهم للدراسة وبالتالي يكونون اكثر قدرة على حفظها وتذكرها وقد دلت دراسات انبجهاوس على ان المادة ذات المعنى أسهل حفظ وأسهل تذكرا من المقاطع عديمة المعنى 0</a:t>
            </a:r>
            <a:r>
              <a:rPr lang="ar-IQ" dirty="0" smtClean="0"/>
              <a:t/>
            </a:r>
            <a:br>
              <a:rPr lang="ar-IQ" dirty="0" smtClean="0"/>
            </a:br>
            <a:r>
              <a:rPr lang="ar-IQ" dirty="0"/>
              <a:t>التعلم الاتقاني : ان إتقان مادة التعلم والمهارات المرتبطة بها تساعد المتعلم على الاحتفاظ بها وتذكرها اكثر من المادة التي لم يتقنوا تعلمها أصلا</a:t>
            </a:r>
            <a:r>
              <a:rPr lang="ar-IQ" dirty="0" smtClean="0"/>
              <a:t/>
            </a:r>
            <a:br>
              <a:rPr lang="ar-IQ" dirty="0" smtClean="0"/>
            </a:br>
            <a:r>
              <a:rPr lang="ar-IQ" dirty="0"/>
              <a:t>ابعاد المتعلم عن عوامل الكف الرجعي المتمثل في التعطيل الناتج عن تعلم مادة جديدة مما يشوش تعلم الطلاب لمادة سابقة لها ،فالطلاب الذين يدرسون مادة المحاسبة بعدها مباشرة دون وجود فترة من الراحة يواجهون صعوبة في حفظ مادة الرياضيات لان مادة المحاسبة تداخلت مع مادة الرياضيات وأحدثت كفا رجعيا ولذلك فانه من الواجب تنظيم البرامج للمتعلمين على اساس وجود فترة من الراحة بين كل نشاط والنشاط الذي يليه </a:t>
            </a:r>
            <a:r>
              <a:rPr lang="ar-IQ" dirty="0" smtClean="0"/>
              <a:t/>
            </a:r>
            <a:br>
              <a:rPr lang="ar-IQ" dirty="0" smtClean="0"/>
            </a:br>
            <a:r>
              <a:rPr lang="ar-IQ" dirty="0"/>
              <a:t>ابعاد المتعلم عن عوامل الكف البعدي المتمثل في تعلم التلاميذ لمادة بعد تعلمه لمادة سابقة مباشرة ،وفي مثل هذه الحالة تعمل المادة الاولى كعامل معيق لتعلم المادة الثانية يساعد نسيانه ولذلك فان مسؤولية المدرسة ان تقدم النشاط للمتعلم بعد ان يكون قد مر بفترة من الراحة فالراحة ثم النشاط يحدثان تعلما يكون اكثر ثباتا وحين تتشابه المادة الاولى والثانية تماما فان الكف البعدي يكون محدودا اما اذا كان النشاط محدودا فان الكف البعدي يكون عاليا </a:t>
            </a:r>
            <a:r>
              <a:rPr lang="ar-IQ" dirty="0" smtClean="0"/>
              <a:t/>
            </a:r>
            <a:br>
              <a:rPr lang="ar-IQ" dirty="0" smtClean="0"/>
            </a:br>
            <a:r>
              <a:rPr lang="ar-IQ" dirty="0"/>
              <a:t>استخدام تقنيات فنية في الدراسة والتدريس كالمراجعة والتسميع والتعزيز ومن الثابت ان التعزيز يساعد المتعلم على حفظ ما يتعلمه واسترجاعه في وقت لاحق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980728"/>
            <a:ext cx="8208912" cy="3970318"/>
          </a:xfrm>
          <a:prstGeom prst="rect">
            <a:avLst/>
          </a:prstGeom>
        </p:spPr>
        <p:txBody>
          <a:bodyPr wrap="square">
            <a:spAutoFit/>
          </a:bodyPr>
          <a:lstStyle/>
          <a:p>
            <a:r>
              <a:rPr lang="ar-IQ" dirty="0"/>
              <a:t>اليات عمل الذاكرة:</a:t>
            </a:r>
            <a:r>
              <a:rPr lang="ar-IQ" dirty="0" smtClean="0"/>
              <a:t/>
            </a:r>
            <a:br>
              <a:rPr lang="ar-IQ" dirty="0" smtClean="0"/>
            </a:br>
            <a:r>
              <a:rPr lang="ar-IQ" dirty="0"/>
              <a:t>تمثل الذاكرة الحسية المرحلة الاولى في معالجة المعلومات وهي مرتبطة بمختلف الحواس ،ووظيفتها الاحتفاظ بالمعلومات في الذاكرة لمدة قصيرة جدا ،تكفي لمعالجة أكثر المعلومات،وهناك ذاكرة حسية منفصلة لكل من الحواس الخمس ولكن يبدو ان جميعها تعمل بالطريقة نفسها ،اما الذاكرة قصيرة المدى فإنها تعمل كذاكرة عاملة مؤقتة 0</a:t>
            </a:r>
            <a:r>
              <a:rPr lang="ar-IQ" dirty="0" smtClean="0"/>
              <a:t/>
            </a:r>
            <a:br>
              <a:rPr lang="ar-IQ" dirty="0" smtClean="0"/>
            </a:br>
            <a:r>
              <a:rPr lang="ar-IQ" dirty="0"/>
              <a:t>وفي هذه المرحلة تجري معالجة أعمق لجعل المعلومات جاهزة للتخزين في الذاكرة بعيدة المدى او لأداء الاستجابة المطلوبة وعندما نفكر بطريقة فاعلة ونشطة حول فكرة ما ونكون واعين بها فإنها تكون في الذاكرة العاملة ولا تحتفظ بالذاكرة العاملة بالمعلومات لمدة محددة فقط من الزمن ولكنها تحتفظ كذلك بقدر قليل من المعلومات وبعبارة أخرى فانك تستطيع ان تفكر فقط في عدة افكار في الوقت الواحد وقراءة عبارات قليلة او فهمها في الوقت الواحد اما فيما يتعلق بالجمل المعقدة والطويلة جدا فان القارئ عادة ما ينسى بداية الجملة عندما يقترب من الوصول الى نهايتها0</a:t>
            </a:r>
            <a:r>
              <a:rPr lang="ar-IQ" dirty="0" smtClean="0"/>
              <a:t/>
            </a:r>
            <a:br>
              <a:rPr lang="ar-IQ" dirty="0" smtClean="0"/>
            </a:br>
            <a:r>
              <a:rPr lang="ar-IQ" dirty="0"/>
              <a:t>وتنتقل المعلومات من الذاكرة قصيرة الأمد الى الذاكرة طويلة الأمد من خلال عمليات ترميز تقوم بها آليات التحكم التي يكتسبها المتعلم والتي تجري على المعلومات المتوافرة في الذاكرة قصيرة المدى وقد اورد (جرين وهكس</a:t>
            </a:r>
            <a:r>
              <a:rPr lang="ar-IQ" dirty="0" smtClean="0"/>
              <a:t>)</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028343"/>
            <a:ext cx="4572000" cy="4801314"/>
          </a:xfrm>
          <a:prstGeom prst="rect">
            <a:avLst/>
          </a:prstGeom>
        </p:spPr>
        <p:txBody>
          <a:bodyPr>
            <a:spAutoFit/>
          </a:bodyPr>
          <a:lstStyle/>
          <a:p>
            <a:r>
              <a:rPr lang="ar-IQ" dirty="0" smtClean="0"/>
              <a:t>أنواع عمليات الترميز التي قد تقوم بها المتعلم والتي ترتبط بشكل مباشر بنوع الحواس المستخدمة في الاتصال مع المحيط المادي والاجتماعي وهي:</a:t>
            </a:r>
            <a:br>
              <a:rPr lang="ar-IQ" dirty="0" smtClean="0"/>
            </a:br>
            <a:r>
              <a:rPr lang="ar-IQ" dirty="0" smtClean="0"/>
              <a:t>الترميز البصري: وفيه يتم تمثيل الأشياء من حيث الحجم والشكل واللون0</a:t>
            </a:r>
            <a:br>
              <a:rPr lang="ar-IQ" dirty="0" smtClean="0"/>
            </a:br>
            <a:r>
              <a:rPr lang="ar-IQ" dirty="0" smtClean="0"/>
              <a:t>الترميز الصوتي :وفيه يتم تمثيل سمات الصوت من حيث شدته ودرجة تردده</a:t>
            </a:r>
            <a:br>
              <a:rPr lang="ar-IQ" dirty="0" smtClean="0"/>
            </a:br>
            <a:r>
              <a:rPr lang="ar-IQ" dirty="0" smtClean="0"/>
              <a:t>الترميز النطقي : وفيه يتم تمثيل سمات الصوت كما هو الحال بالنسبة للترميز الصوتي غير انه يضيف حركات العضلات اللازمة لإنتاج الصوت المطلوب 0</a:t>
            </a:r>
            <a:br>
              <a:rPr lang="ar-IQ" dirty="0" smtClean="0"/>
            </a:br>
            <a:r>
              <a:rPr lang="ar-IQ" dirty="0" smtClean="0"/>
              <a:t>الترميز الحركي وفي يتم تمثيل تتابع الحركات والأعمال اللازمة للقيام بعمل ما0</a:t>
            </a:r>
            <a:br>
              <a:rPr lang="ar-IQ" dirty="0" smtClean="0"/>
            </a:br>
            <a:r>
              <a:rPr lang="ar-IQ" dirty="0" smtClean="0"/>
              <a:t>ترميز المعنى :وفيه يتم تمثيل المعنى للأشياء وهذا التمثيل يرتبط بطريقة او بأخرى مع الترميز الصوتي والترميز البصري0</a:t>
            </a:r>
            <a:br>
              <a:rPr lang="ar-IQ" dirty="0" smtClean="0"/>
            </a:br>
            <a:r>
              <a:rPr lang="ar-IQ" dirty="0" smtClean="0"/>
              <a:t>الترميز اللفظي: وفيه يتم تمثيل المعلومات من خلال كلمات ويرتبط هذا التمثيل بالتمثيل الصوتي</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75656" y="1582341"/>
            <a:ext cx="6552728" cy="2585323"/>
          </a:xfrm>
          <a:prstGeom prst="rect">
            <a:avLst/>
          </a:prstGeom>
        </p:spPr>
        <p:txBody>
          <a:bodyPr wrap="square">
            <a:spAutoFit/>
          </a:bodyPr>
          <a:lstStyle/>
          <a:p>
            <a:r>
              <a:rPr lang="ar-IQ" dirty="0"/>
              <a:t>مفهوم النسيان :</a:t>
            </a:r>
            <a:r>
              <a:rPr lang="ar-IQ" dirty="0" smtClean="0"/>
              <a:t/>
            </a:r>
            <a:br>
              <a:rPr lang="ar-IQ" dirty="0" smtClean="0"/>
            </a:br>
            <a:r>
              <a:rPr lang="ar-IQ" dirty="0"/>
              <a:t>ان الفلاسفة والعلماء على مر العصور قد لفتو النظر الى مشكلة النسيان وأثرها في التعلم وقد اثر عن العلماء المسلمين مقولة (افة العلم النسيان ) بمعنى ان المرض الذي يصيب المتعلمين هو النسيان 0ويعتبر عالم النفس الالماني (ابنجهاوس) أول من درس النسيان بشكل كمي كما انه اول من رسم منحنى الاحتفاظ او التذكر والذي يدل على ان النسيان يكون سريعا في التدريب ثم يبدأ بالتباطؤ مع مرور الأيام 0 </a:t>
            </a:r>
            <a:r>
              <a:rPr lang="ar-IQ" dirty="0" smtClean="0"/>
              <a:t/>
            </a:r>
            <a:br>
              <a:rPr lang="ar-IQ" dirty="0" smtClean="0"/>
            </a:br>
            <a:r>
              <a:rPr lang="ar-IQ" dirty="0"/>
              <a:t>ويعرف النسيان هو عجز الفرد او فشله في استعادة واسترجاع المعلومات والأفكار والخبرات التي سبق تعلمها في وقت سابق من حياته 0او هو الفقدان التدريجي لما سبق ان اكتسبه الفرد من معلومات وخبرات</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56</Words>
  <Application>Microsoft Office PowerPoint</Application>
  <PresentationFormat>On-screen Show (4:3)</PresentationFormat>
  <Paragraphs>12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الذاكرة والنسيان</vt:lpstr>
      <vt:lpstr>Slide 2</vt:lpstr>
      <vt:lpstr>Slide 3</vt:lpstr>
      <vt:lpstr>Slide 4</vt:lpstr>
      <vt:lpstr>Slide 5</vt:lpstr>
      <vt:lpstr>Slide 6</vt:lpstr>
      <vt:lpstr>Slide 7</vt:lpstr>
      <vt:lpstr>Slide 8</vt:lpstr>
      <vt:lpstr>Slide 9</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الذاكرة والنسيان</dc:title>
  <dc:creator>SPIDERHOUSE</dc:creator>
  <cp:lastModifiedBy>SPIDERHOUSE</cp:lastModifiedBy>
  <cp:revision>2</cp:revision>
  <dcterms:created xsi:type="dcterms:W3CDTF">2019-01-01T14:52:44Z</dcterms:created>
  <dcterms:modified xsi:type="dcterms:W3CDTF">2019-01-01T14:58:39Z</dcterms:modified>
</cp:coreProperties>
</file>