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75" r:id="rId32"/>
    <p:sldId id="276" r:id="rId33"/>
    <p:sldId id="277" r:id="rId34"/>
    <p:sldId id="278" r:id="rId3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محاضرات في علم النفس العام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تطور علم النفس 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 اهداف علم النفس </a:t>
            </a:r>
            <a:r>
              <a:rPr lang="ar-IQ" dirty="0" err="1" smtClean="0"/>
              <a:t>العام :-</a:t>
            </a:r>
            <a:endParaRPr lang="en-US" dirty="0" smtClean="0"/>
          </a:p>
          <a:p>
            <a:r>
              <a:rPr lang="ar-IQ" dirty="0" smtClean="0"/>
              <a:t>يهدف علم النفس العام دراسة وفهم السلوك </a:t>
            </a:r>
            <a:r>
              <a:rPr lang="ar-IQ" dirty="0" err="1" smtClean="0"/>
              <a:t>الانساني </a:t>
            </a:r>
            <a:r>
              <a:rPr lang="ar-IQ" dirty="0" smtClean="0"/>
              <a:t>،والتنبؤ بما سيكون عليه هذا السلوك </a:t>
            </a:r>
            <a:r>
              <a:rPr lang="ar-IQ" dirty="0" err="1" smtClean="0"/>
              <a:t>لاحقا </a:t>
            </a:r>
            <a:r>
              <a:rPr lang="ar-IQ" dirty="0" smtClean="0"/>
              <a:t>،وضبط السلوك وتوجيهه والتحكم </a:t>
            </a:r>
            <a:r>
              <a:rPr lang="ar-IQ" dirty="0" err="1" smtClean="0"/>
              <a:t>فيه </a:t>
            </a:r>
            <a:r>
              <a:rPr lang="ar-IQ" dirty="0" smtClean="0"/>
              <a:t>،ولكي نفهم سلوك الانسان لابد ان نتعرف على استعداداته وقدراته وشخصيته وعمليات التعلم لديه.ويساعد علم النفس في دراسة الكثير من المشكلات الاجتماعية كدراسة الجريمة والعدوان والصراعات الدولية والتعصب </a:t>
            </a:r>
            <a:r>
              <a:rPr lang="ar-IQ" dirty="0" err="1" smtClean="0"/>
              <a:t>الديني </a:t>
            </a:r>
            <a:r>
              <a:rPr lang="ar-IQ" dirty="0" smtClean="0"/>
              <a:t>،والقلق الذي يشيع بين </a:t>
            </a:r>
            <a:r>
              <a:rPr lang="ar-IQ" dirty="0" err="1" smtClean="0"/>
              <a:t>الناس </a:t>
            </a:r>
            <a:r>
              <a:rPr lang="ar-IQ" dirty="0" smtClean="0"/>
              <a:t>،وهو بفروعه المختلفة النظرية والتطبيقية يسهم في جميع المجالات المتعلقة بسلوك الافراد والجماعات ودراستها </a:t>
            </a:r>
            <a:r>
              <a:rPr lang="ar-IQ" dirty="0" err="1" smtClean="0"/>
              <a:t>وبحثها .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وهو يساعد في تحقيق العديد من الاغراض  </a:t>
            </a:r>
            <a:r>
              <a:rPr lang="ar-IQ" dirty="0" err="1" smtClean="0"/>
              <a:t>أهمها:-</a:t>
            </a:r>
            <a:endParaRPr lang="en-US" dirty="0" smtClean="0"/>
          </a:p>
          <a:p>
            <a:r>
              <a:rPr lang="ar-IQ" dirty="0" smtClean="0"/>
              <a:t>1-دراسة سلوك الانسان وغيره من </a:t>
            </a:r>
            <a:r>
              <a:rPr lang="ar-IQ" dirty="0" err="1" smtClean="0"/>
              <a:t>الحيوانات </a:t>
            </a:r>
            <a:r>
              <a:rPr lang="ar-IQ" dirty="0" smtClean="0"/>
              <a:t>، والعوامل التي تؤثر في </a:t>
            </a:r>
            <a:r>
              <a:rPr lang="ar-IQ" dirty="0" err="1" smtClean="0"/>
              <a:t>السلوك .</a:t>
            </a:r>
            <a:endParaRPr lang="en-US" dirty="0" smtClean="0"/>
          </a:p>
          <a:p>
            <a:r>
              <a:rPr lang="ar-IQ" dirty="0" smtClean="0"/>
              <a:t>2-فهم الفرد لنفسه وسلوكه ودوافعه وفهمه لسلوك الاخرين </a:t>
            </a:r>
            <a:r>
              <a:rPr lang="ar-IQ" dirty="0" err="1" smtClean="0"/>
              <a:t>ودوافعهم .</a:t>
            </a:r>
            <a:endParaRPr lang="en-US" dirty="0" smtClean="0"/>
          </a:p>
          <a:p>
            <a:r>
              <a:rPr lang="ar-IQ" dirty="0" smtClean="0"/>
              <a:t>3-دراسة الفروق بين الافراد والجماعات والسلالات في القدرات العقلية والمزاجية </a:t>
            </a:r>
            <a:r>
              <a:rPr lang="ar-IQ" dirty="0" err="1" smtClean="0"/>
              <a:t>والشخصية 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3-دراسة الفروق بين الافراد والجماعات والسلالات في القدرات العقلية والمزاجية </a:t>
            </a:r>
            <a:r>
              <a:rPr lang="ar-IQ" dirty="0" err="1" smtClean="0"/>
              <a:t>والشخصية .</a:t>
            </a:r>
            <a:endParaRPr lang="en-US" dirty="0" smtClean="0"/>
          </a:p>
          <a:p>
            <a:r>
              <a:rPr lang="ar-IQ" dirty="0" smtClean="0"/>
              <a:t>4-دراسة نمو الافراد الجسمي والعقلي والانفعالي والاجتماعي خلال مراحل </a:t>
            </a:r>
            <a:r>
              <a:rPr lang="ar-IQ" dirty="0" err="1" smtClean="0"/>
              <a:t>الحياة </a:t>
            </a:r>
            <a:r>
              <a:rPr lang="ar-IQ" dirty="0" smtClean="0"/>
              <a:t>(من الفترة الجنينية حتى مرحلة الشيخوخة</a:t>
            </a:r>
            <a:r>
              <a:rPr lang="ar-IQ" dirty="0" err="1" smtClean="0"/>
              <a:t>).</a:t>
            </a:r>
            <a:endParaRPr lang="en-US" dirty="0" smtClean="0"/>
          </a:p>
          <a:p>
            <a:r>
              <a:rPr lang="ar-IQ" dirty="0" smtClean="0"/>
              <a:t>5-دراسة العلاقات الاجتماعية </a:t>
            </a:r>
            <a:r>
              <a:rPr lang="ar-IQ" dirty="0" err="1" smtClean="0"/>
              <a:t>والنتفسية</a:t>
            </a:r>
            <a:r>
              <a:rPr lang="ar-IQ" dirty="0" smtClean="0"/>
              <a:t> </a:t>
            </a:r>
            <a:r>
              <a:rPr lang="ar-IQ" dirty="0" err="1" smtClean="0"/>
              <a:t>للافراد</a:t>
            </a:r>
            <a:r>
              <a:rPr lang="ar-IQ" dirty="0" smtClean="0"/>
              <a:t> والجماعات والتفاعل خلال المواقف الاجتماعية المختلفة</a:t>
            </a: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6-دراسة المشكلات الميدانية والعملية في مجالات التربية والتعليم ومحاولة حلها لتحقيق الاهداف التعليمية </a:t>
            </a:r>
            <a:r>
              <a:rPr lang="ar-IQ" dirty="0" err="1" smtClean="0"/>
              <a:t>والتربوية .</a:t>
            </a:r>
            <a:endParaRPr lang="en-US" dirty="0" smtClean="0"/>
          </a:p>
          <a:p>
            <a:r>
              <a:rPr lang="ar-IQ" dirty="0" smtClean="0"/>
              <a:t>7-رفع الكفاية الانتاجية للعمال في مجال الصناعة وحل مشكلاتهم وتهيئة الظروف المادية والاجتماعية الملائمة التي </a:t>
            </a:r>
            <a:r>
              <a:rPr lang="ar-IQ" dirty="0" err="1" smtClean="0"/>
              <a:t>تجفز</a:t>
            </a:r>
            <a:r>
              <a:rPr lang="ar-IQ" dirty="0" smtClean="0"/>
              <a:t> على العمل </a:t>
            </a:r>
            <a:r>
              <a:rPr lang="ar-IQ" dirty="0" err="1" smtClean="0"/>
              <a:t>والانتاج</a:t>
            </a:r>
            <a:r>
              <a:rPr lang="ar-IQ" dirty="0" smtClean="0"/>
              <a:t> </a:t>
            </a:r>
            <a:r>
              <a:rPr lang="ar-IQ" dirty="0" err="1" smtClean="0"/>
              <a:t>.</a:t>
            </a:r>
            <a:endParaRPr lang="en-US" dirty="0" smtClean="0"/>
          </a:p>
          <a:p>
            <a:r>
              <a:rPr lang="ar-IQ" dirty="0" smtClean="0"/>
              <a:t>8-تشخيص الامراض النفسية والعقلية وطرق علاجها.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مدارس علم النفس </a:t>
            </a:r>
            <a:endParaRPr lang="en-US" sz="1800" dirty="0" smtClean="0"/>
          </a:p>
          <a:p>
            <a:r>
              <a:rPr lang="ar-IQ" dirty="0" smtClean="0"/>
              <a:t>	</a:t>
            </a:r>
            <a:endParaRPr lang="en-US" sz="1800" dirty="0" smtClean="0"/>
          </a:p>
          <a:p>
            <a:r>
              <a:rPr lang="ar-IQ" dirty="0" smtClean="0"/>
              <a:t>تعددت المدارس التي فسرت ووصفت السلوك الانساني اذ ظهرت العديد من المدارس </a:t>
            </a:r>
            <a:r>
              <a:rPr lang="ar-IQ" dirty="0" err="1" smtClean="0"/>
              <a:t>اهمها:-</a:t>
            </a:r>
            <a:endParaRPr lang="en-US" sz="1800" dirty="0" smtClean="0"/>
          </a:p>
          <a:p>
            <a:r>
              <a:rPr lang="ar-IQ" dirty="0" smtClean="0"/>
              <a:t>1-المدرسة </a:t>
            </a:r>
            <a:r>
              <a:rPr lang="ar-IQ" dirty="0" err="1" smtClean="0"/>
              <a:t>السلوكية:-</a:t>
            </a:r>
            <a:endParaRPr lang="en-US" sz="1800" dirty="0" smtClean="0"/>
          </a:p>
          <a:p>
            <a:r>
              <a:rPr lang="ar-IQ" dirty="0" smtClean="0"/>
              <a:t>اسسها(جون </a:t>
            </a:r>
            <a:r>
              <a:rPr lang="ar-IQ" dirty="0" err="1" smtClean="0"/>
              <a:t>واطسن</a:t>
            </a:r>
            <a:r>
              <a:rPr lang="ar-IQ" dirty="0" smtClean="0"/>
              <a:t> )وتهتم بالسلوك الخارجي الظاهر الذي يمكن ملاحظته وقياسه وتهتم بالمنبهات او المثيرات </a:t>
            </a:r>
            <a:r>
              <a:rPr lang="ar-IQ" dirty="0" err="1" smtClean="0"/>
              <a:t>والاستجابات </a:t>
            </a:r>
            <a:r>
              <a:rPr lang="ar-IQ" dirty="0" smtClean="0"/>
              <a:t>.وتركز هذه المدرسة على أثر البيئة وعمليات التعلم في نمو الفرد وتكوين </a:t>
            </a:r>
            <a:r>
              <a:rPr lang="ar-IQ" dirty="0" err="1" smtClean="0"/>
              <a:t>شخصيته </a:t>
            </a:r>
            <a:r>
              <a:rPr lang="ar-IQ" dirty="0" smtClean="0"/>
              <a:t>،وتقلل من شأن العوامل الوراثية فشخصية الفرد تتكون نتيجة اكتسابه او تعلمه مجموعة من العادات حلال مراحل </a:t>
            </a:r>
            <a:r>
              <a:rPr lang="ar-IQ" dirty="0" err="1" smtClean="0"/>
              <a:t>نموه </a:t>
            </a:r>
            <a:r>
              <a:rPr lang="ar-IQ" dirty="0" smtClean="0"/>
              <a:t>،ويقول </a:t>
            </a:r>
            <a:r>
              <a:rPr lang="ar-IQ" dirty="0" err="1" smtClean="0"/>
              <a:t>واطسن</a:t>
            </a:r>
            <a:r>
              <a:rPr lang="ar-IQ" dirty="0" smtClean="0"/>
              <a:t> (اعطوني مجموعة من الاطفال </a:t>
            </a: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الاسوياء عشوائيا </a:t>
            </a:r>
            <a:r>
              <a:rPr lang="ar-IQ" dirty="0" err="1" smtClean="0"/>
              <a:t>واقوم</a:t>
            </a:r>
            <a:r>
              <a:rPr lang="ar-IQ" dirty="0" smtClean="0"/>
              <a:t> بتدريبهم واصنع منهم ما أريد طبيبا،مهندسا،وتاجرا،ولصا،او متسولا،بغض النظر عما اكتسبه من عوامل </a:t>
            </a:r>
            <a:r>
              <a:rPr lang="ar-IQ" dirty="0" err="1" smtClean="0"/>
              <a:t>وراثية ).</a:t>
            </a:r>
            <a:endParaRPr lang="en-US" dirty="0" smtClean="0"/>
          </a:p>
          <a:p>
            <a:r>
              <a:rPr lang="ar-IQ" dirty="0" smtClean="0"/>
              <a:t>وأكد </a:t>
            </a:r>
            <a:r>
              <a:rPr lang="ar-IQ" dirty="0" err="1" smtClean="0"/>
              <a:t>سكنرعلى</a:t>
            </a:r>
            <a:r>
              <a:rPr lang="ar-IQ" dirty="0" smtClean="0"/>
              <a:t> دراسة </a:t>
            </a:r>
            <a:r>
              <a:rPr lang="ar-IQ" dirty="0" err="1" smtClean="0"/>
              <a:t>عمليتي </a:t>
            </a:r>
            <a:r>
              <a:rPr lang="ar-IQ" dirty="0" smtClean="0"/>
              <a:t>(الثواب </a:t>
            </a:r>
            <a:r>
              <a:rPr lang="ar-IQ" dirty="0" err="1" smtClean="0"/>
              <a:t>والعقاب </a:t>
            </a:r>
            <a:r>
              <a:rPr lang="ar-IQ" dirty="0" smtClean="0"/>
              <a:t>)اللتان تعملان على تقوية وتعديل </a:t>
            </a:r>
            <a:r>
              <a:rPr lang="ar-IQ" dirty="0" err="1" smtClean="0"/>
              <a:t>الاستجابات </a:t>
            </a:r>
            <a:r>
              <a:rPr lang="ar-IQ" dirty="0" smtClean="0"/>
              <a:t>.وقد اهتمت هذه المدرسة بأجراء التجارب على على تعلم الحيوان وتعميم نتائجها على </a:t>
            </a:r>
            <a:r>
              <a:rPr lang="ar-IQ" dirty="0" err="1" smtClean="0"/>
              <a:t>الانسان 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2-مدرسة التحليل </a:t>
            </a:r>
            <a:r>
              <a:rPr lang="ar-IQ" dirty="0" err="1" smtClean="0"/>
              <a:t>النفسي :-</a:t>
            </a:r>
            <a:endParaRPr lang="en-US" dirty="0" smtClean="0"/>
          </a:p>
          <a:p>
            <a:r>
              <a:rPr lang="ar-IQ" dirty="0" smtClean="0"/>
              <a:t>ومؤسسها الطبيب </a:t>
            </a:r>
            <a:r>
              <a:rPr lang="ar-IQ" dirty="0" err="1" smtClean="0"/>
              <a:t>النمساوي </a:t>
            </a:r>
            <a:r>
              <a:rPr lang="ar-IQ" dirty="0" smtClean="0"/>
              <a:t>(</a:t>
            </a:r>
            <a:r>
              <a:rPr lang="ar-IQ" dirty="0" err="1" smtClean="0"/>
              <a:t>فرويد</a:t>
            </a:r>
            <a:r>
              <a:rPr lang="ar-IQ" dirty="0" smtClean="0"/>
              <a:t>)الذي اكد على وحدة السلوك الانساني </a:t>
            </a:r>
            <a:r>
              <a:rPr lang="ar-IQ" dirty="0" err="1" smtClean="0"/>
              <a:t>واكد</a:t>
            </a:r>
            <a:r>
              <a:rPr lang="ar-IQ" dirty="0" smtClean="0"/>
              <a:t> على الجوانب اللاشعورية في تفسير  السلوك </a:t>
            </a:r>
            <a:r>
              <a:rPr lang="ar-IQ" dirty="0" err="1" smtClean="0"/>
              <a:t>الانساني </a:t>
            </a:r>
            <a:r>
              <a:rPr lang="ar-IQ" dirty="0" smtClean="0"/>
              <a:t>،</a:t>
            </a:r>
            <a:r>
              <a:rPr lang="ar-IQ" dirty="0" err="1" smtClean="0"/>
              <a:t>فهنلك</a:t>
            </a:r>
            <a:r>
              <a:rPr lang="ar-IQ" dirty="0" smtClean="0"/>
              <a:t> مخاوف ورغبات لاشعورية تحرك سلوك </a:t>
            </a:r>
            <a:r>
              <a:rPr lang="ar-IQ" dirty="0" err="1" smtClean="0"/>
              <a:t>الانسان </a:t>
            </a:r>
            <a:r>
              <a:rPr lang="ar-IQ" dirty="0" smtClean="0"/>
              <a:t>.واهتم </a:t>
            </a:r>
            <a:r>
              <a:rPr lang="ar-IQ" dirty="0" err="1" smtClean="0"/>
              <a:t>فرويد</a:t>
            </a:r>
            <a:r>
              <a:rPr lang="ar-IQ" dirty="0" smtClean="0"/>
              <a:t> بدراسة الشخصية غير </a:t>
            </a:r>
            <a:r>
              <a:rPr lang="ar-IQ" dirty="0" err="1" smtClean="0"/>
              <a:t>السوية </a:t>
            </a:r>
            <a:r>
              <a:rPr lang="ar-IQ" dirty="0" smtClean="0"/>
              <a:t>،واستخدم طريقة التداعي </a:t>
            </a:r>
            <a:r>
              <a:rPr lang="ar-IQ" dirty="0" err="1" smtClean="0"/>
              <a:t>الحلا</a:t>
            </a:r>
            <a:r>
              <a:rPr lang="ar-IQ" dirty="0" smtClean="0"/>
              <a:t> في علاج </a:t>
            </a:r>
            <a:r>
              <a:rPr lang="ar-IQ" dirty="0" err="1" smtClean="0"/>
              <a:t>مرضاه .</a:t>
            </a:r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وكذلك اهتم بتفسير الاحلام واثر الغريزة الجنسية على السلوك الانساني وشخصيته </a:t>
            </a:r>
            <a:r>
              <a:rPr lang="ar-IQ" dirty="0" err="1" smtClean="0"/>
              <a:t>واعطى</a:t>
            </a:r>
            <a:r>
              <a:rPr lang="ar-IQ" dirty="0" smtClean="0"/>
              <a:t> اهمية خاصة </a:t>
            </a:r>
            <a:r>
              <a:rPr lang="ar-IQ" dirty="0" err="1" smtClean="0"/>
              <a:t>لملرحلة</a:t>
            </a:r>
            <a:r>
              <a:rPr lang="ar-IQ" dirty="0" smtClean="0"/>
              <a:t> الطفولة المبكرة وركز على علاقاته بوالديه وأثر ذلك على شخصيته </a:t>
            </a:r>
            <a:r>
              <a:rPr lang="ar-IQ" dirty="0" err="1" smtClean="0"/>
              <a:t>واصابته</a:t>
            </a:r>
            <a:r>
              <a:rPr lang="ar-IQ" dirty="0" smtClean="0"/>
              <a:t> </a:t>
            </a:r>
            <a:r>
              <a:rPr lang="ar-IQ" dirty="0" err="1" smtClean="0"/>
              <a:t>بالامراض</a:t>
            </a:r>
            <a:r>
              <a:rPr lang="ar-IQ" dirty="0" smtClean="0"/>
              <a:t> النفسية </a:t>
            </a:r>
            <a:r>
              <a:rPr lang="ar-IQ" dirty="0" err="1" smtClean="0"/>
              <a:t>لاحقا </a:t>
            </a:r>
            <a:r>
              <a:rPr lang="ar-IQ" dirty="0" smtClean="0"/>
              <a:t>.وقسم نمو الشخصية الانسانية الى ثلاث مراحل </a:t>
            </a:r>
            <a:r>
              <a:rPr lang="ar-IQ" dirty="0" err="1" smtClean="0"/>
              <a:t>هي (الهو </a:t>
            </a:r>
            <a:r>
              <a:rPr lang="ar-IQ" dirty="0" smtClean="0"/>
              <a:t>،الانا،والانا الاعلى</a:t>
            </a:r>
            <a:r>
              <a:rPr lang="ar-IQ" dirty="0" err="1" smtClean="0"/>
              <a:t>).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 smtClean="0"/>
              <a:t>3-مدرسة </a:t>
            </a:r>
            <a:r>
              <a:rPr lang="ar-IQ" dirty="0" err="1" smtClean="0"/>
              <a:t>الكشتلت</a:t>
            </a:r>
            <a:r>
              <a:rPr lang="ar-IQ" dirty="0" smtClean="0"/>
              <a:t> (الكلية</a:t>
            </a:r>
            <a:r>
              <a:rPr lang="ar-IQ" dirty="0" err="1" smtClean="0"/>
              <a:t>):-</a:t>
            </a:r>
            <a:endParaRPr lang="en-US" dirty="0" smtClean="0"/>
          </a:p>
          <a:p>
            <a:r>
              <a:rPr lang="ar-IQ" dirty="0" smtClean="0"/>
              <a:t>بدأت في الظهور في المانيا على يد </a:t>
            </a:r>
            <a:r>
              <a:rPr lang="ar-IQ" dirty="0" err="1" smtClean="0"/>
              <a:t>كوفكا</a:t>
            </a:r>
            <a:r>
              <a:rPr lang="ar-IQ" dirty="0" smtClean="0"/>
              <a:t> </a:t>
            </a:r>
            <a:r>
              <a:rPr lang="ar-IQ" dirty="0" err="1" smtClean="0"/>
              <a:t>وكهلر</a:t>
            </a:r>
            <a:r>
              <a:rPr lang="ar-IQ" dirty="0" smtClean="0"/>
              <a:t> وتعني كلمة </a:t>
            </a:r>
            <a:r>
              <a:rPr lang="ar-IQ" dirty="0" err="1" smtClean="0"/>
              <a:t>كشتالت</a:t>
            </a:r>
            <a:r>
              <a:rPr lang="ar-IQ" dirty="0" smtClean="0"/>
              <a:t> (الكل المتكامل الاجزاء)او الادراك الكلي او الشكل </a:t>
            </a:r>
            <a:r>
              <a:rPr lang="ar-IQ" dirty="0" err="1" smtClean="0"/>
              <a:t>العام </a:t>
            </a:r>
            <a:r>
              <a:rPr lang="ar-IQ" dirty="0" smtClean="0"/>
              <a:t>،فنحن عندما ننظر الى البحر ندركه </a:t>
            </a:r>
            <a:r>
              <a:rPr lang="ar-IQ" dirty="0" err="1" smtClean="0"/>
              <a:t>ككل </a:t>
            </a:r>
            <a:r>
              <a:rPr lang="ar-IQ" dirty="0" smtClean="0"/>
              <a:t>.ونادى </a:t>
            </a:r>
            <a:r>
              <a:rPr lang="ar-IQ" dirty="0" err="1" smtClean="0"/>
              <a:t>كهلر</a:t>
            </a:r>
            <a:r>
              <a:rPr lang="ar-IQ" dirty="0" smtClean="0"/>
              <a:t> بنظريته </a:t>
            </a:r>
            <a:r>
              <a:rPr lang="ar-IQ" dirty="0" err="1" smtClean="0"/>
              <a:t>الى (الاستبصار </a:t>
            </a:r>
            <a:r>
              <a:rPr lang="ar-IQ" dirty="0" smtClean="0"/>
              <a:t>)في التعلم والتي تعتمد على ادراك الموقف ككل وبطريقة </a:t>
            </a:r>
            <a:r>
              <a:rPr lang="ar-IQ" dirty="0" err="1" smtClean="0"/>
              <a:t>فجائية </a:t>
            </a:r>
            <a:r>
              <a:rPr lang="ar-IQ" dirty="0" smtClean="0"/>
              <a:t>،واجرى </a:t>
            </a:r>
            <a:r>
              <a:rPr lang="ar-IQ" dirty="0" err="1" smtClean="0"/>
              <a:t>كهلر</a:t>
            </a:r>
            <a:r>
              <a:rPr lang="ar-IQ" dirty="0" smtClean="0"/>
              <a:t> تجاربه على </a:t>
            </a:r>
            <a:r>
              <a:rPr lang="ar-IQ" dirty="0" err="1" smtClean="0"/>
              <a:t>القرود </a:t>
            </a:r>
            <a:r>
              <a:rPr lang="ar-IQ" dirty="0" err="1" smtClean="0"/>
              <a:t>،</a:t>
            </a:r>
            <a:r>
              <a:rPr lang="ar-IQ" dirty="0" err="1" smtClean="0"/>
              <a:t> </a:t>
            </a:r>
            <a:r>
              <a:rPr lang="ar-IQ" dirty="0" smtClean="0"/>
              <a:t>،واستخدمت الطريقة الكلية في مجال </a:t>
            </a:r>
            <a:r>
              <a:rPr lang="ar-IQ" dirty="0" err="1" smtClean="0"/>
              <a:t>التعليم </a:t>
            </a:r>
            <a:r>
              <a:rPr lang="ar-IQ" dirty="0" smtClean="0"/>
              <a:t>،فيتم تعليم الطفل العبارة ثم الجملة ثم الكلمة ثم </a:t>
            </a:r>
            <a:r>
              <a:rPr lang="ar-IQ" dirty="0" err="1" smtClean="0"/>
              <a:t>الحروف </a:t>
            </a:r>
            <a:r>
              <a:rPr lang="ar-IQ" dirty="0" smtClean="0"/>
              <a:t>، وكذلك الحال بالنسبة لدراسة سلوك الانسان حيث يدرس سلوك الانسان </a:t>
            </a:r>
            <a:r>
              <a:rPr lang="ar-IQ" dirty="0" err="1" smtClean="0"/>
              <a:t>ككل .</a:t>
            </a: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4-المدرسة </a:t>
            </a:r>
            <a:r>
              <a:rPr lang="ar-IQ" dirty="0" err="1" smtClean="0"/>
              <a:t>البنائية:-</a:t>
            </a:r>
            <a:endParaRPr lang="en-US" dirty="0" smtClean="0"/>
          </a:p>
          <a:p>
            <a:r>
              <a:rPr lang="ar-IQ" dirty="0" smtClean="0"/>
              <a:t>ومن اهم مؤسسيها </a:t>
            </a:r>
            <a:r>
              <a:rPr lang="ar-IQ" dirty="0" err="1" smtClean="0"/>
              <a:t>0تتشنر</a:t>
            </a:r>
            <a:r>
              <a:rPr lang="ar-IQ" dirty="0" smtClean="0"/>
              <a:t>)و(فونت)وقد اهتمت </a:t>
            </a:r>
            <a:r>
              <a:rPr lang="ar-IQ" dirty="0" err="1" smtClean="0"/>
              <a:t>بدراسة (الاستبطان )او </a:t>
            </a:r>
            <a:r>
              <a:rPr lang="ar-IQ" dirty="0" smtClean="0"/>
              <a:t>(التأمل الذاتي للعقل </a:t>
            </a:r>
            <a:r>
              <a:rPr lang="ar-IQ" dirty="0" err="1" smtClean="0"/>
              <a:t>الانساني </a:t>
            </a:r>
            <a:r>
              <a:rPr lang="ar-IQ" dirty="0" smtClean="0"/>
              <a:t>)فكان يطلب من الفرد تحليل عملياته </a:t>
            </a:r>
            <a:r>
              <a:rPr lang="ar-IQ" dirty="0" err="1" smtClean="0"/>
              <a:t>العقلية </a:t>
            </a:r>
            <a:r>
              <a:rPr lang="ar-IQ" dirty="0" smtClean="0"/>
              <a:t>.وقد </a:t>
            </a:r>
            <a:r>
              <a:rPr lang="ar-IQ" dirty="0" err="1" smtClean="0"/>
              <a:t>اسس </a:t>
            </a:r>
            <a:r>
              <a:rPr lang="ar-IQ" dirty="0" smtClean="0"/>
              <a:t>(فونت)اول مختبر لعلم النفس </a:t>
            </a:r>
            <a:r>
              <a:rPr lang="ar-IQ" dirty="0" err="1" smtClean="0"/>
              <a:t>في </a:t>
            </a:r>
            <a:r>
              <a:rPr lang="ar-IQ" dirty="0" smtClean="0"/>
              <a:t>(</a:t>
            </a:r>
            <a:r>
              <a:rPr lang="ar-IQ" dirty="0" err="1" smtClean="0"/>
              <a:t>ليبرزج</a:t>
            </a:r>
            <a:r>
              <a:rPr lang="ar-IQ" dirty="0" smtClean="0"/>
              <a:t>)بألمانيا </a:t>
            </a:r>
            <a:r>
              <a:rPr lang="ar-IQ" dirty="0" err="1" smtClean="0"/>
              <a:t>1879م</a:t>
            </a:r>
            <a:r>
              <a:rPr lang="ar-IQ" dirty="0" smtClean="0"/>
              <a:t> واهتم بدراسة العديد من الموضوعات مثل الاحساس </a:t>
            </a:r>
            <a:r>
              <a:rPr lang="ar-IQ" dirty="0" err="1" smtClean="0"/>
              <a:t>والادراك</a:t>
            </a:r>
            <a:r>
              <a:rPr lang="ar-IQ" dirty="0" smtClean="0"/>
              <a:t> </a:t>
            </a:r>
            <a:r>
              <a:rPr lang="ar-IQ" dirty="0" err="1" smtClean="0"/>
              <a:t>والذاكرة </a:t>
            </a:r>
            <a:r>
              <a:rPr lang="ar-IQ" dirty="0" smtClean="0"/>
              <a:t>(الحسية).وقد كان لهذه المدرسة الفضل في استقلال علم النفس عن </a:t>
            </a:r>
            <a:r>
              <a:rPr lang="ar-IQ" dirty="0" err="1" smtClean="0"/>
              <a:t>الفلسفة </a:t>
            </a:r>
            <a:r>
              <a:rPr lang="ar-IQ" dirty="0" smtClean="0"/>
              <a:t>،ليصبح علما مستقلا بذاته عن طريق المنهج التجريبي.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تطور علم </a:t>
            </a:r>
            <a:r>
              <a:rPr lang="ar-IQ" dirty="0" err="1"/>
              <a:t>النفس :-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ان علم النفس قديم قدم </a:t>
            </a:r>
            <a:r>
              <a:rPr lang="ar-IQ" dirty="0" err="1"/>
              <a:t>التاريخ </a:t>
            </a:r>
            <a:r>
              <a:rPr lang="ar-IQ" dirty="0"/>
              <a:t>،بدا حينما اخذ الانسان يشعر بوجوده في هذا الكون </a:t>
            </a:r>
            <a:r>
              <a:rPr lang="ar-IQ" dirty="0" err="1"/>
              <a:t>متاملا</a:t>
            </a:r>
            <a:r>
              <a:rPr lang="ar-IQ" dirty="0"/>
              <a:t> ذاته في بيئته المملوءة بالظواهر والكائنات والمثيرات التي اثارت انتباهه للعديد من التساؤلات عن تلك الظواهر والقضايا الاخرى هذا </a:t>
            </a:r>
            <a:r>
              <a:rPr lang="ar-IQ" dirty="0" err="1"/>
              <a:t>التاما</a:t>
            </a:r>
            <a:r>
              <a:rPr lang="ar-IQ" dirty="0"/>
              <a:t> هو بدايات علم النفس </a:t>
            </a:r>
            <a:r>
              <a:rPr lang="ar-IQ" dirty="0" err="1"/>
              <a:t>العام .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5-المدرسة </a:t>
            </a:r>
            <a:r>
              <a:rPr lang="ar-IQ" dirty="0" err="1" smtClean="0"/>
              <a:t>المعرفية :-</a:t>
            </a:r>
            <a:endParaRPr lang="en-US" dirty="0" smtClean="0"/>
          </a:p>
          <a:p>
            <a:r>
              <a:rPr lang="ar-IQ" dirty="0" smtClean="0"/>
              <a:t>ومن ابرز </a:t>
            </a:r>
            <a:r>
              <a:rPr lang="ar-IQ" dirty="0" err="1" smtClean="0"/>
              <a:t>علماؤها </a:t>
            </a:r>
            <a:r>
              <a:rPr lang="ar-IQ" dirty="0" smtClean="0"/>
              <a:t>(جان </a:t>
            </a:r>
            <a:r>
              <a:rPr lang="ar-IQ" dirty="0" err="1" smtClean="0"/>
              <a:t>بياجيه</a:t>
            </a:r>
            <a:r>
              <a:rPr lang="ar-IQ" dirty="0" smtClean="0"/>
              <a:t>)وهو </a:t>
            </a:r>
            <a:r>
              <a:rPr lang="ar-IQ" dirty="0" err="1" smtClean="0"/>
              <a:t>لايتفق</a:t>
            </a:r>
            <a:r>
              <a:rPr lang="ar-IQ" dirty="0" smtClean="0"/>
              <a:t> مع المدرسة السلوكية بأن الانسان مجرد مستقبل للمنبهات </a:t>
            </a:r>
            <a:r>
              <a:rPr lang="ar-IQ" dirty="0" err="1" smtClean="0"/>
              <a:t>وانما</a:t>
            </a:r>
            <a:r>
              <a:rPr lang="ar-IQ" dirty="0" smtClean="0"/>
              <a:t> ترى بان الانسان فاعل ونشط </a:t>
            </a:r>
            <a:r>
              <a:rPr lang="ar-IQ" dirty="0" err="1" smtClean="0"/>
              <a:t>ومفكر </a:t>
            </a:r>
            <a:r>
              <a:rPr lang="ar-IQ" dirty="0" smtClean="0"/>
              <a:t>،فالعقل يعالج هذه المنبهات ويعود الى خبراته </a:t>
            </a:r>
            <a:r>
              <a:rPr lang="ar-IQ" dirty="0" err="1" smtClean="0"/>
              <a:t>السابقة </a:t>
            </a:r>
            <a:r>
              <a:rPr lang="ar-IQ" dirty="0" smtClean="0"/>
              <a:t>،ويعدل ويضيف ويعيد تنظيم الاشياء فهو يخزن المعلومات كالحاسوب ويستدعيها عند الحاجة </a:t>
            </a:r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6- المدرسة </a:t>
            </a:r>
            <a:r>
              <a:rPr lang="ar-IQ" dirty="0" err="1" smtClean="0"/>
              <a:t>الانسانية:-</a:t>
            </a:r>
            <a:endParaRPr lang="en-US" dirty="0" smtClean="0"/>
          </a:p>
          <a:p>
            <a:r>
              <a:rPr lang="ar-IQ" dirty="0" smtClean="0"/>
              <a:t>نشأت تلك المدرسة من افكار الفلاسفة الوجوديين </a:t>
            </a:r>
            <a:r>
              <a:rPr lang="ar-IQ" dirty="0" err="1" smtClean="0"/>
              <a:t>امثال (سارتر </a:t>
            </a:r>
            <a:r>
              <a:rPr lang="ar-IQ" dirty="0" smtClean="0"/>
              <a:t>)، ومن مميلها في </a:t>
            </a:r>
            <a:r>
              <a:rPr lang="ar-IQ" dirty="0" err="1" smtClean="0"/>
              <a:t>غلم</a:t>
            </a:r>
            <a:r>
              <a:rPr lang="ar-IQ" dirty="0" smtClean="0"/>
              <a:t> </a:t>
            </a:r>
            <a:r>
              <a:rPr lang="ar-IQ" dirty="0" err="1" smtClean="0"/>
              <a:t>النفس </a:t>
            </a:r>
            <a:r>
              <a:rPr lang="ar-IQ" dirty="0" smtClean="0"/>
              <a:t>(روجرز </a:t>
            </a:r>
            <a:r>
              <a:rPr lang="ar-IQ" dirty="0" err="1" smtClean="0"/>
              <a:t>وماسلو</a:t>
            </a:r>
            <a:r>
              <a:rPr lang="ar-IQ" dirty="0" smtClean="0"/>
              <a:t> )وسموا مدرستهم </a:t>
            </a:r>
            <a:r>
              <a:rPr lang="ar-IQ" dirty="0" err="1" smtClean="0"/>
              <a:t>بالانسانية</a:t>
            </a:r>
            <a:r>
              <a:rPr lang="ar-IQ" dirty="0" smtClean="0"/>
              <a:t> </a:t>
            </a:r>
            <a:r>
              <a:rPr lang="ar-IQ" dirty="0" err="1" smtClean="0"/>
              <a:t>لانهم</a:t>
            </a:r>
            <a:r>
              <a:rPr lang="ar-IQ" dirty="0" smtClean="0"/>
              <a:t> يؤمنون بأن الانسان كائن يمتلك المقدرة ذاتيا القوة على النمو </a:t>
            </a:r>
            <a:r>
              <a:rPr lang="ar-IQ" dirty="0" err="1" smtClean="0"/>
              <a:t>وتحقبق</a:t>
            </a:r>
            <a:r>
              <a:rPr lang="ar-IQ" dirty="0" smtClean="0"/>
              <a:t> </a:t>
            </a:r>
            <a:r>
              <a:rPr lang="ar-IQ" dirty="0" err="1" smtClean="0"/>
              <a:t>ذاته </a:t>
            </a:r>
            <a:r>
              <a:rPr lang="ar-IQ" dirty="0" smtClean="0"/>
              <a:t>.وتكوين مدركات فردية هي التي توجه السلوك </a:t>
            </a:r>
            <a:r>
              <a:rPr lang="ar-IQ" dirty="0" err="1" smtClean="0"/>
              <a:t>وتحكمه </a:t>
            </a:r>
            <a:r>
              <a:rPr lang="ar-IQ" dirty="0" smtClean="0"/>
              <a:t>،</a:t>
            </a:r>
            <a:r>
              <a:rPr lang="ar-IQ" dirty="0" err="1" smtClean="0"/>
              <a:t>والانسان</a:t>
            </a:r>
            <a:r>
              <a:rPr lang="ar-IQ" dirty="0" smtClean="0"/>
              <a:t> </a:t>
            </a:r>
            <a:r>
              <a:rPr lang="ar-IQ" dirty="0" err="1" smtClean="0"/>
              <a:t>مسؤول</a:t>
            </a:r>
            <a:r>
              <a:rPr lang="ar-IQ" dirty="0" smtClean="0"/>
              <a:t> عن أفعاله وسلوكه فهو الوحيد الذي يتصف بحرية الارادة وحرية الاختيار وهو فاعل وقادر على ضبط </a:t>
            </a:r>
            <a:r>
              <a:rPr lang="ar-IQ" dirty="0" err="1" smtClean="0"/>
              <a:t>مصيره .</a:t>
            </a:r>
            <a:endParaRPr lang="en-US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وقد اخذ الكثير من الفلاسفة والمفكرين على عاتقهم التفكير في هذا الكون والنفس البشرية ووضع الكثير من الحقائق والمفاهيم والنظريات عبر </a:t>
            </a:r>
            <a:r>
              <a:rPr lang="ar-IQ" dirty="0" err="1"/>
              <a:t>التاريخ </a:t>
            </a:r>
            <a:r>
              <a:rPr lang="ar-IQ" dirty="0"/>
              <a:t>.وتعتبر الحضارة اليونانية من الحضارات التي اهتمت بالفلسفة وعلم النفس ودرسوهما دراسة منظمة على يد العديد من العلماء </a:t>
            </a:r>
            <a:r>
              <a:rPr lang="ar-IQ" dirty="0" err="1"/>
              <a:t>اشهرهم </a:t>
            </a:r>
            <a:r>
              <a:rPr lang="ar-IQ" dirty="0"/>
              <a:t>(</a:t>
            </a:r>
            <a:r>
              <a:rPr lang="ar-IQ" dirty="0" err="1"/>
              <a:t>يمقريطس</a:t>
            </a:r>
            <a:r>
              <a:rPr lang="ar-IQ" dirty="0"/>
              <a:t> )وله نظرية في الاحساس التي تعني بان العضو الحساس مهيأ لاستقبال الاحساسات الخاصة </a:t>
            </a:r>
            <a:r>
              <a:rPr lang="ar-IQ" dirty="0" err="1"/>
              <a:t>به</a:t>
            </a:r>
            <a:r>
              <a:rPr lang="ar-IQ" dirty="0" err="1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/>
              <a:t>ام </a:t>
            </a:r>
            <a:r>
              <a:rPr lang="ar-IQ" dirty="0"/>
              <a:t>(سقراط)فقد اهتم </a:t>
            </a:r>
            <a:r>
              <a:rPr lang="ar-IQ" dirty="0" err="1"/>
              <a:t>بالانسان</a:t>
            </a:r>
            <a:r>
              <a:rPr lang="ar-IQ" dirty="0"/>
              <a:t> ومن اهم تعاليمه </a:t>
            </a:r>
            <a:r>
              <a:rPr lang="ar-IQ" dirty="0" err="1"/>
              <a:t>النفسية </a:t>
            </a:r>
            <a:r>
              <a:rPr lang="ar-IQ" dirty="0"/>
              <a:t>(اعرف نفسك)ويرى ان الطبيعة الانسانية تحتوي على قوتين هما(العقل،والشهوة)</a:t>
            </a:r>
            <a:r>
              <a:rPr lang="ar-IQ" dirty="0" err="1"/>
              <a:t>وانهما</a:t>
            </a:r>
            <a:r>
              <a:rPr lang="ar-IQ" dirty="0"/>
              <a:t> في صراع </a:t>
            </a:r>
            <a:r>
              <a:rPr lang="ar-IQ" dirty="0" err="1"/>
              <a:t>دائم .اما </a:t>
            </a:r>
            <a:r>
              <a:rPr lang="ar-IQ" dirty="0"/>
              <a:t>(افلاطون)فله اسهامات واسعة في علم النفس القديم </a:t>
            </a:r>
            <a:r>
              <a:rPr lang="ar-IQ" dirty="0" err="1"/>
              <a:t>واهمها</a:t>
            </a:r>
            <a:r>
              <a:rPr lang="ar-IQ" dirty="0"/>
              <a:t> نظريته في النفس التي يرى انها تحتوي على ثلاثة اقسام </a:t>
            </a:r>
            <a:r>
              <a:rPr lang="ar-IQ" dirty="0" err="1"/>
              <a:t>وهي </a:t>
            </a:r>
            <a:r>
              <a:rPr lang="ar-IQ" dirty="0"/>
              <a:t>(النفس العاقلة ومركزها </a:t>
            </a:r>
            <a:r>
              <a:rPr lang="ar-IQ"/>
              <a:t>الرأس،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اما ارسطو مؤلف </a:t>
            </a:r>
            <a:r>
              <a:rPr lang="ar-IQ" dirty="0" err="1" smtClean="0"/>
              <a:t>كتاب </a:t>
            </a:r>
            <a:r>
              <a:rPr lang="ar-IQ" dirty="0" smtClean="0"/>
              <a:t>(النفس)ويرجع الفضل له في تطوير المنهج العلمي من خلال اهتمامه بالاستقراء </a:t>
            </a:r>
            <a:r>
              <a:rPr lang="ar-IQ" dirty="0" err="1" smtClean="0"/>
              <a:t>والملاحظة </a:t>
            </a:r>
            <a:r>
              <a:rPr lang="ar-IQ" dirty="0" smtClean="0"/>
              <a:t>،ويرى بان الانسان عبارة </a:t>
            </a:r>
            <a:r>
              <a:rPr lang="ar-IQ" dirty="0" err="1" smtClean="0"/>
              <a:t>عن </a:t>
            </a:r>
            <a:r>
              <a:rPr lang="ar-IQ" dirty="0" smtClean="0"/>
              <a:t>(مادة،وصورة)فالمادة هي جسمه والصورة هي نفسه </a:t>
            </a:r>
            <a:r>
              <a:rPr lang="ar-IQ" dirty="0" err="1" smtClean="0"/>
              <a:t>واكدت</a:t>
            </a:r>
            <a:r>
              <a:rPr lang="ar-IQ" dirty="0" smtClean="0"/>
              <a:t> نظريته </a:t>
            </a:r>
            <a:r>
              <a:rPr lang="ar-IQ" dirty="0" err="1" smtClean="0"/>
              <a:t>ذلك </a:t>
            </a:r>
            <a:r>
              <a:rPr lang="ar-IQ" dirty="0" smtClean="0"/>
              <a:t>،بان النفس والجسم كلا واحدا </a:t>
            </a:r>
            <a:r>
              <a:rPr lang="ar-IQ" dirty="0" err="1" smtClean="0"/>
              <a:t>لايتجزأ</a:t>
            </a:r>
            <a:r>
              <a:rPr lang="ar-IQ" dirty="0" smtClean="0"/>
              <a:t>.ويرى ان الانسان كائن اجتماعي يعيش وسط جماعة يؤثر ويتأثر </a:t>
            </a:r>
            <a:r>
              <a:rPr lang="ar-IQ" dirty="0" err="1" smtClean="0"/>
              <a:t>بها</a:t>
            </a:r>
            <a:r>
              <a:rPr lang="ar-IQ" dirty="0" smtClean="0"/>
              <a:t> وركز على </a:t>
            </a:r>
            <a:r>
              <a:rPr lang="ar-IQ" dirty="0" err="1" smtClean="0"/>
              <a:t>الاسرة 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واستمر تلازم الفلسفة مع علم النفس حتى جاء العالم </a:t>
            </a:r>
            <a:r>
              <a:rPr lang="ar-IQ" dirty="0" err="1" smtClean="0"/>
              <a:t>الالماني </a:t>
            </a:r>
            <a:r>
              <a:rPr lang="ar-IQ" dirty="0" smtClean="0"/>
              <a:t>(وليم </a:t>
            </a:r>
            <a:r>
              <a:rPr lang="ar-IQ" dirty="0" err="1" smtClean="0"/>
              <a:t>فونت </a:t>
            </a:r>
            <a:r>
              <a:rPr lang="ar-IQ" dirty="0" smtClean="0"/>
              <a:t>)</a:t>
            </a:r>
            <a:r>
              <a:rPr lang="ar-IQ" dirty="0" err="1" smtClean="0"/>
              <a:t>1879م</a:t>
            </a:r>
            <a:r>
              <a:rPr lang="ar-IQ" dirty="0" smtClean="0"/>
              <a:t> والذي اسس اول مختبر لعلم النفس في </a:t>
            </a:r>
            <a:r>
              <a:rPr lang="ar-IQ" dirty="0" err="1" smtClean="0"/>
              <a:t>مدينة </a:t>
            </a:r>
            <a:r>
              <a:rPr lang="ar-IQ" dirty="0" smtClean="0"/>
              <a:t>(</a:t>
            </a:r>
            <a:r>
              <a:rPr lang="ar-IQ" dirty="0" err="1" smtClean="0"/>
              <a:t>ليبنرج)بألمانيا </a:t>
            </a:r>
            <a:r>
              <a:rPr lang="ar-IQ" dirty="0" smtClean="0"/>
              <a:t>،ومن ذلك الوقت استقل علم النفس عن الفلسفة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تعريف علم النفس </a:t>
            </a:r>
            <a:r>
              <a:rPr lang="ar-IQ" dirty="0" err="1" smtClean="0"/>
              <a:t>العام :-</a:t>
            </a:r>
            <a:endParaRPr lang="en-US" dirty="0" smtClean="0"/>
          </a:p>
          <a:p>
            <a:r>
              <a:rPr lang="ar-IQ" dirty="0" smtClean="0"/>
              <a:t>1-عرفه </a:t>
            </a:r>
            <a:r>
              <a:rPr lang="ar-IQ" dirty="0" err="1" smtClean="0"/>
              <a:t>مراد:-بأنه </a:t>
            </a:r>
            <a:r>
              <a:rPr lang="ar-IQ" dirty="0" smtClean="0"/>
              <a:t>(العلم الذي يدرس الانسان ككائن حي يرغب ويحس ويدرك وينفعل ويتذكر ويتعلم ويفكر ويعبر وهو في كل ذلك يتأثر بالمجتمع الذي يعيش فيه ويؤثر فيه</a:t>
            </a:r>
            <a:r>
              <a:rPr lang="ar-IQ" dirty="0" err="1" smtClean="0"/>
              <a:t>)</a:t>
            </a:r>
            <a:endParaRPr lang="en-US" dirty="0" smtClean="0"/>
          </a:p>
          <a:p>
            <a:r>
              <a:rPr lang="ar-IQ" dirty="0" smtClean="0"/>
              <a:t>2-عرفه </a:t>
            </a:r>
            <a:r>
              <a:rPr lang="ar-IQ" dirty="0" err="1" smtClean="0"/>
              <a:t>ستانجر:-بأنه </a:t>
            </a:r>
            <a:r>
              <a:rPr lang="ar-IQ" dirty="0" smtClean="0"/>
              <a:t>(العلم الذي يدرس السلوك والخبرة </a:t>
            </a:r>
            <a:r>
              <a:rPr lang="ar-IQ" dirty="0" err="1" smtClean="0"/>
              <a:t>الانسانية </a:t>
            </a:r>
            <a:r>
              <a:rPr lang="ar-IQ" dirty="0" smtClean="0"/>
              <a:t>)وهكذا يرى </a:t>
            </a:r>
            <a:r>
              <a:rPr lang="ar-IQ" dirty="0" err="1" smtClean="0"/>
              <a:t>ستانجر</a:t>
            </a:r>
            <a:r>
              <a:rPr lang="ar-IQ" dirty="0" smtClean="0"/>
              <a:t> بان الانسان كائن حي على جانب كبير من </a:t>
            </a:r>
            <a:r>
              <a:rPr lang="ar-IQ" dirty="0" err="1" smtClean="0"/>
              <a:t>التعقيد </a:t>
            </a:r>
            <a:r>
              <a:rPr lang="ar-IQ" dirty="0" smtClean="0"/>
              <a:t>،فهو </a:t>
            </a:r>
            <a:r>
              <a:rPr lang="ar-IQ" dirty="0" err="1" smtClean="0"/>
              <a:t>لايتعامل</a:t>
            </a:r>
            <a:r>
              <a:rPr lang="ar-IQ" dirty="0" smtClean="0"/>
              <a:t> مع البيئة كما هي بل يتفاعل معها ويدركها ويؤثر </a:t>
            </a:r>
            <a:r>
              <a:rPr lang="ar-IQ" dirty="0" err="1" smtClean="0"/>
              <a:t>فيها </a:t>
            </a:r>
            <a:r>
              <a:rPr lang="ar-IQ" dirty="0" smtClean="0"/>
              <a:t>،بل يغير </a:t>
            </a:r>
            <a:r>
              <a:rPr lang="ar-IQ" dirty="0" err="1" smtClean="0"/>
              <a:t>منها </a:t>
            </a:r>
            <a:r>
              <a:rPr lang="ar-IQ" dirty="0" smtClean="0"/>
              <a:t>،فالخبرة الانسانية تميز الانسان عن الكائنات الحية </a:t>
            </a:r>
            <a:r>
              <a:rPr lang="ar-IQ" dirty="0" err="1" smtClean="0"/>
              <a:t>الاخرى 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dirty="0" smtClean="0"/>
          </a:p>
          <a:p>
            <a:r>
              <a:rPr lang="ar-IQ" smtClean="0"/>
              <a:t>3-وعرفه </a:t>
            </a:r>
            <a:r>
              <a:rPr lang="ar-IQ" dirty="0" err="1" smtClean="0"/>
              <a:t>احمد:-بأنه </a:t>
            </a:r>
            <a:r>
              <a:rPr lang="ar-IQ" dirty="0" smtClean="0"/>
              <a:t>(العلم الذي يدرس السلوك الانساني ويحاول تفسيره)ويقصد بالسلوك النشاط الظاهر كالمشي والكلام </a:t>
            </a:r>
            <a:r>
              <a:rPr lang="ar-IQ" dirty="0" err="1" smtClean="0"/>
              <a:t>والابتسام </a:t>
            </a:r>
            <a:r>
              <a:rPr lang="ar-IQ" dirty="0" smtClean="0"/>
              <a:t>،والنشاط الباطن كالتفكير والانفعال </a:t>
            </a:r>
            <a:r>
              <a:rPr lang="ar-IQ" dirty="0" err="1" smtClean="0"/>
              <a:t>والتخيل </a:t>
            </a:r>
            <a:r>
              <a:rPr lang="ar-IQ" dirty="0" smtClean="0"/>
              <a:t>،ويصدر هذا السلوك بمعناه العام عند تعامل الانسان مع بيئته ومحاولة التوافق </a:t>
            </a:r>
            <a:r>
              <a:rPr lang="ar-IQ" dirty="0" err="1" smtClean="0"/>
              <a:t>معها 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 موضوع علم النفس العام </a:t>
            </a:r>
            <a:endParaRPr lang="en-US" dirty="0" smtClean="0"/>
          </a:p>
          <a:p>
            <a:r>
              <a:rPr lang="ar-IQ" dirty="0" smtClean="0"/>
              <a:t>موضوع علم النفس هو الانسان ككائن حي يعيش في بيئته ويتفاعل مع الناس </a:t>
            </a:r>
            <a:r>
              <a:rPr lang="ar-IQ" dirty="0" err="1" smtClean="0"/>
              <a:t>والاشياء</a:t>
            </a:r>
            <a:r>
              <a:rPr lang="ar-IQ" dirty="0" smtClean="0"/>
              <a:t> في صراع مستمر وكفاح لكسب العيش والحصول على المأوى </a:t>
            </a:r>
            <a:r>
              <a:rPr lang="ar-IQ" dirty="0" err="1" smtClean="0"/>
              <a:t>واشباع</a:t>
            </a:r>
            <a:r>
              <a:rPr lang="ar-IQ" dirty="0" smtClean="0"/>
              <a:t> الحاجات البيولوجية والنفسية </a:t>
            </a:r>
            <a:r>
              <a:rPr lang="ar-IQ" dirty="0" err="1" smtClean="0"/>
              <a:t>والاجتماعية </a:t>
            </a:r>
            <a:r>
              <a:rPr lang="ar-IQ" dirty="0" smtClean="0"/>
              <a:t>.وقد </a:t>
            </a:r>
            <a:r>
              <a:rPr lang="ar-IQ" dirty="0" err="1" smtClean="0"/>
              <a:t>لايجد</a:t>
            </a:r>
            <a:r>
              <a:rPr lang="ar-IQ" dirty="0" smtClean="0"/>
              <a:t> الانسان ان جميع الامور </a:t>
            </a:r>
            <a:r>
              <a:rPr lang="ar-IQ" dirty="0" err="1" smtClean="0"/>
              <a:t>سهلة </a:t>
            </a:r>
            <a:r>
              <a:rPr lang="ar-IQ" dirty="0" smtClean="0"/>
              <a:t>،مسيرة بل كثيرا ما يجد العقبات والصعوبات التي تعوقه عن تحقيق اهدافه وقد يحاول الانسان </a:t>
            </a:r>
            <a:r>
              <a:rPr lang="ar-IQ" dirty="0" err="1" smtClean="0"/>
              <a:t>ان </a:t>
            </a:r>
            <a:r>
              <a:rPr lang="ar-IQ" dirty="0" smtClean="0"/>
              <a:t>(يعدل)من سلوكه </a:t>
            </a:r>
            <a:r>
              <a:rPr lang="ar-IQ" dirty="0" err="1" smtClean="0"/>
              <a:t>ليتوائم</a:t>
            </a:r>
            <a:r>
              <a:rPr lang="ar-IQ" dirty="0" smtClean="0"/>
              <a:t> مع الظروف مستخدما ما لديه من قدرات وذكاء وفهم وابتكار ليحل المشكلات التي تواجهه.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1049</Words>
  <Application>Microsoft Office PowerPoint</Application>
  <PresentationFormat>عرض على الشاشة (3:4)‏</PresentationFormat>
  <Paragraphs>48</Paragraphs>
  <Slides>34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35" baseType="lpstr">
      <vt:lpstr>سمة Office</vt:lpstr>
      <vt:lpstr>محاضرات في علم النفس العام</vt:lpstr>
      <vt:lpstr>تطور علم النفس :-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علم النفس العام</dc:title>
  <dc:creator>aeea</dc:creator>
  <cp:lastModifiedBy>aeea</cp:lastModifiedBy>
  <cp:revision>8</cp:revision>
  <dcterms:created xsi:type="dcterms:W3CDTF">2018-12-30T07:16:25Z</dcterms:created>
  <dcterms:modified xsi:type="dcterms:W3CDTF">2019-01-01T10:15:09Z</dcterms:modified>
</cp:coreProperties>
</file>