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87D3E773-D9D8-452C-9DDF-3BCB89C139D0}"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7A06EE2-7EC9-4A30-B400-AC9E216BEA73}"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7D3E773-D9D8-452C-9DDF-3BCB89C139D0}"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7A06EE2-7EC9-4A30-B400-AC9E216BEA73}"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7D3E773-D9D8-452C-9DDF-3BCB89C139D0}"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7A06EE2-7EC9-4A30-B400-AC9E216BEA73}"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87D3E773-D9D8-452C-9DDF-3BCB89C139D0}"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7A06EE2-7EC9-4A30-B400-AC9E216BEA73}"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D3E773-D9D8-452C-9DDF-3BCB89C139D0}"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7A06EE2-7EC9-4A30-B400-AC9E216BEA73}"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87D3E773-D9D8-452C-9DDF-3BCB89C139D0}"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7A06EE2-7EC9-4A30-B400-AC9E216BEA73}"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87D3E773-D9D8-452C-9DDF-3BCB89C139D0}" type="datetimeFigureOut">
              <a:rPr lang="ar-IQ" smtClean="0"/>
              <a:t>24/04/1440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7A06EE2-7EC9-4A30-B400-AC9E216BEA73}"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87D3E773-D9D8-452C-9DDF-3BCB89C139D0}" type="datetimeFigureOut">
              <a:rPr lang="ar-IQ" smtClean="0"/>
              <a:t>24/04/1440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7A06EE2-7EC9-4A30-B400-AC9E216BEA73}"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3E773-D9D8-452C-9DDF-3BCB89C139D0}" type="datetimeFigureOut">
              <a:rPr lang="ar-IQ" smtClean="0"/>
              <a:t>24/04/1440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7A06EE2-7EC9-4A30-B400-AC9E216BEA73}"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D3E773-D9D8-452C-9DDF-3BCB89C139D0}"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7A06EE2-7EC9-4A30-B400-AC9E216BEA73}"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D3E773-D9D8-452C-9DDF-3BCB89C139D0}"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7A06EE2-7EC9-4A30-B400-AC9E216BEA73}"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7D3E773-D9D8-452C-9DDF-3BCB89C139D0}" type="datetimeFigureOut">
              <a:rPr lang="ar-IQ" smtClean="0"/>
              <a:t>24/04/1440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7A06EE2-7EC9-4A30-B400-AC9E216BEA73}"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52737"/>
            <a:ext cx="7772400" cy="864095"/>
          </a:xfrm>
        </p:spPr>
        <p:txBody>
          <a:bodyPr/>
          <a:lstStyle/>
          <a:p>
            <a:r>
              <a:rPr lang="ar-IQ" dirty="0" smtClean="0"/>
              <a:t>نظريات النسيان</a:t>
            </a:r>
            <a:endParaRPr lang="ar-IQ" dirty="0"/>
          </a:p>
        </p:txBody>
      </p:sp>
      <p:sp>
        <p:nvSpPr>
          <p:cNvPr id="3" name="Subtitle 2"/>
          <p:cNvSpPr>
            <a:spLocks noGrp="1"/>
          </p:cNvSpPr>
          <p:nvPr>
            <p:ph type="subTitle" idx="1"/>
          </p:nvPr>
        </p:nvSpPr>
        <p:spPr>
          <a:xfrm>
            <a:off x="1371600" y="2204864"/>
            <a:ext cx="6400800" cy="3433936"/>
          </a:xfrm>
        </p:spPr>
        <p:txBody>
          <a:bodyPr>
            <a:normAutofit fontScale="62500" lnSpcReduction="20000"/>
          </a:bodyPr>
          <a:lstStyle/>
          <a:p>
            <a:r>
              <a:rPr lang="ar-IQ" dirty="0"/>
              <a:t>نظريات النسيان :</a:t>
            </a:r>
            <a:r>
              <a:rPr lang="ar-IQ" dirty="0" smtClean="0"/>
              <a:t/>
            </a:r>
            <a:br>
              <a:rPr lang="ar-IQ" dirty="0" smtClean="0"/>
            </a:br>
            <a:r>
              <a:rPr lang="ar-IQ" dirty="0"/>
              <a:t>درس العلماء وخاصة علماء النفس التربويين ظاهرة النسيان في محاولة للتعرف على أسبابها وفهم طبيعتها ومعرفة العوامل المؤدية اليها من اجل تقليل وإنقاص أثارها السلبية الكبيرة على تعلم التلاميذ والتحصيل في المدرسة فتوصلوا ال وضع ثلاثة نظريات لتفسير هذه الظاهرة وهي : </a:t>
            </a:r>
            <a:r>
              <a:rPr lang="ar-IQ" dirty="0" smtClean="0"/>
              <a:t/>
            </a:r>
            <a:br>
              <a:rPr lang="ar-IQ" dirty="0" smtClean="0"/>
            </a:br>
            <a:r>
              <a:rPr lang="ar-IQ" dirty="0"/>
              <a:t>نظرية عدم الاستعمال :</a:t>
            </a:r>
            <a:r>
              <a:rPr lang="ar-IQ" dirty="0" smtClean="0"/>
              <a:t/>
            </a:r>
            <a:br>
              <a:rPr lang="ar-IQ" dirty="0" smtClean="0"/>
            </a:br>
            <a:r>
              <a:rPr lang="ar-IQ" dirty="0"/>
              <a:t>هناك حقيقة في المجال الطبي تقول ان أي عضلة او أي جزء من الجسم لايستعمل او لا يتحرك فانه وبمرور الوقت يصبح عرضة للضعف والضمور ،وقد استعار علماء النفس التربويين هذه الفكرة وطبقوها في دراستهم للنسيان فقالوا ان اية معلومة او مهارات او خبرات لايستخدمها الفرد باستمرار او لايستعملها على الدوام فإنها وبمرور الوقت يصيبها النسيان بعكس المعلومات والمهارات التي تستخدم باستمرار أي ان المعلومات التي لاتستخدم يتلاشى اثرها من دماغ الإنسان وبالتالي تصبح عرضة للنسيان</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1720840"/>
            <a:ext cx="6408712" cy="2585323"/>
          </a:xfrm>
          <a:prstGeom prst="rect">
            <a:avLst/>
          </a:prstGeom>
        </p:spPr>
        <p:txBody>
          <a:bodyPr wrap="square">
            <a:spAutoFit/>
          </a:bodyPr>
          <a:lstStyle/>
          <a:p>
            <a:r>
              <a:rPr lang="ar-IQ" dirty="0"/>
              <a:t>نظرية التداخل :</a:t>
            </a:r>
            <a:r>
              <a:rPr lang="ar-IQ" dirty="0" smtClean="0"/>
              <a:t/>
            </a:r>
            <a:br>
              <a:rPr lang="ar-IQ" dirty="0" smtClean="0"/>
            </a:br>
            <a:r>
              <a:rPr lang="ar-IQ" dirty="0"/>
              <a:t>بموجب هذه النظرية فان النسيان يحدث عندما يحدث تشابه او تداخل الى حد ما بين مادتين او موضوعين لان تعلم المادة الاولى قد يؤدي الى حدوث تشوش في تعلم المادة الثانية اذا ماتوفرت درجة من التشابه بينهما فلو ان طالبا مثلا قد درس ماد التاريخ وأعقبها مباشرة بدراسة مادة الجغرافية فان هذا قد يؤدي الى نسيان بعض معلومات المادتين لوجود درجة درجة من التشابه بينهما ولو درس هذا الطالب مادة التاريخ وأعقبها بدراسة مادة اللغة الانكليزية او الرياضيات فان احتمال نسيان المعلومات يكون اقل من الحالة الاولى لعدم وجود التشابه فيما بين المادتين ومادة التاريخ فنقول انه قد حصل تداخل في الحالة الاولى ولم يحصل مثل هذا التداخل في الحالة الثانية</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464647"/>
            <a:ext cx="8640960" cy="5632311"/>
          </a:xfrm>
          <a:prstGeom prst="rect">
            <a:avLst/>
          </a:prstGeom>
        </p:spPr>
        <p:txBody>
          <a:bodyPr wrap="square">
            <a:spAutoFit/>
          </a:bodyPr>
          <a:lstStyle/>
          <a:p>
            <a:r>
              <a:rPr lang="ar-IQ" dirty="0"/>
              <a:t>وتعتبر نظرية التداخل أكثر نظريات النسيان اهمية وأقدمها تفسيرا وأكثرها شيوعا وأوسعها ابحاثا ودراسة علمية ومن الامثلة التي تؤكد على ان التداخل يحصل فيس الذاكرة اننا لو أعطينا فردا رقما تلفونيا وطلبنا منه ان يديره في قرص تلفون لكن قبل ان يفعل ذلك أعطيناه رقما اخر فانه سوف لن يتذكر الرقم الاول اما اذا أعطيناه الرقم ثم قرأنا عليه عدد من الحروف فان كمية النسيان ستكون اقل</a:t>
            </a:r>
            <a:r>
              <a:rPr lang="ar-IQ" dirty="0" smtClean="0"/>
              <a:t/>
            </a:r>
            <a:br>
              <a:rPr lang="ar-IQ" dirty="0" smtClean="0"/>
            </a:br>
            <a:r>
              <a:rPr lang="ar-IQ" dirty="0"/>
              <a:t>والتداخل يحصل في هذه الحالة يكون على نوعين هما :</a:t>
            </a:r>
            <a:r>
              <a:rPr lang="ar-IQ" dirty="0" smtClean="0"/>
              <a:t/>
            </a:r>
            <a:br>
              <a:rPr lang="ar-IQ" dirty="0" smtClean="0"/>
            </a:br>
            <a:r>
              <a:rPr lang="ar-IQ" dirty="0"/>
              <a:t>1-التداخل القبلي (الكف الرجعي):</a:t>
            </a:r>
            <a:r>
              <a:rPr lang="ar-IQ" dirty="0" smtClean="0"/>
              <a:t/>
            </a:r>
            <a:br>
              <a:rPr lang="ar-IQ" dirty="0" smtClean="0"/>
            </a:br>
            <a:r>
              <a:rPr lang="ar-IQ" dirty="0"/>
              <a:t>ان من العوامل التي تؤثر على مستوى الاحتفاظ والنسيان للأشياء المتعلمة هو كمية ونوع الخبرات التي تحدث بين التعلم الاصلي وزمن قياس الاحتفاظ وتميل بعض الدراسات التي أجراها (اوزبل )الى ان توضح بان الكف الرجعي يمكن ان يكون مشكلة من مستوى اقل في حالة التعلم الصفي مما هو عليه في حالة تعلم المقاطع عديمة المعنى وان اوزبل وأعوانه قد استخدموا مادة ذات معنى ليتم تعلمها في الاصل وكانت تدور حول نوع محدد من البوذية كما كانت المادة اللاحقة عن البوذية نفسها وقد وجدوا ان هذا النوع من التداخل ينشط الاحتفاظ بدلا من إعاقته وقد اعتقدوا بان التعلم الجديد كان بمثابة مراجعة وتوضيح المتعلم للأصل اما بوستمان وستارك فقد أوضحا ان ظهور بعض الآثار الكفية للعمل اللاحق قد يرجع الى ادوات القياس المستخدمة وحتى في حالة تعلم الازواج المترابطة فعندما يكون مقياس التداخل هو اختبار اختيار من متعدد فانه لن يوجد هناك كف رجعي باستثناء ماهو في حالة مجموعة قصد في حالتها تضخيم اثر التداخل 0</a:t>
            </a:r>
            <a:r>
              <a:rPr lang="ar-IQ" dirty="0" smtClean="0"/>
              <a:t/>
            </a:r>
            <a:br>
              <a:rPr lang="ar-IQ" dirty="0" smtClean="0"/>
            </a:br>
            <a:r>
              <a:rPr lang="ar-IQ" dirty="0"/>
              <a:t>ان التجارب في حالة الحيوانات الدنيا تشير الى ان بعض الطيور غير النشطة كان مستوى احتفاظها اكثر من النشطة منها ان الطيور غير النشطة قد اظهرت فقدانا في الاحتفاظ خلال الساعتين الأوليتين بعد التعلم ولكن دون فقدان اضافي خلال الساعات الست اللاحقة (وهو طول الزمن الذي استغرقته الدراسة ) بينما المجموعة النشطة قد اظهرت فقدانا اكثر فاكثر مع مرور الزمن ويبدو انه من شبه المؤكد بأن كمية النشاط ونوعه هي محددات قوية لمستوى الاحتفاظ والنسيان</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7664" y="751344"/>
            <a:ext cx="6192688" cy="3970318"/>
          </a:xfrm>
          <a:prstGeom prst="rect">
            <a:avLst/>
          </a:prstGeom>
        </p:spPr>
        <p:txBody>
          <a:bodyPr wrap="square">
            <a:spAutoFit/>
          </a:bodyPr>
          <a:lstStyle/>
          <a:p>
            <a:r>
              <a:rPr lang="ar-IQ" dirty="0"/>
              <a:t>2-التداخل البعدي( الكف التقدمي):</a:t>
            </a:r>
            <a:r>
              <a:rPr lang="ar-IQ" dirty="0" smtClean="0"/>
              <a:t/>
            </a:r>
            <a:br>
              <a:rPr lang="ar-IQ" dirty="0" smtClean="0"/>
            </a:br>
            <a:r>
              <a:rPr lang="ar-IQ" dirty="0"/>
              <a:t>ان الكف التقدمي لم يتصد له الباحثون مثلما تصدوا للكف الرجعي وعلى اية حال فهناك دليل على ان بعض النسيان قد يكون بسببه ان الكف التقدمي هو تداخل تعلم سابق وتاثيره على استدعاء تعلم لاحق فان قامت مجموعة من الافراد بتعلم مجموعة من الكلمات (القائمة ا) ثم قاموا بعد ذلك بتعلم قائمة مماثلة (القائمة ب) فان الاستدعاء المباشر (القائمة ب) يكون اقل مما لو انهم لم يتعلموا القائمة(ا) ان هذا النقص في مستوى الاستدعاء يقال بسبب تدخل او تاثير القائمة (ا) على القائمة(ب) فعندما يتعلم الافراد قوائم من المقاطع عديمة المعنى فان التعلم السابق لقوائم من هذا النوع يكون معيقا لاستذكار القوائم التي تم تعلمها حديثا 0ان تاثير الكف التقدمي لايكون واضحا تماما عندما تكون المادة المتعلمة ذات معنى او ان التعلم فرق الحد المطلوب (زائد) وهذا الموقف السائد ايضا في حالة الكف الرجعي وهذه ظروف جيدة لعملية التذكر والاحتفاظ لانه مالم تكن هناك ظروفا مخففة لهذه الانواع من الكف فان تعلم أي شيء جديد قد تصاحبه صعوبة كبيرة من نوع او اخر 0</a:t>
            </a:r>
            <a:r>
              <a:rPr lang="ar-IQ" dirty="0" smtClean="0"/>
              <a:t/>
            </a:r>
            <a:br>
              <a:rPr lang="ar-IQ" dirty="0" smtClean="0"/>
            </a:b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495151"/>
            <a:ext cx="7344816" cy="5632311"/>
          </a:xfrm>
          <a:prstGeom prst="rect">
            <a:avLst/>
          </a:prstGeom>
        </p:spPr>
        <p:txBody>
          <a:bodyPr wrap="square">
            <a:spAutoFit/>
          </a:bodyPr>
          <a:lstStyle/>
          <a:p>
            <a:r>
              <a:rPr lang="ar-IQ" dirty="0"/>
              <a:t>العوامل المؤثرة في النسيان : </a:t>
            </a:r>
            <a:r>
              <a:rPr lang="ar-IQ" dirty="0" smtClean="0"/>
              <a:t/>
            </a:r>
            <a:br>
              <a:rPr lang="ar-IQ" dirty="0" smtClean="0"/>
            </a:br>
            <a:r>
              <a:rPr lang="ar-IQ" dirty="0"/>
              <a:t>الاسباب العضوية :كتلف في خلايا الدماغ او عمليات الهدم والبناء للخلايا الناتجة عن التقدم في العمر0</a:t>
            </a:r>
            <a:r>
              <a:rPr lang="ar-IQ" dirty="0" smtClean="0"/>
              <a:t/>
            </a:r>
            <a:br>
              <a:rPr lang="ar-IQ" dirty="0" smtClean="0"/>
            </a:br>
            <a:r>
              <a:rPr lang="ar-IQ" dirty="0"/>
              <a:t>الخبرة اللاحقة : وقد بينت الدراسات ان النسيان يكون اكثر في حالة قيام الفرد بتعلم مباشر لاحق للتعلم الأول ،وانه ينقص كلما اتبع التعلم قلة النشاط كالنوم0</a:t>
            </a:r>
            <a:r>
              <a:rPr lang="ar-IQ" dirty="0" smtClean="0"/>
              <a:t/>
            </a:r>
            <a:br>
              <a:rPr lang="ar-IQ" dirty="0" smtClean="0"/>
            </a:br>
            <a:r>
              <a:rPr lang="ar-IQ" dirty="0"/>
              <a:t>الدافعية:وفيها يقوم الفرد بتذكر ما يرغب في تذكره وانه يميل الى ان ينسى كل ما لايرغب في تذكرة (الكبت) خاصة اذا ارتبطت الخبرة التي يتم تذكرها بجانب مؤلم يمس شخصية الفرد مباشرة 0 </a:t>
            </a:r>
            <a:r>
              <a:rPr lang="ar-IQ" dirty="0" smtClean="0"/>
              <a:t/>
            </a:r>
            <a:br>
              <a:rPr lang="ar-IQ" dirty="0" smtClean="0"/>
            </a:br>
            <a:r>
              <a:rPr lang="ar-IQ" dirty="0"/>
              <a:t>توجيهات لانقاص النسيان (التطبيقات التربوية التي يمكن للمعلم ان يمارسها ) :</a:t>
            </a:r>
            <a:r>
              <a:rPr lang="ar-IQ" dirty="0" smtClean="0"/>
              <a:t/>
            </a:r>
            <a:br>
              <a:rPr lang="ar-IQ" dirty="0" smtClean="0"/>
            </a:br>
            <a:r>
              <a:rPr lang="ar-IQ" dirty="0"/>
              <a:t>ان يربط المادة التعليمية بموضوعات تهم الطالب وان يربطها بالبيئة 0</a:t>
            </a:r>
            <a:r>
              <a:rPr lang="ar-IQ" dirty="0" smtClean="0"/>
              <a:t/>
            </a:r>
            <a:br>
              <a:rPr lang="ar-IQ" dirty="0" smtClean="0"/>
            </a:br>
            <a:r>
              <a:rPr lang="ar-IQ" dirty="0"/>
              <a:t>ان يجعل من المادة التعليمية مادة مشوقة وان يربط ابعادها بروابط ذات معنى للطال 0</a:t>
            </a:r>
            <a:r>
              <a:rPr lang="ar-IQ" dirty="0" smtClean="0"/>
              <a:t/>
            </a:r>
            <a:br>
              <a:rPr lang="ar-IQ" dirty="0" smtClean="0"/>
            </a:br>
            <a:r>
              <a:rPr lang="ar-IQ" dirty="0"/>
              <a:t>ان يستثير دافعية الطلاب للتعلم والحفظ للمادة التعليمية 0</a:t>
            </a:r>
            <a:r>
              <a:rPr lang="ar-IQ" dirty="0" smtClean="0"/>
              <a:t/>
            </a:r>
            <a:br>
              <a:rPr lang="ar-IQ" dirty="0" smtClean="0"/>
            </a:br>
            <a:r>
              <a:rPr lang="ar-IQ" dirty="0"/>
              <a:t>التعلم الزائد (اتقان التدريب والتكرار) </a:t>
            </a:r>
            <a:r>
              <a:rPr lang="ar-IQ" dirty="0" smtClean="0"/>
              <a:t/>
            </a:r>
            <a:br>
              <a:rPr lang="ar-IQ" dirty="0" smtClean="0"/>
            </a:br>
            <a:r>
              <a:rPr lang="ar-IQ" dirty="0"/>
              <a:t>استخدام اسلوب التدريب الموزع 0</a:t>
            </a:r>
            <a:r>
              <a:rPr lang="ar-IQ" dirty="0" smtClean="0"/>
              <a:t/>
            </a:r>
            <a:br>
              <a:rPr lang="ar-IQ" dirty="0" smtClean="0"/>
            </a:br>
            <a:r>
              <a:rPr lang="ar-IQ" dirty="0"/>
              <a:t>القيام بالمراجعة الدورية المنظمة0</a:t>
            </a:r>
            <a:r>
              <a:rPr lang="ar-IQ" dirty="0" smtClean="0"/>
              <a:t/>
            </a:r>
            <a:br>
              <a:rPr lang="ar-IQ" dirty="0" smtClean="0"/>
            </a:br>
            <a:r>
              <a:rPr lang="ar-IQ" dirty="0"/>
              <a:t>ان يراعي المعلم التغيرات العضوية عند الطلاب 0</a:t>
            </a:r>
            <a:r>
              <a:rPr lang="ar-IQ" dirty="0" smtClean="0"/>
              <a:t/>
            </a:r>
            <a:br>
              <a:rPr lang="ar-IQ" dirty="0" smtClean="0"/>
            </a:br>
            <a:r>
              <a:rPr lang="ar-IQ" dirty="0"/>
              <a:t>ان يراعي عدم تداخل الخبرات السابقة واللاحقة اثناء التعليم0</a:t>
            </a:r>
            <a:r>
              <a:rPr lang="ar-IQ" dirty="0" smtClean="0"/>
              <a:t/>
            </a:r>
            <a:br>
              <a:rPr lang="ar-IQ" dirty="0" smtClean="0"/>
            </a:br>
            <a:r>
              <a:rPr lang="ar-IQ" dirty="0"/>
              <a:t>ان يبسط المعلم المادة التعليمية قدر المستطاع 0</a:t>
            </a:r>
            <a:r>
              <a:rPr lang="ar-IQ" dirty="0" smtClean="0"/>
              <a:t/>
            </a:r>
            <a:br>
              <a:rPr lang="ar-IQ" dirty="0" smtClean="0"/>
            </a:br>
            <a:r>
              <a:rPr lang="ar-IQ" dirty="0"/>
              <a:t>ان يراعي رغبة الطالب في حفظ المادة ،وان يقوم باختيار نشط للذات اثناء التعلم0</a:t>
            </a:r>
            <a:r>
              <a:rPr lang="ar-IQ" dirty="0" smtClean="0"/>
              <a:t/>
            </a:r>
            <a:br>
              <a:rPr lang="ar-IQ" dirty="0" smtClean="0"/>
            </a:br>
            <a:r>
              <a:rPr lang="ar-IQ" dirty="0"/>
              <a:t>ان يلجأ المعلم الى استثارة نوعي التذكر (الاستدعاء ،التعرف) من خلال الاسئلة المتنوعة الخاصة بالاستدعاء كالأسئلة الموضوعية والاختيار من متعدد0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356651"/>
            <a:ext cx="7992888" cy="4524315"/>
          </a:xfrm>
          <a:prstGeom prst="rect">
            <a:avLst/>
          </a:prstGeom>
        </p:spPr>
        <p:txBody>
          <a:bodyPr wrap="square">
            <a:spAutoFit/>
          </a:bodyPr>
          <a:lstStyle/>
          <a:p>
            <a:r>
              <a:rPr lang="ar-IQ" dirty="0"/>
              <a:t>منحنى النسيان:</a:t>
            </a:r>
            <a:r>
              <a:rPr lang="ar-IQ" dirty="0" smtClean="0"/>
              <a:t/>
            </a:r>
            <a:br>
              <a:rPr lang="ar-IQ" dirty="0" smtClean="0"/>
            </a:br>
            <a:r>
              <a:rPr lang="ar-IQ" dirty="0"/>
              <a:t>كان منحنى النسيان معروفا من نهاية القرن الماضي لدى بعض علماء النفس منل ايبنكنهاوس ووجد انه (أي المنحنى) يحافظ على شكله في مختلف انواع التعلم سواء كان تعلما لفظيا او مهارة حركية ، كما ولاحظ جنكينز ود بعض التناقضات في منحنيات النسيان والتي نشرها ايبنكهاوس عام 1885 حيث وجد ان هذا الاخير في بعض التجارب التي اجراها بعد 24 ساعة من الحفظ قدر النسيان بعد 15 ساعة ثلاث مرات وفكر الباحثان انه اذا كان السبب الرئيسي للنسيان هو مرور الةقت كما كان يفترض ،،،فانه لايمكن تفسير هذه الظاهرة وذلك لكون الزمن قد زاد 60%(4ساعات) في حين زاد معدل النسيان بمقدار 30% علما ان الحفظ كان يتم في تجارب يبنكهاوس قرب ساعة النوم فان النوم كان يشغل جزءا اكبر من فترة الخمس عشرة ساعة عنه عن فترة الاربع والعشرين ساعة 0</a:t>
            </a:r>
            <a:r>
              <a:rPr lang="ar-IQ" dirty="0" smtClean="0"/>
              <a:t/>
            </a:r>
            <a:br>
              <a:rPr lang="ar-IQ" dirty="0" smtClean="0"/>
            </a:br>
            <a:r>
              <a:rPr lang="ar-IQ" dirty="0"/>
              <a:t>فاذا كان معدل النسيان خلال الصحو اكبر منه خلال النوم فانه يمكن تفسير هذا التناقض 00 لذا فقد اجرى جينكنز والينباك تجربة قارنا فيها معدلات النسيان خلال النوم وخلال الصحو بعد مضي ساعة وساعتين واربع ساعات وثماني ساعات من حفظ المجموعتين لقوائم تتكون من عشرة مقاطع صماء وقيس النسيان بعدد المقاطع التي لايذكرها البحث في القائمة فعندما تذكر سبعة مقاطع يكون معدل النسيان في هذه الحالة 30%من القائمة وكما يبدو من الجدول ادناه الذي حصلنا عليه ويتكون من متوسطات ناتجة عن تكرار التجربة 16 مرة تقريبا في كل مرة حالة باستخدام قوائم مختلفة 0</a:t>
            </a:r>
            <a:r>
              <a:rPr lang="ar-IQ" dirty="0" smtClean="0"/>
              <a:t/>
            </a:r>
            <a:br>
              <a:rPr lang="ar-IQ" dirty="0" smtClean="0"/>
            </a:br>
            <a:r>
              <a:rPr lang="ar-IQ" dirty="0"/>
              <a:t>التغيير في معدل نسيان المقاطع الصماء بالنسبة للزمن في حالتي النوم والصحو</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89</Words>
  <Application>Microsoft Office PowerPoint</Application>
  <PresentationFormat>On-screen Show (4:3)</PresentationFormat>
  <Paragraphs>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نظريات النسيان</vt:lpstr>
      <vt:lpstr>Slide 2</vt:lpstr>
      <vt:lpstr>Slide 3</vt:lpstr>
      <vt:lpstr>Slide 4</vt:lpstr>
      <vt:lpstr>Slide 5</vt:lpstr>
      <vt:lpstr>Slide 6</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نظريات النسيان</dc:title>
  <dc:creator>SPIDERHOUSE</dc:creator>
  <cp:lastModifiedBy>SPIDERHOUSE</cp:lastModifiedBy>
  <cp:revision>1</cp:revision>
  <dcterms:created xsi:type="dcterms:W3CDTF">2019-01-01T14:23:45Z</dcterms:created>
  <dcterms:modified xsi:type="dcterms:W3CDTF">2019-01-01T14:27:52Z</dcterms:modified>
</cp:coreProperties>
</file>