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36A98D0-EB55-4211-BD80-8DBEC0C8F7E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36A98D0-EB55-4211-BD80-8DBEC0C8F7E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36A98D0-EB55-4211-BD80-8DBEC0C8F7E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36A98D0-EB55-4211-BD80-8DBEC0C8F7E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6A98D0-EB55-4211-BD80-8DBEC0C8F7E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36A98D0-EB55-4211-BD80-8DBEC0C8F7E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36A98D0-EB55-4211-BD80-8DBEC0C8F7E3}"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36A98D0-EB55-4211-BD80-8DBEC0C8F7E3}"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A98D0-EB55-4211-BD80-8DBEC0C8F7E3}"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A98D0-EB55-4211-BD80-8DBEC0C8F7E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A98D0-EB55-4211-BD80-8DBEC0C8F7E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7DC493-53A9-4A1D-8EC1-03E52992467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6A98D0-EB55-4211-BD80-8DBEC0C8F7E3}"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27DC493-53A9-4A1D-8EC1-03E52992467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504055"/>
          </a:xfrm>
        </p:spPr>
        <p:txBody>
          <a:bodyPr>
            <a:normAutofit fontScale="90000"/>
          </a:bodyPr>
          <a:lstStyle/>
          <a:p>
            <a:r>
              <a:rPr lang="ar-IQ" dirty="0" smtClean="0"/>
              <a:t>الدافعية</a:t>
            </a:r>
            <a:endParaRPr lang="ar-IQ" dirty="0"/>
          </a:p>
        </p:txBody>
      </p:sp>
      <p:sp>
        <p:nvSpPr>
          <p:cNvPr id="3" name="Subtitle 2"/>
          <p:cNvSpPr>
            <a:spLocks noGrp="1"/>
          </p:cNvSpPr>
          <p:nvPr>
            <p:ph type="subTitle" idx="1"/>
          </p:nvPr>
        </p:nvSpPr>
        <p:spPr>
          <a:xfrm>
            <a:off x="1371600" y="1628800"/>
            <a:ext cx="6400800" cy="4010000"/>
          </a:xfrm>
        </p:spPr>
        <p:txBody>
          <a:bodyPr>
            <a:noAutofit/>
          </a:bodyPr>
          <a:lstStyle/>
          <a:p>
            <a:pPr algn="just"/>
            <a:r>
              <a:rPr lang="ar-IQ" sz="2000" dirty="0" smtClean="0">
                <a:solidFill>
                  <a:schemeClr val="tx1"/>
                </a:solidFill>
                <a:cs typeface="+mj-cs"/>
              </a:rPr>
              <a:t>الدافعيّة عند علماء النفس مصطلح يدل على سلوك الأشخاص في المواقف المختلفة، فهو يدل على العلاقة الديناميكيّة بين الكائن الحي ومحيطه، ويضم العوامل الفطريّة والمكتسبة، الخارجيّة والداخليّة، الشعوريّة واللاشعوريّة، وكل ما يتعلق بالنشاط الذهني والحركي، فهي مجموعة من الحوافز موجودة في سلوك الكائن الحي، سواء كان حيواناً أو إنساناً، ويختلف السلوك الإنساني بأنه قائم على اختبارات واعية، ودوافع موجودة في اللاوعي، وعلماء النفس يستخدمون مصطلح الدافع للتعبير عن الحالة الداخليّة النفسيّة التي تدفع الشخص نحو سلوك معين لتحقيق هدف ما، فهو قوة محركة للسلوك، فالطالب يدرس ويجتهد لتحقيق هدف النجاح، والوصول إلى مركز اجتماعي معين، وهذه الدوافع نستنتجها من السلوك الصادر عن الشخص، فالسلوك المتوجه للإختلاط بالناس يكون دافعه اجتماعي، وإن كان متجهاً إلى الطعام، يكون الدافع الجوع، وان اتجه إلى الشراب، يكون الدافع العطش</a:t>
            </a:r>
            <a:endParaRPr lang="ar-IQ" sz="2000" dirty="0">
              <a:solidFill>
                <a:schemeClr val="tx1"/>
              </a:solidFill>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a:t>أنواع الدوافع تتعدد أنواع الدوافع منها ما هو داخلي، ومنها ما هو </a:t>
            </a:r>
            <a:r>
              <a:rPr lang="ar-IQ" dirty="0" smtClean="0"/>
              <a:t>خارجي</a:t>
            </a:r>
          </a:p>
          <a:p>
            <a:r>
              <a:rPr lang="ar-IQ" dirty="0" smtClean="0"/>
              <a:t> </a:t>
            </a:r>
            <a:r>
              <a:rPr lang="ar-IQ" dirty="0"/>
              <a:t>الدوافع الفطريّة: وهي الدوافع التي يولد بها الإنسان وهي ملازمة له غريزياً، ويشترك فيها جميع الكائنات الحيّة، فلا حاجة إلى تعلمها، كالجوع والعطش، والجنس، والأمومة. </a:t>
            </a:r>
            <a:endParaRPr lang="ar-IQ" dirty="0" smtClean="0"/>
          </a:p>
          <a:p>
            <a:r>
              <a:rPr lang="ar-IQ" dirty="0" smtClean="0"/>
              <a:t>الدوافع </a:t>
            </a:r>
            <a:r>
              <a:rPr lang="ar-IQ" dirty="0"/>
              <a:t>المكتسبة: هي الدوافع التي يكتسبها الإنسان من بيئته، ومن خلال تفاعله مع المجتمع فهي دوافع متعلمة، كالدافع إلى الحب، والتقدير، والأمن، والاستقلاليّة، والتحصيل.</a:t>
            </a:r>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432047"/>
          </a:xfrm>
        </p:spPr>
        <p:txBody>
          <a:bodyPr>
            <a:normAutofit fontScale="90000"/>
          </a:bodyPr>
          <a:lstStyle/>
          <a:p>
            <a:endParaRPr lang="ar-IQ" dirty="0"/>
          </a:p>
        </p:txBody>
      </p:sp>
      <p:sp>
        <p:nvSpPr>
          <p:cNvPr id="3" name="Subtitle 2"/>
          <p:cNvSpPr>
            <a:spLocks noGrp="1"/>
          </p:cNvSpPr>
          <p:nvPr>
            <p:ph type="subTitle" idx="1"/>
          </p:nvPr>
        </p:nvSpPr>
        <p:spPr>
          <a:xfrm>
            <a:off x="1371600" y="1412776"/>
            <a:ext cx="6400800" cy="4226024"/>
          </a:xfrm>
        </p:spPr>
        <p:txBody>
          <a:bodyPr>
            <a:normAutofit fontScale="70000" lnSpcReduction="20000"/>
          </a:bodyPr>
          <a:lstStyle/>
          <a:p>
            <a:pPr algn="just"/>
            <a:r>
              <a:rPr lang="ar-IQ" sz="3400" dirty="0">
                <a:cs typeface="+mj-cs"/>
              </a:rPr>
              <a:t>أهميّة الدافعيّة </a:t>
            </a:r>
            <a:endParaRPr lang="ar-IQ" sz="3400" dirty="0" smtClean="0">
              <a:cs typeface="+mj-cs"/>
            </a:endParaRPr>
          </a:p>
          <a:p>
            <a:pPr algn="just"/>
            <a:r>
              <a:rPr lang="ar-IQ" sz="3400" dirty="0" smtClean="0">
                <a:cs typeface="+mj-cs"/>
              </a:rPr>
              <a:t>للدافعية </a:t>
            </a:r>
            <a:r>
              <a:rPr lang="ar-IQ" sz="3400" dirty="0">
                <a:cs typeface="+mj-cs"/>
              </a:rPr>
              <a:t>فوائد كبيرة تعود على الفرد والمجتمع بشكل عام ، </a:t>
            </a:r>
            <a:r>
              <a:rPr lang="ar-IQ" sz="3400" dirty="0" smtClean="0">
                <a:cs typeface="+mj-cs"/>
              </a:rPr>
              <a:t>ومنها </a:t>
            </a:r>
            <a:r>
              <a:rPr lang="ar-IQ" sz="3400" dirty="0">
                <a:cs typeface="+mj-cs"/>
              </a:rPr>
              <a:t>تساعد الإنسان على اكتشاف نفسه، والتعرف عليها، والتصرف وفقاً للظروف والمواقف. يكتسب الفرد القدرة على تعليل تصرفات غيره، فمثلاً: الأم في بيتها ترى مشاغبة أطفالها سلوكاً مرفوضاً، ولكنها إن عرفت أن هذا السلوك نتيجة فقد الطفل إلى العطف، وأنه بسلوكه يسعى إلى لفت إنتباهها، فإن ذلك سيساعدها على تغيير سلوكهم. تساعد على تحسين السلوك الإنساني عند معرفة دوافعه، وبالتالي فبالإمكان توجيه هذا السلوك إلى وجهات تقيد المجتمع والفرد. تلعب دوراً إيجابياً، ومهماً في ميدان التوجه والعلاج النفسي، لأهميتها في تفسير سلوك الأفراد واستجاباتهم. تلعب دوراً مهماً في بعض الميادين، كميدان التربية والتعليم، والقانون.</a:t>
            </a:r>
            <a:r>
              <a:rPr lang="ar-IQ" sz="3400" dirty="0" smtClean="0">
                <a:cs typeface="+mj-cs"/>
              </a:rPr>
              <a:t/>
            </a:r>
            <a:br>
              <a:rPr lang="ar-IQ" sz="3400" dirty="0" smtClean="0">
                <a:cs typeface="+mj-cs"/>
              </a:rPr>
            </a:br>
            <a:r>
              <a:rPr lang="ar-IQ" dirty="0" smtClean="0"/>
              <a:t/>
            </a:r>
            <a:br>
              <a:rPr lang="ar-IQ"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just"/>
            <a:r>
              <a:rPr lang="ar-IQ" dirty="0"/>
              <a:t>نصائح لزيادة الدافعيّة يوصي علماء النفس بالحرص على زيادة الدافعية عند الأفراد ، ومن هذه </a:t>
            </a:r>
            <a:r>
              <a:rPr lang="ar-IQ" dirty="0" smtClean="0"/>
              <a:t>النصائح </a:t>
            </a:r>
            <a:r>
              <a:rPr lang="ar-IQ" dirty="0"/>
              <a:t>قيام الفرد بتحديد أهدافه بشكل واضح. اهتمام الفرد بكافة المحفزات التي يمكّنه الحصول عليها عند الوصول للهدف. حل كافة المشكلات التي تواجهه بالطرق الإيجابيّة بعيداً على القلق والتوتّر والعصبيّة، واستخدام استراتيجيات مدروسة وفعالة لهذا الغرض.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dirty="0" smtClean="0"/>
              <a:t>اختيار الطرق البسيطة والسهلة قدر الإمكان والابتعاد عن الطرق الصعبة وغير الواضحة. تعويد النفس على تحمل مسؤولية الفشل أو النجاح. الاعتماد على الذات في أداء الأعمال وتحقيق الأهداف. </a:t>
            </a:r>
            <a:r>
              <a:rPr lang="ar-IQ" smtClean="0"/>
              <a:t>التنظيم والانتباه، في الحياة العلميّة والعمليةّ</a:t>
            </a:r>
            <a:br>
              <a:rPr lang="ar-IQ" smtClean="0"/>
            </a:br>
            <a:r>
              <a:rPr lang="ar-IQ" smtClean="0"/>
              <a:t/>
            </a:r>
            <a:br>
              <a:rPr lang="ar-IQ" smtClean="0"/>
            </a:br>
            <a:r>
              <a:rPr lang="ar-IQ" dirty="0" smtClean="0"/>
              <a:t/>
            </a:r>
            <a:br>
              <a:rPr lang="ar-IQ" dirty="0" smtClean="0"/>
            </a:br>
            <a:r>
              <a:rPr lang="ar-IQ" dirty="0" smtClean="0"/>
              <a:t/>
            </a:r>
            <a:br>
              <a:rPr lang="ar-IQ" dirty="0" smtClean="0"/>
            </a:b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440</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الدافعية</vt:lpstr>
      <vt:lpstr>Slide 2</vt:lpstr>
      <vt:lpstr>Slide 3</vt:lpstr>
      <vt:lpstr>Slide 4</vt:lpstr>
      <vt:lpstr>Slide 5</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الدافعية</dc:title>
  <dc:creator>SPIDERHOUSE</dc:creator>
  <cp:lastModifiedBy>SPIDERHOUSE</cp:lastModifiedBy>
  <cp:revision>1</cp:revision>
  <dcterms:created xsi:type="dcterms:W3CDTF">2019-01-01T13:43:45Z</dcterms:created>
  <dcterms:modified xsi:type="dcterms:W3CDTF">2019-01-01T13:52:08Z</dcterms:modified>
</cp:coreProperties>
</file>