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15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A1651226-D8DF-4A82-B5F3-A3BC84B7E153}" type="datetimeFigureOut">
              <a:rPr lang="ar-IQ" smtClean="0"/>
              <a:pPr/>
              <a:t>22/04/1440</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A34B309E-C727-4BF3-BE5B-26DC7D864491}"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1651226-D8DF-4A82-B5F3-A3BC84B7E153}" type="datetimeFigureOut">
              <a:rPr lang="ar-IQ" smtClean="0"/>
              <a:pPr/>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34B309E-C727-4BF3-BE5B-26DC7D86449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1651226-D8DF-4A82-B5F3-A3BC84B7E153}" type="datetimeFigureOut">
              <a:rPr lang="ar-IQ" smtClean="0"/>
              <a:pPr/>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34B309E-C727-4BF3-BE5B-26DC7D86449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A1651226-D8DF-4A82-B5F3-A3BC84B7E153}" type="datetimeFigureOut">
              <a:rPr lang="ar-IQ" smtClean="0"/>
              <a:pPr/>
              <a:t>22/04/1440</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A34B309E-C727-4BF3-BE5B-26DC7D864491}"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A1651226-D8DF-4A82-B5F3-A3BC84B7E153}" type="datetimeFigureOut">
              <a:rPr lang="ar-IQ" smtClean="0"/>
              <a:pPr/>
              <a:t>22/04/1440</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A34B309E-C727-4BF3-BE5B-26DC7D864491}"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A1651226-D8DF-4A82-B5F3-A3BC84B7E153}" type="datetimeFigureOut">
              <a:rPr lang="ar-IQ" smtClean="0"/>
              <a:pPr/>
              <a:t>22/04/1440</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A34B309E-C727-4BF3-BE5B-26DC7D864491}"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A1651226-D8DF-4A82-B5F3-A3BC84B7E153}" type="datetimeFigureOut">
              <a:rPr lang="ar-IQ" smtClean="0"/>
              <a:pPr/>
              <a:t>22/04/1440</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A34B309E-C727-4BF3-BE5B-26DC7D864491}"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1651226-D8DF-4A82-B5F3-A3BC84B7E153}" type="datetimeFigureOut">
              <a:rPr lang="ar-IQ" smtClean="0"/>
              <a:pPr/>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34B309E-C727-4BF3-BE5B-26DC7D864491}"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A1651226-D8DF-4A82-B5F3-A3BC84B7E153}" type="datetimeFigureOut">
              <a:rPr lang="ar-IQ" smtClean="0"/>
              <a:pPr/>
              <a:t>22/04/1440</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A34B309E-C727-4BF3-BE5B-26DC7D864491}"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A1651226-D8DF-4A82-B5F3-A3BC84B7E153}" type="datetimeFigureOut">
              <a:rPr lang="ar-IQ" smtClean="0"/>
              <a:pPr/>
              <a:t>22/04/1440</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A34B309E-C727-4BF3-BE5B-26DC7D864491}"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A1651226-D8DF-4A82-B5F3-A3BC84B7E153}" type="datetimeFigureOut">
              <a:rPr lang="ar-IQ" smtClean="0"/>
              <a:pPr/>
              <a:t>22/04/1440</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A34B309E-C727-4BF3-BE5B-26DC7D864491}"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1651226-D8DF-4A82-B5F3-A3BC84B7E153}" type="datetimeFigureOut">
              <a:rPr lang="ar-IQ" smtClean="0"/>
              <a:pPr/>
              <a:t>22/04/1440</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A34B309E-C727-4BF3-BE5B-26DC7D864491}"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40544" y="908720"/>
            <a:ext cx="8062912" cy="4392488"/>
          </a:xfrm>
          <a:effectLst>
            <a:glow rad="139700">
              <a:schemeClr val="accent5">
                <a:satMod val="175000"/>
                <a:alpha val="40000"/>
              </a:schemeClr>
            </a:glow>
            <a:outerShdw blurRad="63500" dist="25400" dir="14700000" algn="t" rotWithShape="0">
              <a:srgbClr val="000000">
                <a:alpha val="50000"/>
              </a:srgbClr>
            </a:outerShdw>
          </a:effectLst>
        </p:spPr>
        <p:style>
          <a:lnRef idx="1">
            <a:schemeClr val="accent1"/>
          </a:lnRef>
          <a:fillRef idx="2">
            <a:schemeClr val="accent1"/>
          </a:fillRef>
          <a:effectRef idx="1">
            <a:schemeClr val="accent1"/>
          </a:effectRef>
          <a:fontRef idx="minor">
            <a:schemeClr val="dk1"/>
          </a:fontRef>
        </p:style>
        <p:txBody>
          <a:bodyPr>
            <a:normAutofit/>
          </a:bodyPr>
          <a:lstStyle/>
          <a:p>
            <a:pPr algn="ctr"/>
            <a:endParaRPr lang="ar-IQ" sz="5400" b="1" dirty="0" smtClean="0">
              <a:effectLst>
                <a:glow rad="228600">
                  <a:schemeClr val="accent2">
                    <a:satMod val="175000"/>
                    <a:alpha val="40000"/>
                  </a:schemeClr>
                </a:glow>
              </a:effectLst>
            </a:endParaRPr>
          </a:p>
          <a:p>
            <a:pPr algn="ctr">
              <a:lnSpc>
                <a:spcPct val="150000"/>
              </a:lnSpc>
            </a:pPr>
            <a:r>
              <a:rPr lang="ar-IQ" sz="5400" b="1" dirty="0" smtClean="0">
                <a:ln>
                  <a:solidFill>
                    <a:schemeClr val="bg1">
                      <a:lumMod val="75000"/>
                      <a:lumOff val="25000"/>
                    </a:schemeClr>
                  </a:solidFill>
                </a:ln>
                <a:solidFill>
                  <a:schemeClr val="accent1">
                    <a:lumMod val="50000"/>
                  </a:schemeClr>
                </a:solidFill>
                <a:effectLst>
                  <a:glow rad="228600">
                    <a:schemeClr val="accent2">
                      <a:satMod val="175000"/>
                      <a:alpha val="40000"/>
                    </a:schemeClr>
                  </a:glow>
                </a:effectLst>
              </a:rPr>
              <a:t>تاريخ العراق القديم</a:t>
            </a:r>
          </a:p>
          <a:p>
            <a:pPr algn="ctr">
              <a:lnSpc>
                <a:spcPct val="150000"/>
              </a:lnSpc>
            </a:pPr>
            <a:r>
              <a:rPr lang="ar-IQ" sz="5400" b="1" dirty="0" smtClean="0">
                <a:ln>
                  <a:solidFill>
                    <a:schemeClr val="bg1">
                      <a:lumMod val="75000"/>
                      <a:lumOff val="25000"/>
                    </a:schemeClr>
                  </a:solidFill>
                </a:ln>
                <a:solidFill>
                  <a:schemeClr val="accent1">
                    <a:lumMod val="50000"/>
                  </a:schemeClr>
                </a:solidFill>
                <a:effectLst>
                  <a:glow rad="228600">
                    <a:schemeClr val="accent2">
                      <a:satMod val="175000"/>
                      <a:alpha val="40000"/>
                    </a:schemeClr>
                  </a:glow>
                </a:effectLst>
              </a:rPr>
              <a:t>د.خمائل شاكر ابو </a:t>
            </a:r>
            <a:r>
              <a:rPr lang="ar-IQ" sz="5400" b="1" dirty="0" err="1" smtClean="0">
                <a:ln>
                  <a:solidFill>
                    <a:schemeClr val="bg1">
                      <a:lumMod val="75000"/>
                      <a:lumOff val="25000"/>
                    </a:schemeClr>
                  </a:solidFill>
                </a:ln>
                <a:solidFill>
                  <a:schemeClr val="accent1">
                    <a:lumMod val="50000"/>
                  </a:schemeClr>
                </a:solidFill>
                <a:effectLst>
                  <a:glow rad="228600">
                    <a:schemeClr val="accent2">
                      <a:satMod val="175000"/>
                      <a:alpha val="40000"/>
                    </a:schemeClr>
                  </a:glow>
                </a:effectLst>
              </a:rPr>
              <a:t>خضير</a:t>
            </a:r>
            <a:endParaRPr lang="ar-IQ" sz="5400" b="1" dirty="0">
              <a:ln>
                <a:solidFill>
                  <a:schemeClr val="bg1">
                    <a:lumMod val="75000"/>
                    <a:lumOff val="25000"/>
                  </a:schemeClr>
                </a:solidFill>
              </a:ln>
              <a:solidFill>
                <a:schemeClr val="accent1">
                  <a:lumMod val="50000"/>
                </a:schemeClr>
              </a:solidFill>
              <a:effectLst>
                <a:glow rad="228600">
                  <a:schemeClr val="accent2">
                    <a:satMod val="175000"/>
                    <a:alpha val="40000"/>
                  </a:schemeClr>
                </a:glow>
              </a:effectLst>
            </a:endParaRPr>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7584" y="404664"/>
            <a:ext cx="6984776" cy="1045838"/>
          </a:xfrm>
        </p:spPr>
        <p:style>
          <a:lnRef idx="1">
            <a:schemeClr val="accent3"/>
          </a:lnRef>
          <a:fillRef idx="3">
            <a:schemeClr val="accent3"/>
          </a:fillRef>
          <a:effectRef idx="2">
            <a:schemeClr val="accent3"/>
          </a:effectRef>
          <a:fontRef idx="minor">
            <a:schemeClr val="lt1"/>
          </a:fontRef>
        </p:style>
        <p:txBody>
          <a:bodyPr>
            <a:noAutofit/>
          </a:bodyPr>
          <a:lstStyle/>
          <a:p>
            <a:pPr algn="ctr"/>
            <a:r>
              <a:rPr lang="ar-IQ" sz="6000" b="1" dirty="0" smtClean="0">
                <a:latin typeface="Arial" pitchFamily="34" charset="0"/>
                <a:cs typeface="Arial" pitchFamily="34" charset="0"/>
              </a:rPr>
              <a:t/>
            </a:r>
            <a:br>
              <a:rPr lang="ar-IQ" sz="6000" b="1" dirty="0" smtClean="0">
                <a:latin typeface="Arial" pitchFamily="34" charset="0"/>
                <a:cs typeface="Arial" pitchFamily="34" charset="0"/>
              </a:rPr>
            </a:br>
            <a:r>
              <a:rPr lang="ar-SA" sz="6000" b="1" dirty="0" smtClean="0">
                <a:latin typeface="Arial" pitchFamily="34" charset="0"/>
                <a:cs typeface="Arial" pitchFamily="34" charset="0"/>
              </a:rPr>
              <a:t>انهار العراق</a:t>
            </a:r>
            <a:r>
              <a:rPr lang="en-US" sz="6000" dirty="0" smtClean="0">
                <a:latin typeface="Arial" pitchFamily="34" charset="0"/>
                <a:cs typeface="Arial" pitchFamily="34" charset="0"/>
              </a:rPr>
              <a:t/>
            </a:r>
            <a:br>
              <a:rPr lang="en-US" sz="6000" dirty="0" smtClean="0">
                <a:latin typeface="Arial" pitchFamily="34" charset="0"/>
                <a:cs typeface="Arial" pitchFamily="34" charset="0"/>
              </a:rPr>
            </a:br>
            <a:endParaRPr lang="ar-IQ" sz="6000" dirty="0">
              <a:latin typeface="Arial" pitchFamily="34" charset="0"/>
              <a:cs typeface="Arial" pitchFamily="34" charset="0"/>
            </a:endParaRPr>
          </a:p>
        </p:txBody>
      </p:sp>
      <p:sp>
        <p:nvSpPr>
          <p:cNvPr id="3" name="عنصر نائب للمحتوى 2"/>
          <p:cNvSpPr>
            <a:spLocks noGrp="1"/>
          </p:cNvSpPr>
          <p:nvPr>
            <p:ph idx="1"/>
          </p:nvPr>
        </p:nvSpPr>
        <p:spPr>
          <a:xfrm>
            <a:off x="457200" y="1700808"/>
            <a:ext cx="8229600" cy="4754000"/>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r>
              <a:rPr lang="ar-SA" dirty="0" smtClean="0"/>
              <a:t> يخترق ارض العراق النهران العظيمان دجلة والفرات ويصب فيهما داخل الاراضي العراقية عدة فروع رئيسة وكان لهذه الانهار اهمية كبرى في تاريخ الحضارات التي نشأت في وديانها إلى درجة سمي الاغريق البلاد </a:t>
            </a:r>
            <a:r>
              <a:rPr lang="ar-SA" dirty="0" err="1" smtClean="0"/>
              <a:t>ببلاد </a:t>
            </a:r>
            <a:r>
              <a:rPr lang="ar-SA" dirty="0" smtClean="0"/>
              <a:t>(مابين النهرين) كما </a:t>
            </a:r>
            <a:r>
              <a:rPr lang="ar-SA" dirty="0" err="1" smtClean="0"/>
              <a:t>سميت </a:t>
            </a:r>
            <a:r>
              <a:rPr lang="ar-SA" dirty="0" smtClean="0"/>
              <a:t>(وادي الرافدين) أما اسم دجلة والفرات فهي اسماء قديمة جدا ترجع على ما يظن إلى لغة الاقوام التي استوطنت السهل الرسوبي قبل السومريين والتي اطلق عليها عادة </a:t>
            </a:r>
            <a:r>
              <a:rPr lang="ar-SA" dirty="0" err="1" smtClean="0"/>
              <a:t>اسم </a:t>
            </a:r>
            <a:r>
              <a:rPr lang="ar-SA" dirty="0" smtClean="0"/>
              <a:t>(سكان الفرات الاوائل) </a:t>
            </a:r>
            <a:r>
              <a:rPr lang="ar-SA" dirty="0" err="1" smtClean="0"/>
              <a:t>او </a:t>
            </a:r>
            <a:r>
              <a:rPr lang="ar-SA" dirty="0" smtClean="0"/>
              <a:t>(</a:t>
            </a:r>
            <a:r>
              <a:rPr lang="ar-SA" dirty="0" err="1" smtClean="0"/>
              <a:t>الفراتيون</a:t>
            </a:r>
            <a:r>
              <a:rPr lang="ar-SA" dirty="0" smtClean="0"/>
              <a:t> الاوائل) وقد ورد اسم الفرات في النصوص المسمارية على هيئة </a:t>
            </a:r>
            <a:r>
              <a:rPr lang="ar-SA" dirty="0" err="1" smtClean="0"/>
              <a:t>بورانن</a:t>
            </a:r>
            <a:r>
              <a:rPr lang="ar-SA" dirty="0" smtClean="0"/>
              <a:t> الذي اصبح يلفظ في اللغة </a:t>
            </a:r>
            <a:r>
              <a:rPr lang="ar-SA" dirty="0" err="1" smtClean="0"/>
              <a:t>الاكدية</a:t>
            </a:r>
            <a:r>
              <a:rPr lang="ar-SA" dirty="0" smtClean="0"/>
              <a:t> </a:t>
            </a:r>
            <a:r>
              <a:rPr lang="ar-SA" dirty="0" err="1" smtClean="0"/>
              <a:t>بوراتي</a:t>
            </a:r>
            <a:r>
              <a:rPr lang="ar-SA" dirty="0" smtClean="0"/>
              <a:t> او </a:t>
            </a:r>
            <a:r>
              <a:rPr lang="ar-SA" dirty="0" err="1" smtClean="0"/>
              <a:t>بوراتم</a:t>
            </a:r>
            <a:r>
              <a:rPr lang="ar-SA" dirty="0" smtClean="0"/>
              <a:t> ، أما اسم دجلة فقد ورد بهيئة ادكنا.</a:t>
            </a:r>
            <a:endParaRPr lang="en-US" dirty="0" smtClean="0"/>
          </a:p>
          <a:p>
            <a:pPr algn="just"/>
            <a:r>
              <a:rPr lang="ar-SA" dirty="0" smtClean="0"/>
              <a:t>      ينبع دجلة من المرتفعات الواقعة جنوبي شرقي تركيا وتصب فيه فروع عديدة تغذيه بالمياه قبل ان يدخل الحدود العراقية فيتكون المجرى الرئيس الذي ينحدر باتجاه الجنوب الشرقي ويدخل الاراضي العراقية قرب بلدة </a:t>
            </a:r>
            <a:r>
              <a:rPr lang="ar-SA" dirty="0" err="1" smtClean="0"/>
              <a:t>فيشخابور</a:t>
            </a:r>
            <a:r>
              <a:rPr lang="ar-SA" dirty="0" smtClean="0"/>
              <a:t> ويبلغ طول نهر دجلة 1718 كيلومترا منها 1418 كيلومترا داخل الحدود العراقية والباقي في الحدود التركية والسورية ويصب في دجلة بعد دخوله الاراضي العراقية نهر الخابور عند بلدة </a:t>
            </a:r>
            <a:r>
              <a:rPr lang="ar-SA" dirty="0" err="1" smtClean="0"/>
              <a:t>فيشخابور</a:t>
            </a:r>
            <a:r>
              <a:rPr lang="ar-SA" dirty="0" smtClean="0"/>
              <a:t> ثم </a:t>
            </a:r>
            <a:r>
              <a:rPr lang="ar-SA" dirty="0" err="1" smtClean="0"/>
              <a:t>الزابين</a:t>
            </a:r>
            <a:r>
              <a:rPr lang="ar-SA" dirty="0" smtClean="0"/>
              <a:t> الكبير او الاعلى في الموضع المسمى المخلط جنوبي مدينة النمرود والصغير او الاسفل جنوب </a:t>
            </a:r>
            <a:r>
              <a:rPr lang="ar-SA" dirty="0" err="1" smtClean="0"/>
              <a:t>الشرقاط</a:t>
            </a:r>
            <a:r>
              <a:rPr lang="ar-SA" dirty="0" smtClean="0"/>
              <a:t>  وهو موقع مدينة </a:t>
            </a:r>
            <a:r>
              <a:rPr lang="ar-SA" dirty="0" err="1" smtClean="0"/>
              <a:t>اىشور</a:t>
            </a:r>
            <a:r>
              <a:rPr lang="ar-SA" dirty="0" smtClean="0"/>
              <a:t> </a:t>
            </a:r>
            <a:r>
              <a:rPr lang="ar-SA" dirty="0" err="1" smtClean="0"/>
              <a:t>القديمة.</a:t>
            </a:r>
            <a:r>
              <a:rPr lang="ar-SA" dirty="0" smtClean="0"/>
              <a:t> أما نهر العظيم فيصب ما بين بلد وبغداد ويلتقي </a:t>
            </a:r>
            <a:r>
              <a:rPr lang="ar-SA" dirty="0" err="1" smtClean="0"/>
              <a:t>به</a:t>
            </a:r>
            <a:r>
              <a:rPr lang="ar-SA" dirty="0" smtClean="0"/>
              <a:t> نهر </a:t>
            </a:r>
            <a:r>
              <a:rPr lang="ar-SA" dirty="0" err="1" smtClean="0"/>
              <a:t>ديالى</a:t>
            </a:r>
            <a:r>
              <a:rPr lang="ar-SA" dirty="0" smtClean="0"/>
              <a:t> جنوب مدينة </a:t>
            </a:r>
            <a:r>
              <a:rPr lang="ar-SA" dirty="0" err="1" smtClean="0"/>
              <a:t>طيسفون</a:t>
            </a:r>
            <a:r>
              <a:rPr lang="ar-SA" dirty="0" smtClean="0"/>
              <a:t> </a:t>
            </a:r>
            <a:r>
              <a:rPr lang="ar-SA" dirty="0" err="1" smtClean="0"/>
              <a:t>بقليل .</a:t>
            </a:r>
            <a:r>
              <a:rPr lang="ar-SA" dirty="0" smtClean="0"/>
              <a:t> وكان مجرى دجلة في منطقة </a:t>
            </a:r>
            <a:r>
              <a:rPr lang="ar-SA" dirty="0" err="1" smtClean="0"/>
              <a:t>الكوت</a:t>
            </a:r>
            <a:r>
              <a:rPr lang="ar-SA" dirty="0" smtClean="0"/>
              <a:t> هو المجرى الشرقي الذي يمر حاليا بمدينة </a:t>
            </a:r>
            <a:r>
              <a:rPr lang="ar-SA" dirty="0" err="1" smtClean="0"/>
              <a:t>الكوت</a:t>
            </a:r>
            <a:r>
              <a:rPr lang="ar-SA" dirty="0" smtClean="0"/>
              <a:t> والعمارة غير انه غير مجراه في اواخر العهد </a:t>
            </a:r>
            <a:r>
              <a:rPr lang="ar-SA" dirty="0" err="1" smtClean="0"/>
              <a:t>الساساني</a:t>
            </a:r>
            <a:r>
              <a:rPr lang="ar-SA" dirty="0" smtClean="0"/>
              <a:t> إلى المجرى الغربي المسمى حاليا </a:t>
            </a:r>
            <a:r>
              <a:rPr lang="ar-SA" dirty="0" err="1" smtClean="0"/>
              <a:t>الدجيل</a:t>
            </a:r>
            <a:r>
              <a:rPr lang="ar-SA" dirty="0" smtClean="0"/>
              <a:t> ثم عاد ثانية في القرن السادس عشر الميلادي إلى مجراه الاول وينتهي دجلة عند </a:t>
            </a:r>
            <a:r>
              <a:rPr lang="ar-SA" dirty="0" err="1" smtClean="0"/>
              <a:t>القرنة</a:t>
            </a:r>
            <a:r>
              <a:rPr lang="ar-SA" dirty="0" smtClean="0"/>
              <a:t> حيث يصب بشط </a:t>
            </a:r>
            <a:r>
              <a:rPr lang="ar-SA" dirty="0" err="1" smtClean="0"/>
              <a:t>العرب </a:t>
            </a:r>
            <a:r>
              <a:rPr lang="ar-SA" dirty="0" smtClean="0"/>
              <a:t>، وتنبع جميع روافد دجلة باستثناء </a:t>
            </a:r>
            <a:r>
              <a:rPr lang="ar-SA" dirty="0" err="1" smtClean="0"/>
              <a:t>العظيم </a:t>
            </a:r>
            <a:r>
              <a:rPr lang="ar-SA" dirty="0" smtClean="0"/>
              <a:t>، من المناطق الجبلية الشرقية الواقعة خارج الحدود العراقية وتروي مساحات واسعة من الاراضي المحيطة بها.</a:t>
            </a:r>
            <a:endParaRPr lang="ar-IQ" dirty="0"/>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978136"/>
          </a:xfrm>
        </p:spPr>
        <p:style>
          <a:lnRef idx="1">
            <a:schemeClr val="accent3"/>
          </a:lnRef>
          <a:fillRef idx="2">
            <a:schemeClr val="accent3"/>
          </a:fillRef>
          <a:effectRef idx="1">
            <a:schemeClr val="accent3"/>
          </a:effectRef>
          <a:fontRef idx="minor">
            <a:schemeClr val="dk1"/>
          </a:fontRef>
        </p:style>
        <p:txBody>
          <a:bodyPr>
            <a:noAutofit/>
          </a:bodyPr>
          <a:lstStyle/>
          <a:p>
            <a:pPr algn="just"/>
            <a:r>
              <a:rPr lang="ar-SA" sz="1800" dirty="0" smtClean="0"/>
              <a:t> أما نهر الفرات فينبع من الاجزاء الشمالية الشرقية من تركيا ويتألف النهر في منابعه العليا من فرعين رئيسين هما فرات </a:t>
            </a:r>
            <a:r>
              <a:rPr lang="ar-SA" sz="1800" dirty="0" err="1" smtClean="0"/>
              <a:t>صو</a:t>
            </a:r>
            <a:r>
              <a:rPr lang="ar-SA" sz="1800" dirty="0" smtClean="0"/>
              <a:t> ومراد </a:t>
            </a:r>
            <a:r>
              <a:rPr lang="ar-SA" sz="1800" dirty="0" err="1" smtClean="0"/>
              <a:t>صو</a:t>
            </a:r>
            <a:r>
              <a:rPr lang="ar-SA" sz="1800" dirty="0" smtClean="0"/>
              <a:t> اللذان يكونان المجرى الرئيس </a:t>
            </a:r>
            <a:r>
              <a:rPr lang="ar-SA" sz="1800" dirty="0" err="1" smtClean="0"/>
              <a:t>للفرات </a:t>
            </a:r>
            <a:r>
              <a:rPr lang="ar-SA" sz="1800" dirty="0" smtClean="0"/>
              <a:t>، ويبلغ طول نهر افرات من بعد تكوينه 2320 كيلومترا منها 455 كيلو مترا داخل الحدود التركية و 675 كيلو مترا داخل الحدود السورية و 1200 كيلو </a:t>
            </a:r>
            <a:r>
              <a:rPr lang="ar-SA" sz="1800" dirty="0" err="1" smtClean="0"/>
              <a:t>مترات</a:t>
            </a:r>
            <a:r>
              <a:rPr lang="ar-SA" sz="1800" dirty="0" smtClean="0"/>
              <a:t> داخل الحدود </a:t>
            </a:r>
            <a:r>
              <a:rPr lang="ar-SA" sz="1800" dirty="0" err="1" smtClean="0"/>
              <a:t>العراقية .</a:t>
            </a:r>
            <a:r>
              <a:rPr lang="ar-SA" sz="1800" dirty="0" smtClean="0"/>
              <a:t> ويصب في الفرات عدة افرع خارج الحدود العراقية اهما </a:t>
            </a:r>
            <a:r>
              <a:rPr lang="ar-SA" sz="1800" dirty="0" err="1" smtClean="0"/>
              <a:t>الباليخ</a:t>
            </a:r>
            <a:r>
              <a:rPr lang="ar-SA" sz="1800" dirty="0" smtClean="0"/>
              <a:t> </a:t>
            </a:r>
            <a:r>
              <a:rPr lang="ar-SA" sz="1800" dirty="0" err="1" smtClean="0"/>
              <a:t>والخابور .</a:t>
            </a:r>
            <a:r>
              <a:rPr lang="ar-SA" sz="1800" dirty="0" smtClean="0"/>
              <a:t> ويجري الفرات بعد اتحاد فرعيه الرئيسين باتجاه الجنوب الغربي ثم يغير اتجاهه إلى الجنوب الشرقي ويكون كثير التعرج والالتواء ويقطع الحدود </a:t>
            </a:r>
            <a:r>
              <a:rPr lang="ar-SA" sz="1800" dirty="0" err="1" smtClean="0"/>
              <a:t>التركية </a:t>
            </a:r>
            <a:r>
              <a:rPr lang="ar-SA" sz="1800" dirty="0" smtClean="0"/>
              <a:t>– السورية عند مدينة </a:t>
            </a:r>
            <a:r>
              <a:rPr lang="ar-SA" sz="1800" dirty="0" err="1" smtClean="0"/>
              <a:t>جرابلس</a:t>
            </a:r>
            <a:r>
              <a:rPr lang="ar-SA" sz="1800" dirty="0" smtClean="0"/>
              <a:t> (</a:t>
            </a:r>
            <a:r>
              <a:rPr lang="ar-SA" sz="1800" dirty="0" err="1" smtClean="0"/>
              <a:t>كركميش</a:t>
            </a:r>
            <a:r>
              <a:rPr lang="ar-SA" sz="1800" dirty="0" smtClean="0"/>
              <a:t> القديمة) ومن هناك يتجه نحو الغرب ثم إلى الشرق ويستمر باتجاهه هذا حتى يخترق سهل سوريا وإقليم ما بين </a:t>
            </a:r>
            <a:r>
              <a:rPr lang="ar-SA" sz="1800" dirty="0" err="1" smtClean="0"/>
              <a:t>النهرين </a:t>
            </a:r>
            <a:r>
              <a:rPr lang="ar-SA" sz="1800" dirty="0" smtClean="0"/>
              <a:t>(الجزيرة) ثم يتجه نحو الاراضي العراقية حيث يأخذ مجراه اتجاه الجنوب الشرقي وكان الفرات قد غير مجراه في السهل الرسوبي عدة مرات.</a:t>
            </a:r>
            <a:endParaRPr lang="en-US" sz="1800" dirty="0" smtClean="0"/>
          </a:p>
          <a:p>
            <a:pPr algn="just">
              <a:buNone/>
            </a:pPr>
            <a:r>
              <a:rPr lang="ar-SA" sz="1800" dirty="0" smtClean="0"/>
              <a:t>وكانت المنطقة المحصورة بين الفرات ورافده </a:t>
            </a:r>
            <a:r>
              <a:rPr lang="ar-SA" sz="1800" dirty="0" err="1" smtClean="0"/>
              <a:t>الباليخ</a:t>
            </a:r>
            <a:r>
              <a:rPr lang="ar-SA" sz="1800" dirty="0" smtClean="0"/>
              <a:t> والخابور ذات اهمية خاصة في التاريخ القديم حيث قامت فيها مراكز حضارية مهمة اثرت في سياسة الدولة الاشورية تأثيرا واضحا.</a:t>
            </a:r>
            <a:endParaRPr lang="en-US" sz="1800" dirty="0" smtClean="0"/>
          </a:p>
          <a:p>
            <a:pPr algn="just">
              <a:buNone/>
            </a:pPr>
            <a:r>
              <a:rPr lang="ar-SA" sz="1800" dirty="0" smtClean="0"/>
              <a:t>وكان النهران دجلة والفرات يصبان بشكل منفصل في الخليج ولا يعرف متى كان التقاء النهرين وتكوينهما شط </a:t>
            </a:r>
            <a:r>
              <a:rPr lang="ar-SA" sz="1800" dirty="0" err="1" smtClean="0"/>
              <a:t>العرب.</a:t>
            </a:r>
            <a:r>
              <a:rPr lang="ar-SA" sz="1800" dirty="0" smtClean="0"/>
              <a:t> ويلتقي النهران حاليا عند </a:t>
            </a:r>
            <a:r>
              <a:rPr lang="ar-SA" sz="1800" dirty="0" err="1" smtClean="0"/>
              <a:t>القرنة</a:t>
            </a:r>
            <a:r>
              <a:rPr lang="ar-SA" sz="1800" dirty="0" smtClean="0"/>
              <a:t> ويمتد شط العرب حوالي 204 كيلو مترا ويصب فيه نهر </a:t>
            </a:r>
            <a:r>
              <a:rPr lang="ar-SA" sz="1800" dirty="0" err="1" smtClean="0"/>
              <a:t>السويب</a:t>
            </a:r>
            <a:r>
              <a:rPr lang="ar-SA" sz="1800" dirty="0" smtClean="0"/>
              <a:t> والكارون الذي يصب فيه عند مدينة المحمرة ويتراوح عرض الشط بين 500 متر عند مدينة </a:t>
            </a:r>
            <a:r>
              <a:rPr lang="ar-SA" sz="1800" dirty="0" err="1" smtClean="0"/>
              <a:t>العشار</a:t>
            </a:r>
            <a:r>
              <a:rPr lang="ar-SA" sz="1800" dirty="0" smtClean="0"/>
              <a:t> وحوالي 1500 متر عند مصبه في </a:t>
            </a:r>
            <a:r>
              <a:rPr lang="ar-SA" sz="1800" dirty="0" err="1" smtClean="0"/>
              <a:t>الخليج.</a:t>
            </a:r>
            <a:r>
              <a:rPr lang="ar-SA" sz="1800" dirty="0" smtClean="0"/>
              <a:t> </a:t>
            </a:r>
            <a:endParaRPr lang="ar-IQ" sz="1800" dirty="0"/>
          </a:p>
        </p:txBody>
      </p:sp>
    </p:spTree>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en-US" b="1" dirty="0" smtClean="0"/>
              <a:t/>
            </a:r>
            <a:br>
              <a:rPr lang="en-US" b="1" dirty="0" smtClean="0"/>
            </a:br>
            <a:r>
              <a:rPr lang="ar-SA" b="1" dirty="0" smtClean="0"/>
              <a:t>مناخ العراق</a:t>
            </a:r>
            <a:r>
              <a:rPr lang="en-US" dirty="0" smtClean="0"/>
              <a:t/>
            </a:r>
            <a:br>
              <a:rPr lang="en-US" dirty="0" smtClean="0"/>
            </a:br>
            <a:endParaRPr lang="ar-IQ" dirty="0"/>
          </a:p>
        </p:txBody>
      </p:sp>
      <p:sp>
        <p:nvSpPr>
          <p:cNvPr id="3" name="عنصر نائب للمحتوى 2"/>
          <p:cNvSpPr>
            <a:spLocks noGrp="1"/>
          </p:cNvSpPr>
          <p:nvPr>
            <p:ph idx="1"/>
          </p:nvPr>
        </p:nvSpPr>
        <p:spPr/>
        <p:style>
          <a:lnRef idx="1">
            <a:schemeClr val="accent5"/>
          </a:lnRef>
          <a:fillRef idx="3">
            <a:schemeClr val="accent5"/>
          </a:fillRef>
          <a:effectRef idx="2">
            <a:schemeClr val="accent5"/>
          </a:effectRef>
          <a:fontRef idx="minor">
            <a:schemeClr val="lt1"/>
          </a:fontRef>
        </p:style>
        <p:txBody>
          <a:bodyPr>
            <a:normAutofit fontScale="77500" lnSpcReduction="20000"/>
          </a:bodyPr>
          <a:lstStyle/>
          <a:p>
            <a:pPr algn="just"/>
            <a:r>
              <a:rPr lang="ar-SA" dirty="0" smtClean="0">
                <a:latin typeface="Arial" pitchFamily="34" charset="0"/>
                <a:cs typeface="Arial" pitchFamily="34" charset="0"/>
              </a:rPr>
              <a:t> تشير الدراسات </a:t>
            </a:r>
            <a:r>
              <a:rPr lang="ar-SA" dirty="0" err="1" smtClean="0">
                <a:latin typeface="Arial" pitchFamily="34" charset="0"/>
                <a:cs typeface="Arial" pitchFamily="34" charset="0"/>
              </a:rPr>
              <a:t>الاثارية</a:t>
            </a:r>
            <a:r>
              <a:rPr lang="ar-SA" dirty="0" smtClean="0">
                <a:latin typeface="Arial" pitchFamily="34" charset="0"/>
                <a:cs typeface="Arial" pitchFamily="34" charset="0"/>
              </a:rPr>
              <a:t> والجغرافية إلى ان مناخ العراق لم يتغير تغيرا كبيرا منذ العصر الحجري الحديث وحتى </a:t>
            </a:r>
            <a:r>
              <a:rPr lang="ar-SA" dirty="0" err="1" smtClean="0">
                <a:latin typeface="Arial" pitchFamily="34" charset="0"/>
                <a:cs typeface="Arial" pitchFamily="34" charset="0"/>
              </a:rPr>
              <a:t>الان .</a:t>
            </a:r>
            <a:r>
              <a:rPr lang="ar-SA" dirty="0" smtClean="0">
                <a:latin typeface="Arial" pitchFamily="34" charset="0"/>
                <a:cs typeface="Arial" pitchFamily="34" charset="0"/>
              </a:rPr>
              <a:t> ولكن المناخ كان في العصور السابقة لذلك يختلف تمام </a:t>
            </a:r>
            <a:r>
              <a:rPr lang="ar-SA" dirty="0" err="1" smtClean="0">
                <a:latin typeface="Arial" pitchFamily="34" charset="0"/>
                <a:cs typeface="Arial" pitchFamily="34" charset="0"/>
              </a:rPr>
              <a:t>الاختلاف </a:t>
            </a:r>
            <a:r>
              <a:rPr lang="ar-SA" dirty="0" smtClean="0">
                <a:latin typeface="Arial" pitchFamily="34" charset="0"/>
                <a:cs typeface="Arial" pitchFamily="34" charset="0"/>
              </a:rPr>
              <a:t>، حيث حلت في المنطقة تقلبات مناخية كبرى سببها الزحف الجليدية في النصف الشمالي من الكرة الارضية وكان يقابل كل عصر جليدي في النصف الشمالي من الكرة </a:t>
            </a:r>
            <a:r>
              <a:rPr lang="ar-SA" dirty="0" err="1" smtClean="0">
                <a:latin typeface="Arial" pitchFamily="34" charset="0"/>
                <a:cs typeface="Arial" pitchFamily="34" charset="0"/>
              </a:rPr>
              <a:t>الارضية </a:t>
            </a:r>
            <a:r>
              <a:rPr lang="ar-SA" dirty="0" smtClean="0">
                <a:latin typeface="Arial" pitchFamily="34" charset="0"/>
                <a:cs typeface="Arial" pitchFamily="34" charset="0"/>
              </a:rPr>
              <a:t>(الاجزاء الشمالية من اوربا وأمريكا) عصر ممطر ورطب في الشرق الادنى بينما يقابل الفترات التي تفصل بين كل عصرين جليديين فترة جفاف في الشرق الادنى ونعيش الان في آخر تلك الفترات.</a:t>
            </a:r>
            <a:endParaRPr lang="en-US" dirty="0" smtClean="0">
              <a:latin typeface="Arial" pitchFamily="34" charset="0"/>
              <a:cs typeface="Arial" pitchFamily="34" charset="0"/>
            </a:endParaRPr>
          </a:p>
          <a:p>
            <a:pPr algn="just"/>
            <a:r>
              <a:rPr lang="ar-SA" dirty="0" smtClean="0">
                <a:latin typeface="Arial" pitchFamily="34" charset="0"/>
                <a:cs typeface="Arial" pitchFamily="34" charset="0"/>
              </a:rPr>
              <a:t>       ويتفاوت المناخ من منطقة إلى اخرى ويمكن وصفه بصورة عامة بأنه مناخ قاري شبه </a:t>
            </a:r>
            <a:r>
              <a:rPr lang="ar-SA" dirty="0" err="1" smtClean="0">
                <a:latin typeface="Arial" pitchFamily="34" charset="0"/>
                <a:cs typeface="Arial" pitchFamily="34" charset="0"/>
              </a:rPr>
              <a:t>مداري </a:t>
            </a:r>
            <a:r>
              <a:rPr lang="ar-SA" dirty="0" smtClean="0">
                <a:latin typeface="Arial" pitchFamily="34" charset="0"/>
                <a:cs typeface="Arial" pitchFamily="34" charset="0"/>
              </a:rPr>
              <a:t>، تشبه امطاره في نظامها مناخ البحر المتوسط ويكون المناخ شبيها بمناخ البحر الابيض المتوسط حيث الشتاء بارد والثلوج كثيرة والصيف معتدل والأمطار </a:t>
            </a:r>
            <a:r>
              <a:rPr lang="ar-SA" dirty="0" err="1" smtClean="0">
                <a:latin typeface="Arial" pitchFamily="34" charset="0"/>
                <a:cs typeface="Arial" pitchFamily="34" charset="0"/>
              </a:rPr>
              <a:t>غزيرة </a:t>
            </a:r>
            <a:r>
              <a:rPr lang="ar-SA" dirty="0" smtClean="0">
                <a:latin typeface="Arial" pitchFamily="34" charset="0"/>
                <a:cs typeface="Arial" pitchFamily="34" charset="0"/>
              </a:rPr>
              <a:t>، أما منطقة </a:t>
            </a:r>
            <a:r>
              <a:rPr lang="ar-SA" dirty="0" err="1" smtClean="0">
                <a:latin typeface="Arial" pitchFamily="34" charset="0"/>
                <a:cs typeface="Arial" pitchFamily="34" charset="0"/>
              </a:rPr>
              <a:t>السهوب</a:t>
            </a:r>
            <a:r>
              <a:rPr lang="ar-SA" dirty="0" smtClean="0">
                <a:latin typeface="Arial" pitchFamily="34" charset="0"/>
                <a:cs typeface="Arial" pitchFamily="34" charset="0"/>
              </a:rPr>
              <a:t> فتتمتع بمناخ انتقالي بين مناخ البحر المتوسط والمناخ الصحراوي الحار وتقل فيها الامطار قياسا مع المنطقة </a:t>
            </a:r>
            <a:r>
              <a:rPr lang="ar-SA" dirty="0" err="1" smtClean="0">
                <a:latin typeface="Arial" pitchFamily="34" charset="0"/>
                <a:cs typeface="Arial" pitchFamily="34" charset="0"/>
              </a:rPr>
              <a:t>الجبلية .</a:t>
            </a:r>
            <a:r>
              <a:rPr lang="ar-SA" dirty="0" smtClean="0">
                <a:latin typeface="Arial" pitchFamily="34" charset="0"/>
                <a:cs typeface="Arial" pitchFamily="34" charset="0"/>
              </a:rPr>
              <a:t> أما المنطقة الصحراوية والسهل الرسوبي فتتمتع بحرارة شديدة وتقل فيهما الامطار وتكثر الرطوبة </a:t>
            </a:r>
            <a:r>
              <a:rPr lang="ar-SA" dirty="0" err="1" smtClean="0">
                <a:latin typeface="Arial" pitchFamily="34" charset="0"/>
                <a:cs typeface="Arial" pitchFamily="34" charset="0"/>
              </a:rPr>
              <a:t>النسبية.</a:t>
            </a:r>
            <a:r>
              <a:rPr lang="ar-SA" dirty="0" smtClean="0">
                <a:latin typeface="Arial" pitchFamily="34" charset="0"/>
                <a:cs typeface="Arial" pitchFamily="34" charset="0"/>
              </a:rPr>
              <a:t> </a:t>
            </a:r>
            <a:endParaRPr lang="ar-IQ" dirty="0">
              <a:latin typeface="Arial" pitchFamily="34" charset="0"/>
              <a:cs typeface="Arial" pitchFamily="34" charset="0"/>
            </a:endParaRPr>
          </a:p>
        </p:txBody>
      </p:sp>
    </p:spTree>
  </p:cSld>
  <p:clrMapOvr>
    <a:masterClrMapping/>
  </p:clrMapOvr>
  <p:transition spd="slow">
    <p:pull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untitled.png"/>
          <p:cNvPicPr>
            <a:picLocks noGrp="1"/>
          </p:cNvPicPr>
          <p:nvPr>
            <p:ph idx="1"/>
          </p:nvPr>
        </p:nvPicPr>
        <p:blipFill>
          <a:blip r:embed="rId2" cstate="print"/>
          <a:stretch>
            <a:fillRect/>
          </a:stretch>
        </p:blipFill>
        <p:spPr>
          <a:xfrm>
            <a:off x="683568" y="476672"/>
            <a:ext cx="7560840" cy="5976664"/>
          </a:xfrm>
          <a:prstGeom prst="rect">
            <a:avLst/>
          </a:prstGeom>
          <a:solidFill>
            <a:srgbClr val="FFFFFF">
              <a:shade val="85000"/>
            </a:srgbClr>
          </a:solidFill>
          <a:ln w="88900" cap="sq">
            <a:solidFill>
              <a:srgbClr val="FFFFFF"/>
            </a:solidFill>
            <a:miter lim="800000"/>
          </a:ln>
          <a:effectLst>
            <a:glow rad="139700">
              <a:schemeClr val="accent5">
                <a:satMod val="175000"/>
                <a:alpha val="40000"/>
              </a:schemeClr>
            </a:glow>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91680" y="267494"/>
            <a:ext cx="5616624" cy="1399032"/>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ctr"/>
            <a:r>
              <a:rPr lang="ar-IQ" b="1" dirty="0" smtClean="0"/>
              <a:t/>
            </a:r>
            <a:br>
              <a:rPr lang="ar-IQ" b="1" dirty="0" smtClean="0"/>
            </a:br>
            <a:r>
              <a:rPr lang="ar-SA" b="1" dirty="0" err="1" smtClean="0"/>
              <a:t>(</a:t>
            </a:r>
            <a:r>
              <a:rPr lang="ar-SA" b="1" dirty="0" smtClean="0"/>
              <a:t>( الخلفية الجغرافية</a:t>
            </a:r>
            <a:r>
              <a:rPr lang="ar-SA" b="1" dirty="0" err="1" smtClean="0"/>
              <a:t>))</a:t>
            </a:r>
            <a:r>
              <a:rPr lang="en-US" dirty="0" smtClean="0"/>
              <a:t/>
            </a:r>
            <a:br>
              <a:rPr lang="en-US" dirty="0" smtClean="0"/>
            </a:br>
            <a:endParaRPr lang="ar-IQ" dirty="0"/>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a:r>
              <a:rPr lang="ar-SA" dirty="0" smtClean="0">
                <a:latin typeface="Arial" pitchFamily="34" charset="0"/>
                <a:cs typeface="Arial" pitchFamily="34" charset="0"/>
              </a:rPr>
              <a:t> لعب الانسان العراقي القديم دور كبير في نشوء وتطور الحضارات الاصلية التي قامت في هذه البقعة الجغرافية من العالم وبذل جهوده القصوى لتسخير الطبيعة لخدمة </a:t>
            </a:r>
            <a:r>
              <a:rPr lang="ar-SA" dirty="0" err="1" smtClean="0">
                <a:latin typeface="Arial" pitchFamily="34" charset="0"/>
                <a:cs typeface="Arial" pitchFamily="34" charset="0"/>
              </a:rPr>
              <a:t>الانسان </a:t>
            </a:r>
            <a:r>
              <a:rPr lang="ar-SA" dirty="0" smtClean="0">
                <a:latin typeface="Arial" pitchFamily="34" charset="0"/>
                <a:cs typeface="Arial" pitchFamily="34" charset="0"/>
              </a:rPr>
              <a:t>، فمما لا ريب فيه بأنه كان للبيئة الطبيعية اثر كبير وفعال في طبع الحضارات العراقية القديمة بطابع خاص </a:t>
            </a:r>
            <a:r>
              <a:rPr lang="ar-SA" dirty="0" err="1" smtClean="0">
                <a:latin typeface="Arial" pitchFamily="34" charset="0"/>
                <a:cs typeface="Arial" pitchFamily="34" charset="0"/>
              </a:rPr>
              <a:t>مميز </a:t>
            </a:r>
            <a:r>
              <a:rPr lang="ar-SA" dirty="0" smtClean="0">
                <a:latin typeface="Arial" pitchFamily="34" charset="0"/>
                <a:cs typeface="Arial" pitchFamily="34" charset="0"/>
              </a:rPr>
              <a:t>، بل قد يصعب احيانا تفسير بعض المقومات الحضارية العراقية القديمة دون الاخذ بنظر الاعتبار الظروف الطبيعية التي توفرت للإنسان ودفعته إلى اتباع سلوك معين دون غيره وقد تبرز هذه الظاهرة على وجه الخصوص في تفسير كثير من المعتقدات الدينية والتقاليد الاجتماعية والنظم الاقتصادية</a:t>
            </a:r>
            <a:r>
              <a:rPr lang="ar-IQ" dirty="0" err="1" smtClean="0">
                <a:latin typeface="Arial" pitchFamily="34" charset="0"/>
                <a:cs typeface="Arial" pitchFamily="34" charset="0"/>
              </a:rPr>
              <a:t>.</a:t>
            </a:r>
            <a:endParaRPr lang="ar-IQ" dirty="0">
              <a:latin typeface="Arial" pitchFamily="34" charset="0"/>
              <a:cs typeface="Arial"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22152"/>
          </a:xfrm>
        </p:spPr>
        <p:style>
          <a:lnRef idx="1">
            <a:schemeClr val="accent1"/>
          </a:lnRef>
          <a:fillRef idx="2">
            <a:schemeClr val="accent1"/>
          </a:fillRef>
          <a:effectRef idx="1">
            <a:schemeClr val="accent1"/>
          </a:effectRef>
          <a:fontRef idx="minor">
            <a:schemeClr val="dk1"/>
          </a:fontRef>
        </p:style>
        <p:txBody>
          <a:bodyPr>
            <a:normAutofit fontScale="92500"/>
          </a:bodyPr>
          <a:lstStyle/>
          <a:p>
            <a:pPr algn="just">
              <a:buNone/>
            </a:pPr>
            <a:r>
              <a:rPr lang="ar-SA" dirty="0" smtClean="0"/>
              <a:t> </a:t>
            </a:r>
            <a:r>
              <a:rPr lang="ar-SA" dirty="0" smtClean="0">
                <a:latin typeface="Arial" pitchFamily="34" charset="0"/>
                <a:cs typeface="Arial" pitchFamily="34" charset="0"/>
              </a:rPr>
              <a:t>وتتميز ارض العراق وبيئته الطبيعية بمميزات قلما توفرت لغيره من البلدان، فهي تتوسط بحرين </a:t>
            </a:r>
            <a:r>
              <a:rPr lang="ar-SA" dirty="0" err="1" smtClean="0">
                <a:latin typeface="Arial" pitchFamily="34" charset="0"/>
                <a:cs typeface="Arial" pitchFamily="34" charset="0"/>
              </a:rPr>
              <a:t>عظيمين </a:t>
            </a:r>
            <a:r>
              <a:rPr lang="ar-SA" dirty="0" smtClean="0">
                <a:latin typeface="Arial" pitchFamily="34" charset="0"/>
                <a:cs typeface="Arial" pitchFamily="34" charset="0"/>
              </a:rPr>
              <a:t>، كان لهما شأن كبير في نشوء وازدهار الحضارات القديمة هما البحر </a:t>
            </a:r>
            <a:r>
              <a:rPr lang="ar-SA" dirty="0" err="1" smtClean="0">
                <a:latin typeface="Arial" pitchFamily="34" charset="0"/>
                <a:cs typeface="Arial" pitchFamily="34" charset="0"/>
              </a:rPr>
              <a:t>الاسفل </a:t>
            </a:r>
            <a:r>
              <a:rPr lang="ar-SA" dirty="0" smtClean="0">
                <a:latin typeface="Arial" pitchFamily="34" charset="0"/>
                <a:cs typeface="Arial" pitchFamily="34" charset="0"/>
              </a:rPr>
              <a:t>، </a:t>
            </a:r>
            <a:r>
              <a:rPr lang="ar-SA" dirty="0" err="1" smtClean="0">
                <a:latin typeface="Arial" pitchFamily="34" charset="0"/>
                <a:cs typeface="Arial" pitchFamily="34" charset="0"/>
              </a:rPr>
              <a:t>اي </a:t>
            </a:r>
            <a:r>
              <a:rPr lang="ar-SA" dirty="0" smtClean="0">
                <a:latin typeface="Arial" pitchFamily="34" charset="0"/>
                <a:cs typeface="Arial" pitchFamily="34" charset="0"/>
              </a:rPr>
              <a:t>(الخليج العربي</a:t>
            </a:r>
            <a:r>
              <a:rPr lang="ar-SA" dirty="0" err="1" smtClean="0">
                <a:latin typeface="Arial" pitchFamily="34" charset="0"/>
                <a:cs typeface="Arial" pitchFamily="34" charset="0"/>
              </a:rPr>
              <a:t>) </a:t>
            </a:r>
            <a:r>
              <a:rPr lang="ar-SA" dirty="0" smtClean="0">
                <a:latin typeface="Arial" pitchFamily="34" charset="0"/>
                <a:cs typeface="Arial" pitchFamily="34" charset="0"/>
              </a:rPr>
              <a:t>، والبحر الاعلى  أي( البحر الابيض المتوسط</a:t>
            </a:r>
            <a:r>
              <a:rPr lang="ar-SA" dirty="0" err="1" smtClean="0">
                <a:latin typeface="Arial" pitchFamily="34" charset="0"/>
                <a:cs typeface="Arial" pitchFamily="34" charset="0"/>
              </a:rPr>
              <a:t>) .</a:t>
            </a:r>
            <a:r>
              <a:rPr lang="ar-SA" dirty="0" smtClean="0">
                <a:latin typeface="Arial" pitchFamily="34" charset="0"/>
                <a:cs typeface="Arial" pitchFamily="34" charset="0"/>
              </a:rPr>
              <a:t> وتقع ارض العراق في موقع إستراتيجي هام من الناحية </a:t>
            </a:r>
            <a:r>
              <a:rPr lang="ar-SA" dirty="0" err="1" smtClean="0">
                <a:latin typeface="Arial" pitchFamily="34" charset="0"/>
                <a:cs typeface="Arial" pitchFamily="34" charset="0"/>
              </a:rPr>
              <a:t>التجارية </a:t>
            </a:r>
            <a:r>
              <a:rPr lang="ar-SA" dirty="0" smtClean="0">
                <a:latin typeface="Arial" pitchFamily="34" charset="0"/>
                <a:cs typeface="Arial" pitchFamily="34" charset="0"/>
              </a:rPr>
              <a:t>،اضافة إلى ذلك تتوفر في البلاد مصادر مياه عذبة غزيرة تغذيها الامطار الموسمية مما ساعد على نمو مختلف النباتات ومعيشة انواع كثيرة من الحيوانات والى جانب هذه البيئة المعطاء كانت هناك صعاب جمة واجهها الانسان من قبل ان يتمكن من تسخيرها لخدمته وكان عليه ان يبذل اقصى الجهود للتغلب عليها وإلا عرقلت مسيرته </a:t>
            </a:r>
            <a:r>
              <a:rPr lang="ar-SA" dirty="0" err="1" smtClean="0">
                <a:latin typeface="Arial" pitchFamily="34" charset="0"/>
                <a:cs typeface="Arial" pitchFamily="34" charset="0"/>
              </a:rPr>
              <a:t>الحضارية.</a:t>
            </a:r>
            <a:r>
              <a:rPr lang="ar-SA" dirty="0" smtClean="0">
                <a:latin typeface="Arial" pitchFamily="34" charset="0"/>
                <a:cs typeface="Arial" pitchFamily="34" charset="0"/>
              </a:rPr>
              <a:t/>
            </a:r>
            <a:br>
              <a:rPr lang="ar-SA" dirty="0" smtClean="0">
                <a:latin typeface="Arial" pitchFamily="34" charset="0"/>
                <a:cs typeface="Arial" pitchFamily="34" charset="0"/>
              </a:rPr>
            </a:br>
            <a:r>
              <a:rPr lang="ar-SA" dirty="0" smtClean="0">
                <a:latin typeface="Arial" pitchFamily="34" charset="0"/>
                <a:cs typeface="Arial" pitchFamily="34" charset="0"/>
              </a:rPr>
              <a:t>     ولم تكن ارض العراق في الدهور والعصور القديمة كما هي عليه الان او كما كانت عليه في العصور التاريخية بل انها شهدت تغيرات جيولوجية </a:t>
            </a:r>
            <a:r>
              <a:rPr lang="ar-SA" dirty="0" err="1" smtClean="0">
                <a:latin typeface="Arial" pitchFamily="34" charset="0"/>
                <a:cs typeface="Arial" pitchFamily="34" charset="0"/>
              </a:rPr>
              <a:t>وتبدلات</a:t>
            </a:r>
            <a:r>
              <a:rPr lang="ar-SA" dirty="0" smtClean="0">
                <a:latin typeface="Arial" pitchFamily="34" charset="0"/>
                <a:cs typeface="Arial" pitchFamily="34" charset="0"/>
              </a:rPr>
              <a:t> مناخية مختلفة حتى استقر فيها الوضع نسبيا في اواخر العصر الحجري الحديث.</a:t>
            </a:r>
            <a:endParaRPr lang="ar-IQ" dirty="0">
              <a:latin typeface="Arial" pitchFamily="34" charset="0"/>
              <a:cs typeface="Arial" pitchFamily="34" charset="0"/>
            </a:endParaRPr>
          </a:p>
        </p:txBody>
      </p:sp>
    </p:spTree>
  </p:cSld>
  <p:clrMapOvr>
    <a:masterClrMapping/>
  </p:clrMapOvr>
  <p:transition spd="slow">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6194160"/>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pPr algn="just">
              <a:buNone/>
            </a:pPr>
            <a:r>
              <a:rPr lang="ar-SA" dirty="0" smtClean="0">
                <a:latin typeface="Arial" pitchFamily="34" charset="0"/>
                <a:cs typeface="Arial" pitchFamily="34" charset="0"/>
              </a:rPr>
              <a:t>وتدل التحريات الجيولوجية ان ارض العراق بأكملها كانت في وقت ما مغمورة بالمياه وذلك حتى اواخر الدهر الجيولوجي </a:t>
            </a:r>
            <a:r>
              <a:rPr lang="ar-SA" dirty="0" err="1" smtClean="0">
                <a:latin typeface="Arial" pitchFamily="34" charset="0"/>
                <a:cs typeface="Arial" pitchFamily="34" charset="0"/>
              </a:rPr>
              <a:t>الاول </a:t>
            </a:r>
            <a:r>
              <a:rPr lang="ar-SA" dirty="0" smtClean="0">
                <a:latin typeface="Arial" pitchFamily="34" charset="0"/>
                <a:cs typeface="Arial" pitchFamily="34" charset="0"/>
              </a:rPr>
              <a:t>، ثم بدأت مياه البحر بالانحسار منذ حوالي 60 مليون سنة فظهرت الاجزاء الشمالية والشمالية الشرقية من العراق وذلك في اواخر الدهر الجيولوجي </a:t>
            </a:r>
            <a:r>
              <a:rPr lang="ar-SA" dirty="0" err="1" smtClean="0">
                <a:latin typeface="Arial" pitchFamily="34" charset="0"/>
                <a:cs typeface="Arial" pitchFamily="34" charset="0"/>
              </a:rPr>
              <a:t>الثالث.</a:t>
            </a:r>
            <a:r>
              <a:rPr lang="ar-SA" dirty="0" smtClean="0">
                <a:latin typeface="Arial" pitchFamily="34" charset="0"/>
                <a:cs typeface="Arial" pitchFamily="34" charset="0"/>
              </a:rPr>
              <a:t> وتكاملت عملية ظهور المنطقة الجبلية في الدهر الجيولوجي الرابع في دوره الاخير المسمى </a:t>
            </a:r>
            <a:r>
              <a:rPr lang="ar-SA" dirty="0" err="1" smtClean="0">
                <a:latin typeface="Arial" pitchFamily="34" charset="0"/>
                <a:cs typeface="Arial" pitchFamily="34" charset="0"/>
              </a:rPr>
              <a:t>بلايستوسين</a:t>
            </a:r>
            <a:r>
              <a:rPr lang="ar-SA" dirty="0" smtClean="0">
                <a:latin typeface="Arial" pitchFamily="34" charset="0"/>
                <a:cs typeface="Arial" pitchFamily="34" charset="0"/>
              </a:rPr>
              <a:t> وهو الدور الذي تقع فيه العصور الجليدية المعروفة والعصور الحجري القديمة.</a:t>
            </a:r>
            <a:endParaRPr lang="ar-IQ" dirty="0" smtClean="0">
              <a:latin typeface="Arial" pitchFamily="34" charset="0"/>
              <a:cs typeface="Arial" pitchFamily="34" charset="0"/>
            </a:endParaRPr>
          </a:p>
          <a:p>
            <a:pPr algn="just">
              <a:buNone/>
            </a:pPr>
            <a:r>
              <a:rPr lang="ar-IQ" dirty="0" smtClean="0">
                <a:latin typeface="Arial" pitchFamily="34" charset="0"/>
                <a:cs typeface="Arial" pitchFamily="34" charset="0"/>
              </a:rPr>
              <a:t>	</a:t>
            </a:r>
            <a:r>
              <a:rPr lang="ar-SA" dirty="0" smtClean="0">
                <a:latin typeface="Arial" pitchFamily="34" charset="0"/>
                <a:cs typeface="Arial" pitchFamily="34" charset="0"/>
              </a:rPr>
              <a:t> اما المنطقة الوسطى والجنوبية فقد كان الرأي السائد حتى منتصف القرن الحالي بأنها عبارة عن منخفض حوض كانت تغمره مياه البحر في العصور الحجرية السحيقة وكان ساحل البحر حسب هذا الرأي يمتد إلى الخط الوهمي الذي يصل ما بين هيت </a:t>
            </a:r>
            <a:r>
              <a:rPr lang="ar-SA" dirty="0" err="1" smtClean="0">
                <a:latin typeface="Arial" pitchFamily="34" charset="0"/>
                <a:cs typeface="Arial" pitchFamily="34" charset="0"/>
              </a:rPr>
              <a:t>وسامراء </a:t>
            </a:r>
            <a:r>
              <a:rPr lang="ar-SA" dirty="0" smtClean="0">
                <a:latin typeface="Arial" pitchFamily="34" charset="0"/>
                <a:cs typeface="Arial" pitchFamily="34" charset="0"/>
              </a:rPr>
              <a:t>– بلد وذلك قبل نصف مليون </a:t>
            </a:r>
            <a:r>
              <a:rPr lang="ar-SA" dirty="0" err="1" smtClean="0">
                <a:latin typeface="Arial" pitchFamily="34" charset="0"/>
                <a:cs typeface="Arial" pitchFamily="34" charset="0"/>
              </a:rPr>
              <a:t>سنة </a:t>
            </a:r>
            <a:r>
              <a:rPr lang="ar-SA" dirty="0" smtClean="0">
                <a:latin typeface="Arial" pitchFamily="34" charset="0"/>
                <a:cs typeface="Arial" pitchFamily="34" charset="0"/>
              </a:rPr>
              <a:t>، وخلال العصور الحجرية القديمة والحديثة وكنتيجة لتراكم الترسبات </a:t>
            </a:r>
            <a:r>
              <a:rPr lang="ar-SA" dirty="0" err="1" smtClean="0">
                <a:latin typeface="Arial" pitchFamily="34" charset="0"/>
                <a:cs typeface="Arial" pitchFamily="34" charset="0"/>
              </a:rPr>
              <a:t>الغرينية</a:t>
            </a:r>
            <a:r>
              <a:rPr lang="ar-SA" dirty="0" smtClean="0">
                <a:latin typeface="Arial" pitchFamily="34" charset="0"/>
                <a:cs typeface="Arial" pitchFamily="34" charset="0"/>
              </a:rPr>
              <a:t> التي كان يحملها باستمرار النهران العظيمان دجلة والفرات تكون السهل الرسوبي </a:t>
            </a:r>
            <a:r>
              <a:rPr lang="ar-SA" dirty="0" err="1" smtClean="0">
                <a:latin typeface="Arial" pitchFamily="34" charset="0"/>
                <a:cs typeface="Arial" pitchFamily="34" charset="0"/>
              </a:rPr>
              <a:t>تدريجيا </a:t>
            </a:r>
            <a:r>
              <a:rPr lang="ar-SA" dirty="0" smtClean="0">
                <a:latin typeface="Arial" pitchFamily="34" charset="0"/>
                <a:cs typeface="Arial" pitchFamily="34" charset="0"/>
              </a:rPr>
              <a:t>، فزادت مساحة اليابسة وامتد ساحل الخليج نحو الجنوب حتى اصبح في العصر الحجري المعدني يتمثل بالخط الوهمي المار ما بين مدينة اور والعمارة او </a:t>
            </a:r>
            <a:r>
              <a:rPr lang="ar-SA" dirty="0" err="1" smtClean="0">
                <a:latin typeface="Arial" pitchFamily="34" charset="0"/>
                <a:cs typeface="Arial" pitchFamily="34" charset="0"/>
              </a:rPr>
              <a:t>الكوت</a:t>
            </a:r>
            <a:r>
              <a:rPr lang="ar-SA" dirty="0" smtClean="0">
                <a:latin typeface="Arial" pitchFamily="34" charset="0"/>
                <a:cs typeface="Arial" pitchFamily="34" charset="0"/>
              </a:rPr>
              <a:t> ، اي ان ارض العراق الجنوبية لم تكن صالحة للاستيطان قبل الالف الخامس قبل الميلاد.</a:t>
            </a:r>
            <a:endParaRPr lang="en-US" dirty="0" smtClean="0">
              <a:latin typeface="Arial" pitchFamily="34" charset="0"/>
              <a:cs typeface="Arial" pitchFamily="34" charset="0"/>
            </a:endParaRPr>
          </a:p>
          <a:p>
            <a:pPr>
              <a:buNone/>
            </a:pPr>
            <a:endParaRPr lang="ar-IQ" dirty="0"/>
          </a:p>
        </p:txBody>
      </p:sp>
    </p:spTree>
  </p:cSld>
  <p:clrMapOvr>
    <a:masterClrMapping/>
  </p:clrMapOvr>
  <p:transition spd="slow">
    <p:wipe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22152"/>
          </a:xfrm>
        </p:spPr>
        <p:style>
          <a:lnRef idx="1">
            <a:schemeClr val="dk1"/>
          </a:lnRef>
          <a:fillRef idx="2">
            <a:schemeClr val="dk1"/>
          </a:fillRef>
          <a:effectRef idx="1">
            <a:schemeClr val="dk1"/>
          </a:effectRef>
          <a:fontRef idx="minor">
            <a:schemeClr val="dk1"/>
          </a:fontRef>
        </p:style>
        <p:txBody>
          <a:bodyPr>
            <a:normAutofit fontScale="85000" lnSpcReduction="20000"/>
          </a:bodyPr>
          <a:lstStyle/>
          <a:p>
            <a:pPr algn="just">
              <a:buNone/>
            </a:pPr>
            <a:r>
              <a:rPr lang="en-US" dirty="0" smtClean="0">
                <a:latin typeface="Arial" pitchFamily="34" charset="0"/>
                <a:cs typeface="Arial" pitchFamily="34" charset="0"/>
              </a:rPr>
              <a:t> </a:t>
            </a:r>
            <a:r>
              <a:rPr lang="ar-SA" dirty="0" smtClean="0">
                <a:latin typeface="Arial" pitchFamily="34" charset="0"/>
                <a:cs typeface="Arial" pitchFamily="34" charset="0"/>
              </a:rPr>
              <a:t>وفي عام 1952 تقدم العالمان الجيولوجيان ليس </a:t>
            </a:r>
            <a:r>
              <a:rPr lang="ar-SA" dirty="0" err="1" smtClean="0">
                <a:latin typeface="Arial" pitchFamily="34" charset="0"/>
                <a:cs typeface="Arial" pitchFamily="34" charset="0"/>
              </a:rPr>
              <a:t>وفالكون</a:t>
            </a:r>
            <a:r>
              <a:rPr lang="ar-SA" dirty="0" smtClean="0">
                <a:latin typeface="Arial" pitchFamily="34" charset="0"/>
                <a:cs typeface="Arial" pitchFamily="34" charset="0"/>
              </a:rPr>
              <a:t> </a:t>
            </a:r>
            <a:r>
              <a:rPr lang="ar-SA" dirty="0" err="1" smtClean="0">
                <a:latin typeface="Arial" pitchFamily="34" charset="0"/>
                <a:cs typeface="Arial" pitchFamily="34" charset="0"/>
              </a:rPr>
              <a:t>براي</a:t>
            </a:r>
            <a:r>
              <a:rPr lang="ar-SA" dirty="0" smtClean="0">
                <a:latin typeface="Arial" pitchFamily="34" charset="0"/>
                <a:cs typeface="Arial" pitchFamily="34" charset="0"/>
              </a:rPr>
              <a:t> جديد حول تكوين المنطقة الوسطى والجنوبية من العراق يناقض الرأي الذي كان سائدا حتى آنذاك </a:t>
            </a:r>
            <a:r>
              <a:rPr lang="ar-SA" dirty="0" err="1" smtClean="0">
                <a:latin typeface="Arial" pitchFamily="34" charset="0"/>
                <a:cs typeface="Arial" pitchFamily="34" charset="0"/>
              </a:rPr>
              <a:t>تماما .</a:t>
            </a:r>
            <a:r>
              <a:rPr lang="ar-SA" dirty="0" smtClean="0">
                <a:latin typeface="Arial" pitchFamily="34" charset="0"/>
                <a:cs typeface="Arial" pitchFamily="34" charset="0"/>
              </a:rPr>
              <a:t>   وملخص رأي هذين الجيولوجيين ان حدود ساحل الخليج لم تكن في أي وقت مضى ابعد شمالا مما هي عليه الان بل ان ساحل الخليج كان على العكس من ذلك يمتد إلى الجنوب اكثر مما هو ممتد الان وان مساحة اليابسة هي في تناقض مستمر نتيجة التعرية المستمرة والتآكل الذي تحدثه مصبات الانهار في ساحل </a:t>
            </a:r>
            <a:r>
              <a:rPr lang="ar-SA" dirty="0" err="1" smtClean="0">
                <a:latin typeface="Arial" pitchFamily="34" charset="0"/>
                <a:cs typeface="Arial" pitchFamily="34" charset="0"/>
              </a:rPr>
              <a:t>الخليج .</a:t>
            </a:r>
            <a:r>
              <a:rPr lang="ar-SA" dirty="0" smtClean="0">
                <a:latin typeface="Arial" pitchFamily="34" charset="0"/>
                <a:cs typeface="Arial" pitchFamily="34" charset="0"/>
              </a:rPr>
              <a:t> لذا فمن المحتمل جدا ان مياه الخليج الحالية تغطي بعض معالم استيطان الانسان </a:t>
            </a:r>
            <a:r>
              <a:rPr lang="ar-SA" dirty="0" err="1" smtClean="0">
                <a:latin typeface="Arial" pitchFamily="34" charset="0"/>
                <a:cs typeface="Arial" pitchFamily="34" charset="0"/>
              </a:rPr>
              <a:t>القديمة .</a:t>
            </a:r>
            <a:r>
              <a:rPr lang="ar-SA" dirty="0" smtClean="0">
                <a:latin typeface="Arial" pitchFamily="34" charset="0"/>
                <a:cs typeface="Arial" pitchFamily="34" charset="0"/>
              </a:rPr>
              <a:t> اما ما يقال بالنسبة لترسبات نهري دجلة والفرات </a:t>
            </a:r>
            <a:r>
              <a:rPr lang="ar-SA" dirty="0" err="1" smtClean="0">
                <a:latin typeface="Arial" pitchFamily="34" charset="0"/>
                <a:cs typeface="Arial" pitchFamily="34" charset="0"/>
              </a:rPr>
              <a:t>الغرينية</a:t>
            </a:r>
            <a:r>
              <a:rPr lang="ar-SA" dirty="0" smtClean="0">
                <a:latin typeface="Arial" pitchFamily="34" charset="0"/>
                <a:cs typeface="Arial" pitchFamily="34" charset="0"/>
              </a:rPr>
              <a:t> فان المعروف ان ارض العراق كانت ولا زالت في هبوط او انخساف مستمر وان التوازن بين الهبوط وبين تراكم الترسبات </a:t>
            </a:r>
            <a:r>
              <a:rPr lang="ar-SA" dirty="0" err="1" smtClean="0">
                <a:latin typeface="Arial" pitchFamily="34" charset="0"/>
                <a:cs typeface="Arial" pitchFamily="34" charset="0"/>
              </a:rPr>
              <a:t>الغرينية</a:t>
            </a:r>
            <a:r>
              <a:rPr lang="ar-SA" dirty="0" smtClean="0">
                <a:latin typeface="Arial" pitchFamily="34" charset="0"/>
                <a:cs typeface="Arial" pitchFamily="34" charset="0"/>
              </a:rPr>
              <a:t> قد تم بشكل عجيب وان عملية الارساب لم تؤد إلى ارتفاع او بروز الارض كما ان عملية الهبوط لم تؤد إلى انخفاض </a:t>
            </a:r>
            <a:r>
              <a:rPr lang="ar-SA" dirty="0" err="1" smtClean="0">
                <a:latin typeface="Arial" pitchFamily="34" charset="0"/>
                <a:cs typeface="Arial" pitchFamily="34" charset="0"/>
              </a:rPr>
              <a:t>الارض .</a:t>
            </a:r>
            <a:r>
              <a:rPr lang="ar-SA" dirty="0" smtClean="0">
                <a:latin typeface="Arial" pitchFamily="34" charset="0"/>
                <a:cs typeface="Arial" pitchFamily="34" charset="0"/>
              </a:rPr>
              <a:t> </a:t>
            </a:r>
            <a:r>
              <a:rPr lang="ar-SA" dirty="0" err="1" smtClean="0">
                <a:latin typeface="Arial" pitchFamily="34" charset="0"/>
                <a:cs typeface="Arial" pitchFamily="34" charset="0"/>
              </a:rPr>
              <a:t>واذا</a:t>
            </a:r>
            <a:r>
              <a:rPr lang="ar-SA" dirty="0" smtClean="0">
                <a:latin typeface="Arial" pitchFamily="34" charset="0"/>
                <a:cs typeface="Arial" pitchFamily="34" charset="0"/>
              </a:rPr>
              <a:t> كان الرأي الثاني هو الرأي </a:t>
            </a:r>
            <a:r>
              <a:rPr lang="ar-SA" dirty="0" err="1" smtClean="0">
                <a:latin typeface="Arial" pitchFamily="34" charset="0"/>
                <a:cs typeface="Arial" pitchFamily="34" charset="0"/>
              </a:rPr>
              <a:t>الصحيح </a:t>
            </a:r>
            <a:r>
              <a:rPr lang="ar-SA" dirty="0" smtClean="0">
                <a:latin typeface="Arial" pitchFamily="34" charset="0"/>
                <a:cs typeface="Arial" pitchFamily="34" charset="0"/>
              </a:rPr>
              <a:t>، وهذا ما يذهب اليه معظم الباحثون في الوقت الحاضر فان ذلك يعني بان </a:t>
            </a:r>
            <a:r>
              <a:rPr lang="ar-SA" dirty="0" err="1" smtClean="0">
                <a:latin typeface="Arial" pitchFamily="34" charset="0"/>
                <a:cs typeface="Arial" pitchFamily="34" charset="0"/>
              </a:rPr>
              <a:t>التنقيبات</a:t>
            </a:r>
            <a:r>
              <a:rPr lang="ar-SA" dirty="0" smtClean="0">
                <a:latin typeface="Arial" pitchFamily="34" charset="0"/>
                <a:cs typeface="Arial" pitchFamily="34" charset="0"/>
              </a:rPr>
              <a:t> المقبلة في قاع الخليج ستكشف لنا عن آثار استيطان الانسان في عصور تسبق اقدم ما هو معروف لدينا من آثار الانسان في المنطقة الجنوبية من العراق.</a:t>
            </a:r>
            <a:endParaRPr lang="ar-IQ" dirty="0">
              <a:latin typeface="Arial" pitchFamily="34" charset="0"/>
              <a:cs typeface="Arial" pitchFamily="34" charset="0"/>
            </a:endParaRPr>
          </a:p>
        </p:txBody>
      </p:sp>
    </p:spTree>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pPr algn="ctr"/>
            <a:r>
              <a:rPr lang="ar-SA" b="1" dirty="0" smtClean="0">
                <a:effectLst/>
                <a:latin typeface="Arial" pitchFamily="34" charset="0"/>
                <a:cs typeface="Arial" pitchFamily="34" charset="0"/>
              </a:rPr>
              <a:t>تقسيم ارض العراق من الناحية </a:t>
            </a:r>
            <a:r>
              <a:rPr lang="ar-SA" b="1" dirty="0" err="1" smtClean="0">
                <a:effectLst/>
                <a:latin typeface="Arial" pitchFamily="34" charset="0"/>
                <a:cs typeface="Arial" pitchFamily="34" charset="0"/>
              </a:rPr>
              <a:t>الجىولوجية</a:t>
            </a:r>
            <a:endParaRPr lang="ar-IQ" dirty="0">
              <a:effectLst/>
              <a:latin typeface="Arial" pitchFamily="34" charset="0"/>
              <a:cs typeface="Arial" pitchFamily="34" charset="0"/>
            </a:endParaRPr>
          </a:p>
        </p:txBody>
      </p:sp>
      <p:sp>
        <p:nvSpPr>
          <p:cNvPr id="3" name="عنصر نائب للمحتوى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fontScale="77500" lnSpcReduction="20000"/>
          </a:bodyPr>
          <a:lstStyle/>
          <a:p>
            <a:pPr>
              <a:buNone/>
            </a:pPr>
            <a:r>
              <a:rPr lang="ar-SA" dirty="0" smtClean="0"/>
              <a:t>وكيفما كان تكوين العراق الجيولوجي فانه من الممكن تقسيم ارض العراق من الناحية الجيولوجية إلى اربع مناطق متمايزة </a:t>
            </a:r>
            <a:r>
              <a:rPr lang="ar-SA" dirty="0" err="1" smtClean="0"/>
              <a:t>هي :-</a:t>
            </a:r>
            <a:endParaRPr lang="en-US" dirty="0" smtClean="0"/>
          </a:p>
          <a:p>
            <a:r>
              <a:rPr lang="ar-SA" b="1" u="sng" dirty="0" smtClean="0"/>
              <a:t>منطقة الجبال </a:t>
            </a:r>
            <a:r>
              <a:rPr lang="ar-SA" b="1" u="sng" dirty="0" err="1" smtClean="0"/>
              <a:t>الالتوائية</a:t>
            </a:r>
            <a:r>
              <a:rPr lang="ar-SA" b="1" u="sng" dirty="0" smtClean="0"/>
              <a:t> الحديثة</a:t>
            </a:r>
            <a:r>
              <a:rPr lang="en-US" b="1" u="sng" dirty="0" smtClean="0"/>
              <a:t>:-</a:t>
            </a:r>
            <a:r>
              <a:rPr lang="en-US" u="sng" dirty="0" smtClean="0"/>
              <a:t> </a:t>
            </a:r>
            <a:endParaRPr lang="en-US" dirty="0" smtClean="0"/>
          </a:p>
          <a:p>
            <a:pPr algn="just">
              <a:buNone/>
            </a:pPr>
            <a:r>
              <a:rPr lang="ar-SA" dirty="0" smtClean="0"/>
              <a:t> تمتد منطقة الجبال </a:t>
            </a:r>
            <a:r>
              <a:rPr lang="ar-SA" dirty="0" err="1" smtClean="0"/>
              <a:t>الالتوائية</a:t>
            </a:r>
            <a:r>
              <a:rPr lang="ar-SA" dirty="0" smtClean="0"/>
              <a:t> في جهات العراق الشمالية والشمالية الشرقية حتى حدود العراق مع سوريا وتركيا وإيران وتشبه في شكلها العام </a:t>
            </a:r>
            <a:r>
              <a:rPr lang="ar-SA" dirty="0" err="1" smtClean="0"/>
              <a:t>الهلال </a:t>
            </a:r>
            <a:r>
              <a:rPr lang="ar-SA" dirty="0" smtClean="0"/>
              <a:t>، ويتراوح ارتفاعها بين 1000-3600 </a:t>
            </a:r>
            <a:r>
              <a:rPr lang="ar-SA" dirty="0" err="1" smtClean="0"/>
              <a:t>مترا .</a:t>
            </a:r>
            <a:r>
              <a:rPr lang="ar-SA" dirty="0" smtClean="0"/>
              <a:t> وصخور هذه الجبال نارية ورسوبية شديدة المقاومة وهي معرضة لعملية تعرية مستمرة بالنظر لشدة انحدارها وكثرة امطارها وتراكم الثلوج على قممها معظم فصول </a:t>
            </a:r>
            <a:r>
              <a:rPr lang="ar-SA" dirty="0" err="1" smtClean="0"/>
              <a:t>السنة .</a:t>
            </a:r>
            <a:r>
              <a:rPr lang="ar-SA" dirty="0" smtClean="0"/>
              <a:t> ولا تؤلف المنطقة الجبلية سوى خمسة بالمائة من مساحة العراق </a:t>
            </a:r>
            <a:r>
              <a:rPr lang="ar-SA" dirty="0" err="1" smtClean="0"/>
              <a:t>الكلية </a:t>
            </a:r>
            <a:r>
              <a:rPr lang="ar-SA" dirty="0" smtClean="0"/>
              <a:t>، وتسقط الامطار في هذه المنطقة بنسبة عالية تساعد على نمو كثير من النباتات </a:t>
            </a:r>
            <a:r>
              <a:rPr lang="ar-SA" dirty="0" err="1" smtClean="0"/>
              <a:t>والاشجار</a:t>
            </a:r>
            <a:r>
              <a:rPr lang="ar-SA" dirty="0" smtClean="0"/>
              <a:t> وكانت المنطقة منذ عصور قديمة مليئة بالحيوانات المختلفة وتنتشر في المنطقة الكهوف </a:t>
            </a:r>
            <a:r>
              <a:rPr lang="ar-SA" dirty="0" err="1" smtClean="0"/>
              <a:t>والمغاور</a:t>
            </a:r>
            <a:r>
              <a:rPr lang="ar-SA" dirty="0" smtClean="0"/>
              <a:t> التي التجأ اليها انسان العصر الحجري </a:t>
            </a:r>
            <a:r>
              <a:rPr lang="ar-SA" dirty="0" err="1" smtClean="0"/>
              <a:t>القديم.</a:t>
            </a:r>
            <a:r>
              <a:rPr lang="ar-SA" dirty="0" smtClean="0"/>
              <a:t>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122152"/>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r>
              <a:rPr lang="ar-SA" b="1" u="sng" dirty="0" smtClean="0"/>
              <a:t>المنطقة المتموجة شبه الجبلية</a:t>
            </a:r>
            <a:r>
              <a:rPr lang="en-US" b="1" u="sng" dirty="0" smtClean="0"/>
              <a:t>:-</a:t>
            </a:r>
            <a:r>
              <a:rPr lang="en-US" u="sng" dirty="0" smtClean="0"/>
              <a:t> </a:t>
            </a:r>
            <a:endParaRPr lang="en-US" dirty="0" smtClean="0"/>
          </a:p>
          <a:p>
            <a:pPr algn="just">
              <a:buNone/>
            </a:pPr>
            <a:r>
              <a:rPr lang="ar-SA" dirty="0" smtClean="0"/>
              <a:t>  تمتد هذه المنطقة من سفوح المنطقة الجبلية وحتى السهل الرسوبي وتكون منطقة انتقالية بين المنطقة المرتفعة في اقصى الشمال والشمال الشرقي وبين المنطقة الواقعة في الجنوب تبلغ مساحتها حوالي 15% من مساحة العراق وتتألف من سلاسل جبلية طويلة يتراوح ارتفاعها ما بين 200-1000 مترا </a:t>
            </a:r>
            <a:r>
              <a:rPr lang="ar-SA" dirty="0" err="1" smtClean="0"/>
              <a:t>وتلول</a:t>
            </a:r>
            <a:r>
              <a:rPr lang="ar-SA" dirty="0" smtClean="0"/>
              <a:t> كثيرة تتخللها السهول الواسعة الخصبة وصخور المنطقة كلسيه او رملية وتسقط فيها الامطار بنسبة عالية ساعدت على نشوء وتطور الزراعة </a:t>
            </a:r>
            <a:r>
              <a:rPr lang="ar-SA" dirty="0" err="1" smtClean="0"/>
              <a:t>الديمية</a:t>
            </a:r>
            <a:r>
              <a:rPr lang="ar-SA" dirty="0" smtClean="0"/>
              <a:t> اضافة إلى ذلك فان نهر دجلة يخترقها ويروي الاراضي الواقعة على جانبيه وكذلك روافده الرئيسية وكان نشوء اول المستوطنات الزراعية في العصر الحجري الحديث في هذه المنطقة من </a:t>
            </a:r>
            <a:r>
              <a:rPr lang="ar-SA" dirty="0" err="1" smtClean="0"/>
              <a:t>العراق.</a:t>
            </a:r>
            <a:r>
              <a:rPr lang="ar-SA" dirty="0" smtClean="0"/>
              <a:t> </a:t>
            </a:r>
            <a:endParaRPr lang="en-US" dirty="0" smtClean="0"/>
          </a:p>
          <a:p>
            <a:endParaRPr lang="ar-IQ" dirty="0"/>
          </a:p>
        </p:txBody>
      </p:sp>
    </p:spTree>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050144"/>
          </a:xfrm>
        </p:spPr>
        <p:style>
          <a:lnRef idx="0">
            <a:schemeClr val="accent4"/>
          </a:lnRef>
          <a:fillRef idx="3">
            <a:schemeClr val="accent4"/>
          </a:fillRef>
          <a:effectRef idx="3">
            <a:schemeClr val="accent4"/>
          </a:effectRef>
          <a:fontRef idx="minor">
            <a:schemeClr val="lt1"/>
          </a:fontRef>
        </p:style>
        <p:txBody>
          <a:bodyPr>
            <a:normAutofit fontScale="77500" lnSpcReduction="20000"/>
          </a:bodyPr>
          <a:lstStyle/>
          <a:p>
            <a:r>
              <a:rPr lang="ar-SA" b="1" u="sng" dirty="0" smtClean="0"/>
              <a:t>الهضبة الصحراوية</a:t>
            </a:r>
            <a:r>
              <a:rPr lang="en-US" b="1" u="sng" dirty="0" smtClean="0"/>
              <a:t> :-</a:t>
            </a:r>
            <a:r>
              <a:rPr lang="en-US" u="sng" dirty="0" smtClean="0"/>
              <a:t> </a:t>
            </a:r>
            <a:endParaRPr lang="en-US" dirty="0" smtClean="0"/>
          </a:p>
          <a:p>
            <a:pPr algn="just">
              <a:buNone/>
            </a:pPr>
            <a:r>
              <a:rPr lang="ar-SA" dirty="0" smtClean="0"/>
              <a:t>وهي اوسع المناطق الاربعة حيث تبلغ مساحتها اكثر من نصف مساحة العراق الكلية وهي جزء متمم لبادية الشام التي تمتد من اراضي الاقطار العربية المجاورة </a:t>
            </a:r>
            <a:r>
              <a:rPr lang="ar-SA" dirty="0" err="1" smtClean="0"/>
              <a:t>واراضي</a:t>
            </a:r>
            <a:r>
              <a:rPr lang="ar-SA" dirty="0" smtClean="0"/>
              <a:t> الهضبة الصحراوية متموجة تقطعها مجموعة من الوديان الطولية وتظهر فيها بعض </a:t>
            </a:r>
            <a:r>
              <a:rPr lang="ar-SA" dirty="0" err="1" smtClean="0"/>
              <a:t>التلول</a:t>
            </a:r>
            <a:r>
              <a:rPr lang="ar-SA" dirty="0" smtClean="0"/>
              <a:t> الصغيرة والكثبان الرملية ويتراوح ارتفاعها عن سطح البحر بين 100-1000 متر وينحدر سطح الهضبة بصورة عامة من الغرب إلى الشرق وينتهي بالسهل </a:t>
            </a:r>
            <a:r>
              <a:rPr lang="ar-SA" dirty="0" err="1" smtClean="0"/>
              <a:t>الرسوبي </a:t>
            </a:r>
            <a:r>
              <a:rPr lang="ar-SA" dirty="0" smtClean="0"/>
              <a:t>، وتسقط الامطار الشديدة في هذه المنطقة في فترات </a:t>
            </a:r>
            <a:r>
              <a:rPr lang="ar-SA" dirty="0" err="1" smtClean="0"/>
              <a:t>قصيرة </a:t>
            </a:r>
            <a:r>
              <a:rPr lang="ar-SA" dirty="0" smtClean="0"/>
              <a:t>، ولا </a:t>
            </a:r>
            <a:r>
              <a:rPr lang="ar-SA" dirty="0" err="1" smtClean="0"/>
              <a:t>سيما</a:t>
            </a:r>
            <a:r>
              <a:rPr lang="ar-SA" dirty="0" smtClean="0"/>
              <a:t> في الجزء الشمالي </a:t>
            </a:r>
            <a:r>
              <a:rPr lang="ar-SA" dirty="0" err="1" smtClean="0"/>
              <a:t>منها </a:t>
            </a:r>
            <a:r>
              <a:rPr lang="ar-SA" dirty="0" smtClean="0"/>
              <a:t>، ويخترقها نهر الفرات من الشمال الغربي إلى الجنوب </a:t>
            </a:r>
            <a:r>
              <a:rPr lang="ar-SA" dirty="0" err="1" smtClean="0"/>
              <a:t>الشرقي </a:t>
            </a:r>
            <a:r>
              <a:rPr lang="ar-SA" dirty="0" smtClean="0"/>
              <a:t>– ولا تساعد تربة المنطقة الرملية او </a:t>
            </a:r>
            <a:r>
              <a:rPr lang="ar-SA" dirty="0" err="1" smtClean="0"/>
              <a:t>الكلسية</a:t>
            </a:r>
            <a:r>
              <a:rPr lang="ar-SA" dirty="0" smtClean="0"/>
              <a:t> على نمو النباتات </a:t>
            </a:r>
            <a:r>
              <a:rPr lang="ar-SA" dirty="0" err="1" smtClean="0"/>
              <a:t>الا</a:t>
            </a:r>
            <a:r>
              <a:rPr lang="ar-SA" dirty="0" smtClean="0"/>
              <a:t> في بعض الواحات وتنتهي المنطقة بمنخفضات واسعة كمنخفض </a:t>
            </a:r>
            <a:r>
              <a:rPr lang="ar-SA" dirty="0" err="1" smtClean="0"/>
              <a:t>الحبانية</a:t>
            </a:r>
            <a:r>
              <a:rPr lang="ar-SA" dirty="0" smtClean="0"/>
              <a:t> </a:t>
            </a:r>
            <a:r>
              <a:rPr lang="ar-SA" dirty="0" err="1" smtClean="0"/>
              <a:t>وهور</a:t>
            </a:r>
            <a:r>
              <a:rPr lang="ar-SA" dirty="0" smtClean="0"/>
              <a:t> ابي </a:t>
            </a:r>
            <a:r>
              <a:rPr lang="ar-SA" dirty="0" err="1" smtClean="0"/>
              <a:t>دبس.</a:t>
            </a:r>
            <a:r>
              <a:rPr lang="ar-SA" dirty="0" smtClean="0"/>
              <a:t/>
            </a:r>
            <a:br>
              <a:rPr lang="ar-SA" dirty="0" smtClean="0"/>
            </a:br>
            <a:r>
              <a:rPr lang="ar-SA" dirty="0" smtClean="0"/>
              <a:t>وكانت الهضبة الصحراوية مسرحا شهد نزوح الاقوام العربية القديمة من شبه الجزيرة العربية إلى ارض العراق الخصبة وقامت على الطريق الذي سلكته تلك الاقوام مراكز حضارية </a:t>
            </a:r>
            <a:r>
              <a:rPr lang="ar-SA" dirty="0" err="1" smtClean="0"/>
              <a:t>مهمة.</a:t>
            </a:r>
            <a:r>
              <a:rPr lang="ar-SA" dirty="0" smtClean="0"/>
              <a:t> </a:t>
            </a:r>
            <a:endParaRPr lang="en-US" dirty="0" smtClean="0"/>
          </a:p>
          <a:p>
            <a:endParaRPr lang="ar-IQ" dirty="0"/>
          </a:p>
        </p:txBody>
      </p:sp>
    </p:spTree>
  </p:cSld>
  <p:clrMapOvr>
    <a:masterClrMapping/>
  </p:clrMapOvr>
  <p:transition spd="slow">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6050144"/>
          </a:xfrm>
        </p:spPr>
        <p:style>
          <a:lnRef idx="1">
            <a:schemeClr val="accent5"/>
          </a:lnRef>
          <a:fillRef idx="3">
            <a:schemeClr val="accent5"/>
          </a:fillRef>
          <a:effectRef idx="2">
            <a:schemeClr val="accent5"/>
          </a:effectRef>
          <a:fontRef idx="minor">
            <a:schemeClr val="lt1"/>
          </a:fontRef>
        </p:style>
        <p:txBody>
          <a:bodyPr>
            <a:normAutofit fontScale="70000" lnSpcReduction="20000"/>
          </a:bodyPr>
          <a:lstStyle/>
          <a:p>
            <a:r>
              <a:rPr lang="ar-SA" b="1" u="sng" dirty="0" smtClean="0"/>
              <a:t>السهل الرسوبي</a:t>
            </a:r>
            <a:r>
              <a:rPr lang="en-US" b="1" dirty="0" smtClean="0"/>
              <a:t>:-</a:t>
            </a:r>
            <a:r>
              <a:rPr lang="en-US" dirty="0" smtClean="0"/>
              <a:t> </a:t>
            </a:r>
          </a:p>
          <a:p>
            <a:pPr algn="just">
              <a:buNone/>
            </a:pPr>
            <a:r>
              <a:rPr lang="ar-SA" dirty="0" smtClean="0"/>
              <a:t>يحتل السهل الرسوبي وسط وجنوبي العراق وتبلغ مساحته خمس مساحة العراق ويمتد من الخط الوهمي الذي يصل بين هيت وسامراء شمالا وحتى ساحل الخليج العربي جنوبا ويبلغ طوله زهاء 650 كيلو مترا بينما يتراوح عرضه بين 145 و 140 </a:t>
            </a:r>
            <a:r>
              <a:rPr lang="ar-SA" dirty="0" err="1" smtClean="0"/>
              <a:t>كيلومترا .</a:t>
            </a:r>
            <a:r>
              <a:rPr lang="ar-SA" dirty="0" smtClean="0"/>
              <a:t> ويخترق السهل النهران دجلة والفرات ويسيران في ارض منخفضة لا يتجاوز ارتفاعها 32 مترا عن سطح البحر بينما لا يزيد ارتفاع اي جزء من السهل عن مائة متر فوق مستوى سطح </a:t>
            </a:r>
            <a:r>
              <a:rPr lang="ar-SA" dirty="0" err="1" smtClean="0"/>
              <a:t>البحر .</a:t>
            </a:r>
            <a:r>
              <a:rPr lang="ar-SA" dirty="0" smtClean="0"/>
              <a:t> وقد افاد ارتفاع وادي الفرات في القسم الشمالي من السهل كثيرا في شق الجداول والأنهار من الفرات إلى دجلة بينما افاد انخفاضه في القسم الجنوبي في شق </a:t>
            </a:r>
            <a:r>
              <a:rPr lang="ar-SA" dirty="0" err="1" smtClean="0"/>
              <a:t>الانار</a:t>
            </a:r>
            <a:r>
              <a:rPr lang="ar-SA" dirty="0" smtClean="0"/>
              <a:t> والجداول باتجاه معاكس.</a:t>
            </a:r>
            <a:endParaRPr lang="en-US" dirty="0" smtClean="0"/>
          </a:p>
          <a:p>
            <a:pPr>
              <a:buNone/>
            </a:pPr>
            <a:r>
              <a:rPr lang="ar-SA" dirty="0" smtClean="0"/>
              <a:t>وتقع في القسم الجنوبي من السهل منطقة </a:t>
            </a:r>
            <a:r>
              <a:rPr lang="ar-SA" dirty="0" err="1" smtClean="0"/>
              <a:t>الاهوار</a:t>
            </a:r>
            <a:r>
              <a:rPr lang="ar-SA" dirty="0" smtClean="0"/>
              <a:t> المتميزة والتي تشغل مساحة كبيرة من السهل وتعيش فيها انواع معينة من النباتات </a:t>
            </a:r>
            <a:r>
              <a:rPr lang="ar-SA" dirty="0" err="1" smtClean="0"/>
              <a:t>والحيوانات.</a:t>
            </a:r>
            <a:r>
              <a:rPr lang="ar-SA" dirty="0" smtClean="0"/>
              <a:t> وتتميز تربة السهل الرسوبي </a:t>
            </a:r>
            <a:r>
              <a:rPr lang="ar-SA" dirty="0" err="1" smtClean="0"/>
              <a:t>الغرينية</a:t>
            </a:r>
            <a:r>
              <a:rPr lang="ar-SA" dirty="0" smtClean="0"/>
              <a:t> بخصوبتها المتناهية حتى اطلق عليها </a:t>
            </a:r>
            <a:r>
              <a:rPr lang="ar-SA" dirty="0" err="1" smtClean="0"/>
              <a:t>اسم </a:t>
            </a:r>
            <a:r>
              <a:rPr lang="ar-SA" dirty="0" smtClean="0"/>
              <a:t>(ارض السواد) وساعد ذلك على نشوء المستوطنات الزراعية الكثيرة منذ العصر الحجري المعدني.</a:t>
            </a:r>
            <a:endParaRPr lang="en-US" dirty="0" smtClean="0"/>
          </a:p>
          <a:p>
            <a:pPr>
              <a:buNone/>
            </a:pPr>
            <a:r>
              <a:rPr lang="ar-SA" dirty="0" smtClean="0"/>
              <a:t>  وكان السهل الرسوبي المسرح الذي قامت عليه وازدهرت اولى واعرق الحضارات الانسانية المعروفة حتى الان وذلك منذ الالف الخامس قبل الميلاد فصاعداً.</a:t>
            </a:r>
            <a:endParaRPr lang="en-US" dirty="0" smtClean="0"/>
          </a:p>
          <a:p>
            <a:endParaRPr lang="ar-IQ" dirty="0"/>
          </a:p>
        </p:txBody>
      </p:sp>
    </p:spTree>
  </p:cSld>
  <p:clrMapOvr>
    <a:masterClrMapping/>
  </p:clrMapOvr>
  <p:transition spd="slow">
    <p:cut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20</TotalTime>
  <Words>1704</Words>
  <Application>Microsoft Office PowerPoint</Application>
  <PresentationFormat>عرض على الشاشة (3:4)‏</PresentationFormat>
  <Paragraphs>30</Paragraphs>
  <Slides>13</Slides>
  <Notes>0</Notes>
  <HiddenSlides>0</HiddenSlides>
  <MMClips>0</MMClips>
  <ScaleCrop>false</ScaleCrop>
  <HeadingPairs>
    <vt:vector size="4" baseType="variant">
      <vt:variant>
        <vt:lpstr>سمة</vt:lpstr>
      </vt:variant>
      <vt:variant>
        <vt:i4>1</vt:i4>
      </vt:variant>
      <vt:variant>
        <vt:lpstr>عناوين الشرائح</vt:lpstr>
      </vt:variant>
      <vt:variant>
        <vt:i4>13</vt:i4>
      </vt:variant>
    </vt:vector>
  </HeadingPairs>
  <TitlesOfParts>
    <vt:vector size="14" baseType="lpstr">
      <vt:lpstr>حيوية</vt:lpstr>
      <vt:lpstr>الشريحة 1</vt:lpstr>
      <vt:lpstr> (( الخلفية الجغرافية)) </vt:lpstr>
      <vt:lpstr>الشريحة 3</vt:lpstr>
      <vt:lpstr>الشريحة 4</vt:lpstr>
      <vt:lpstr>الشريحة 5</vt:lpstr>
      <vt:lpstr>تقسيم ارض العراق من الناحية الجىولوجية</vt:lpstr>
      <vt:lpstr>الشريحة 7</vt:lpstr>
      <vt:lpstr>الشريحة 8</vt:lpstr>
      <vt:lpstr>الشريحة 9</vt:lpstr>
      <vt:lpstr> انهار العراق </vt:lpstr>
      <vt:lpstr>الشريحة 11</vt:lpstr>
      <vt:lpstr> مناخ العراق </vt:lpstr>
      <vt:lpstr>الشريحة 13</vt:lpstr>
    </vt:vector>
  </TitlesOfParts>
  <Company>Shamfuture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Google</dc:creator>
  <cp:lastModifiedBy>Google</cp:lastModifiedBy>
  <cp:revision>7</cp:revision>
  <dcterms:created xsi:type="dcterms:W3CDTF">2018-12-30T17:23:08Z</dcterms:created>
  <dcterms:modified xsi:type="dcterms:W3CDTF">2018-12-30T20:03:29Z</dcterms:modified>
</cp:coreProperties>
</file>