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9" r:id="rId2"/>
    <p:sldId id="256" r:id="rId3"/>
    <p:sldId id="262" r:id="rId4"/>
    <p:sldId id="264" r:id="rId5"/>
    <p:sldId id="263" r:id="rId6"/>
    <p:sldId id="265" r:id="rId7"/>
  </p:sldIdLst>
  <p:sldSz cx="6858000" cy="9144000" type="screen4x3"/>
  <p:notesSz cx="6888163" cy="100203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041" autoAdjust="0"/>
    <p:restoredTop sz="94660"/>
  </p:normalViewPr>
  <p:slideViewPr>
    <p:cSldViewPr>
      <p:cViewPr varScale="1">
        <p:scale>
          <a:sx n="52" d="100"/>
          <a:sy n="52" d="100"/>
        </p:scale>
        <p:origin x="-2238" y="-102"/>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514350" y="2840569"/>
            <a:ext cx="5829300" cy="1960033"/>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903951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500174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3729037" y="488951"/>
            <a:ext cx="1157288" cy="10401300"/>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257176" y="488951"/>
            <a:ext cx="3357563" cy="1040130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245235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417295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541735" y="5875867"/>
            <a:ext cx="5829300" cy="1816100"/>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541735" y="3875620"/>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320111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257176"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2628901"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16/04/1440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875653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342900" y="366184"/>
            <a:ext cx="6172200" cy="1524000"/>
          </a:xfrm>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342901"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342901"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3483770"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16/04/1440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461487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16/04/1440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488339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16/04/1440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390309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342901" y="364067"/>
            <a:ext cx="2256235" cy="154940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2681288" y="364069"/>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342901" y="1913469"/>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16/04/1440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384793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344216" y="6400801"/>
            <a:ext cx="4114800" cy="755651"/>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16/04/1440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547799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342900" y="366184"/>
            <a:ext cx="6172200" cy="1524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342900" y="2133602"/>
            <a:ext cx="6172200" cy="6034617"/>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4914900" y="8475136"/>
            <a:ext cx="1600200" cy="486833"/>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3"/>
          </p:nvPr>
        </p:nvSpPr>
        <p:spPr>
          <a:xfrm>
            <a:off x="2343150" y="8475136"/>
            <a:ext cx="2171700" cy="486833"/>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342900" y="8475136"/>
            <a:ext cx="1600200" cy="486833"/>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extLst>
      <p:ext uri="{BB962C8B-B14F-4D97-AF65-F5344CB8AC3E}">
        <p14:creationId xmlns:p14="http://schemas.microsoft.com/office/powerpoint/2010/main" val="14396099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88640" y="2267745"/>
            <a:ext cx="6669361" cy="2554545"/>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المحاضرة </a:t>
            </a: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العاشرة</a:t>
            </a:r>
            <a:endPar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المرحلة / الثالثة</a:t>
            </a:r>
          </a:p>
          <a:p>
            <a:pPr algn="ctr"/>
            <a:r>
              <a:rPr lang="ar-SA"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المادة/ </a:t>
            </a: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المختصر في فلسفة التاريخ</a:t>
            </a:r>
            <a:endParaRPr lang="ar-SA"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r>
              <a:rPr lang="ar-SA"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اعداد / </a:t>
            </a: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د. ولاء مهدي الجبوري</a:t>
            </a:r>
            <a:endParaRPr lang="ar-SA" sz="4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347372856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395536"/>
            <a:ext cx="6741368" cy="5909310"/>
          </a:xfrm>
          <a:prstGeom prst="rect">
            <a:avLst/>
          </a:prstGeom>
        </p:spPr>
        <p:txBody>
          <a:bodyPr wrap="square">
            <a:spAutoFit/>
          </a:bodyPr>
          <a:lstStyle/>
          <a:p>
            <a:pPr algn="just"/>
            <a:r>
              <a:rPr lang="ar-SA" dirty="0"/>
              <a:t>ثانياً : توينبي ونظرية التحدي والاستجابة</a:t>
            </a:r>
          </a:p>
          <a:p>
            <a:pPr algn="just"/>
            <a:r>
              <a:rPr lang="ar-SA" dirty="0" err="1"/>
              <a:t>أرنولدتوينبي</a:t>
            </a:r>
            <a:r>
              <a:rPr lang="ar-SA" dirty="0"/>
              <a:t>، مؤرخ وفيلسوف تاريخ بريطاني ولد 1989 وتوفي 1975، اشتهر بنظريته في فلسفة التاريخ المعروفة بنظرية التحدي والاستجابة ( الين </a:t>
            </a:r>
            <a:r>
              <a:rPr lang="ar-SA" dirty="0" err="1"/>
              <a:t>واليانج</a:t>
            </a:r>
            <a:r>
              <a:rPr lang="ar-SA" dirty="0"/>
              <a:t> ) التي تطرق فيها الى نشأة الحضارات بوصفها وحدات أساسية يتألف منها التاريخ البشري. </a:t>
            </a:r>
          </a:p>
          <a:p>
            <a:pPr algn="just"/>
            <a:r>
              <a:rPr lang="ar-SA" dirty="0"/>
              <a:t>تنطلق نظرية توينبي في فلسفة التاريخ من العلاقة العضوية التي كان يرى أنها تربط التاريخ بالحضارة، والتي يمكن من خلالها دراسة التاريخ العام وتفسيره واستخلاص نظرية بشأنه. فالتاريخ يدرس ويفهم من خلال وحداته الأصغر المتمثلة بالحضارات، أو المجتمعات كما يدعوها، إذ يرى توينبي أن وحدة الدراسة التاريخية القابلة للفهم ليست هي الدولة القومية، ولا هي دراسة أمة بعينها أو عصر بذاته، </a:t>
            </a:r>
            <a:r>
              <a:rPr lang="ar-SA" dirty="0" err="1"/>
              <a:t>وأنما</a:t>
            </a:r>
            <a:r>
              <a:rPr lang="ar-SA" dirty="0"/>
              <a:t> هي دراسة الحضارة التي ينجزها المجتمع، حيث لا توجد أمة في العالم يمكن دراسة تاريخها بمعزل عن تواريخ بقية الأمم. والدراسة التاريخية لا تتحقق إلا بدراسة الحضارات التي ظهرت على مسرح التاريخ العام. </a:t>
            </a:r>
          </a:p>
          <a:p>
            <a:pPr algn="just"/>
            <a:r>
              <a:rPr lang="ar-SA" dirty="0"/>
              <a:t>ويقسم توينبي المجتمعات البشرية، التي تدعي عادة بالحضارات تمييز إلهاً عن المجتمعات البدائية، الى واحد وعشرين مجتمعاً أندرس ( زال ) معظمها ولم يبقى منها سوى خمسة مجتمعات هي : </a:t>
            </a:r>
          </a:p>
          <a:p>
            <a:pPr algn="just"/>
            <a:r>
              <a:rPr lang="ar-SA" dirty="0"/>
              <a:t>1-	المسيحية الغربية : في أوربا الغربية والوسطى. </a:t>
            </a:r>
          </a:p>
          <a:p>
            <a:pPr algn="just"/>
            <a:r>
              <a:rPr lang="ar-SA" dirty="0"/>
              <a:t>2-	المسيحية الأرثوذكسية : في جنوب شرقي أوربا وآسيا. </a:t>
            </a:r>
          </a:p>
          <a:p>
            <a:pPr algn="just"/>
            <a:r>
              <a:rPr lang="ar-SA" dirty="0"/>
              <a:t>3-	المجتمع الإسلامي : في المنطقة الممتدة عبر شمال أفريقيا والشرق الأوسط، من الأطلسي حتى الصين. </a:t>
            </a:r>
          </a:p>
          <a:p>
            <a:pPr algn="just"/>
            <a:r>
              <a:rPr lang="ar-SA" dirty="0"/>
              <a:t>4-	</a:t>
            </a:r>
            <a:r>
              <a:rPr lang="ar-SA" dirty="0" err="1"/>
              <a:t>الهندروكي</a:t>
            </a:r>
            <a:r>
              <a:rPr lang="ar-SA" dirty="0"/>
              <a:t> : في القسم الاستوائي من الهند. </a:t>
            </a:r>
          </a:p>
          <a:p>
            <a:pPr algn="just"/>
            <a:r>
              <a:rPr lang="ar-SA" dirty="0"/>
              <a:t>5-	مجتمع الشرق الأقصى : في المنطقتين شبه الاستوائية والمعتدلة، بين المنطقة القاحلة والمحيط الهادي.</a:t>
            </a:r>
          </a:p>
        </p:txBody>
      </p:sp>
    </p:spTree>
    <p:extLst>
      <p:ext uri="{BB962C8B-B14F-4D97-AF65-F5344CB8AC3E}">
        <p14:creationId xmlns:p14="http://schemas.microsoft.com/office/powerpoint/2010/main" val="85850783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8280" y="323528"/>
            <a:ext cx="6858000" cy="7017306"/>
          </a:xfrm>
          <a:prstGeom prst="rect">
            <a:avLst/>
          </a:prstGeom>
        </p:spPr>
        <p:txBody>
          <a:bodyPr wrap="square">
            <a:spAutoFit/>
          </a:bodyPr>
          <a:lstStyle/>
          <a:p>
            <a:r>
              <a:rPr lang="ar-SA" dirty="0"/>
              <a:t>يؤكد توينبي الى أن العامل الرئيس في عملية نشوء الحضارة وظهورها راجع الى استجابة المجتمع لتحد صادر أما عن البيئة المادية أو عن الوسط البشري أو عن كليهما معاً. </a:t>
            </a:r>
            <a:endParaRPr lang="en-US" dirty="0">
              <a:effectLst>
                <a:outerShdw blurRad="50800" dist="38100" algn="tr" rotWithShape="0">
                  <a:prstClr val="black">
                    <a:alpha val="40000"/>
                  </a:prstClr>
                </a:outerShdw>
              </a:effectLst>
            </a:endParaRPr>
          </a:p>
          <a:p>
            <a:r>
              <a:rPr lang="ar-SA" dirty="0"/>
              <a:t>فالمجتمع خلال تطوره يصادف صعاباً تهدد وجوده وكيانه فيواجه هذا التحدي ببذل جهود مضاعفة استجابة لحب البقاء، فإذا ما واجهه هذا التحدي بنجاح وتغلب عليه تمكن من زيادة قوته الداخلية وقدرته الخلاقة بحيث يؤدي الى نشوء الحضارة. </a:t>
            </a:r>
            <a:endParaRPr lang="en-US" dirty="0">
              <a:effectLst>
                <a:outerShdw blurRad="50800" dist="38100" algn="tr" rotWithShape="0">
                  <a:prstClr val="black">
                    <a:alpha val="40000"/>
                  </a:prstClr>
                </a:outerShdw>
              </a:effectLst>
            </a:endParaRPr>
          </a:p>
          <a:p>
            <a:r>
              <a:rPr lang="ar-SA" dirty="0"/>
              <a:t>أما إذا لم يتمكن المجتمع من مواجهة هذا التحدي بنجاح أنه يفقد قيمته ورفاهيته وربما ينتهي به الأمر الى الزوال</a:t>
            </a:r>
            <a:r>
              <a:rPr lang="ar-SA" baseline="30000" dirty="0"/>
              <a:t>()</a:t>
            </a:r>
            <a:r>
              <a:rPr lang="ar-SA" dirty="0"/>
              <a:t>.</a:t>
            </a:r>
            <a:endParaRPr lang="en-US" dirty="0">
              <a:effectLst>
                <a:outerShdw blurRad="50800" dist="38100" algn="tr" rotWithShape="0">
                  <a:prstClr val="black">
                    <a:alpha val="40000"/>
                  </a:prstClr>
                </a:outerShdw>
              </a:effectLst>
            </a:endParaRPr>
          </a:p>
          <a:p>
            <a:r>
              <a:rPr lang="ar-SA" dirty="0"/>
              <a:t>أما فيما يتعلق بتحدي الوسط البشري فهو، كما يرى توينبي، قادر على خلق الحضارة، وذلك من خلال ما يدعوه بـ ( الأقليات المسيطرة ) للمجتمع، التي تتصل مع المجتمع بصلة الانتماء لجنس واحد. فالأقلية المسيطرة عنده هي طبقة حاكمة أصبحت عاجزة عن قيادة المجتمع فتحولت الى ( طاغية ) وعند ذلك تستجيب </a:t>
            </a:r>
            <a:r>
              <a:rPr lang="ar-SA" dirty="0" err="1"/>
              <a:t>البرولتاريا</a:t>
            </a:r>
            <a:r>
              <a:rPr lang="ar-SA" dirty="0"/>
              <a:t> ( ويعني بها عنصراً اجتماعياً أو جماعة تعيش في المجتمع خلال أية حقبة من تاريخه، لتجد الأقلية المسيطرة عن طريق الانفصال عنها ومن ثم تضع أسس حضارة جديدة. ومن ضمن الحضارات التي </a:t>
            </a:r>
            <a:r>
              <a:rPr lang="ar-SA" dirty="0" err="1"/>
              <a:t>أنبعثت</a:t>
            </a:r>
            <a:r>
              <a:rPr lang="ar-SA" dirty="0"/>
              <a:t> استجابة لتحد بشري العثمانيون ). </a:t>
            </a:r>
            <a:endParaRPr lang="en-US" dirty="0">
              <a:effectLst>
                <a:outerShdw blurRad="50800" dist="38100" algn="tr" rotWithShape="0">
                  <a:prstClr val="black">
                    <a:alpha val="40000"/>
                  </a:prstClr>
                </a:outerShdw>
              </a:effectLst>
            </a:endParaRPr>
          </a:p>
          <a:p>
            <a:r>
              <a:rPr lang="ar-SA" dirty="0"/>
              <a:t>على أن توينبي يلاحظ أن للتحدي الطبيعي أو البشري مدى معين يجب أن </a:t>
            </a:r>
            <a:r>
              <a:rPr lang="ar-SA" dirty="0" err="1"/>
              <a:t>لايتعداه</a:t>
            </a:r>
            <a:r>
              <a:rPr lang="ar-SA" dirty="0"/>
              <a:t> كي تنتج استجابة ناجحة. فإذا كان التحدي شديداً استنزف المجتمع كل طاقته في الرد عليه، وحتى إذا نجح في ذلك فإن ما تبقى من قواه المنتجة لا تكون قادرة على المضي في النمو الحضاري لأن نشاطه قد شل قبل تكامل الحضارة. وأطلق عليها توينبي بـ ( الحضارة المتعطلة ) مثل سكان المناطق القطبية والصحراوية والبدو. وبناء على هذا فإن نمو الحضارة ليس عملية آلية يسيرة تأتي في أعقاب </a:t>
            </a:r>
            <a:r>
              <a:rPr lang="ar-SA" dirty="0" err="1"/>
              <a:t>إنبثاق</a:t>
            </a:r>
            <a:r>
              <a:rPr lang="ar-SA" dirty="0"/>
              <a:t> الحضارة، ذلك أن هناك عدة مجتمعات توقف النمو الحضاري فيها عند حد معين لم يتجاوزه كما حصل لمجتمع </a:t>
            </a:r>
            <a:r>
              <a:rPr lang="ar-SA" dirty="0" err="1"/>
              <a:t>الأسكيموا</a:t>
            </a:r>
            <a:r>
              <a:rPr lang="ar-SA" dirty="0"/>
              <a:t> والبدو</a:t>
            </a:r>
            <a:r>
              <a:rPr lang="ar-SA" baseline="30000" dirty="0"/>
              <a:t>()</a:t>
            </a:r>
            <a:r>
              <a:rPr lang="ar-SA" dirty="0"/>
              <a:t>.</a:t>
            </a:r>
            <a:endParaRPr lang="en-US" dirty="0">
              <a:effectLst>
                <a:outerShdw blurRad="50800" dist="38100" algn="tr" rotWithShape="0">
                  <a:prstClr val="black">
                    <a:alpha val="40000"/>
                  </a:prstClr>
                </a:outerShdw>
              </a:effectLst>
            </a:endParaRPr>
          </a:p>
          <a:p>
            <a:r>
              <a:rPr lang="ar-SA" dirty="0"/>
              <a:t>أما عن انهيار الحضارات وكيفيته، الذي كان يمثل لديه مشكلة أكثر وضوحاً من نشأتها. إذ أن </a:t>
            </a:r>
            <a:r>
              <a:rPr lang="ar-SA" dirty="0" err="1"/>
              <a:t>أنهيار</a:t>
            </a:r>
            <a:r>
              <a:rPr lang="ar-SA" dirty="0"/>
              <a:t> الحضارات هو </a:t>
            </a:r>
            <a:r>
              <a:rPr lang="ar-SA" baseline="30000" dirty="0"/>
              <a:t>() </a:t>
            </a:r>
            <a:r>
              <a:rPr lang="ar-SA" dirty="0"/>
              <a:t> أنظر : فلسفة التاريخ، مباحث نظرية، د. جميل موسى النجار، ص335 – 340. </a:t>
            </a:r>
            <a:endParaRPr lang="en-US" dirty="0">
              <a:effectLst>
                <a:outerShdw blurRad="50800" dist="38100" algn="tr" rotWithShape="0">
                  <a:prstClr val="black">
                    <a:alpha val="40000"/>
                  </a:prstClr>
                </a:outerShdw>
              </a:effectLst>
            </a:endParaRPr>
          </a:p>
          <a:p>
            <a:r>
              <a:rPr lang="ar-SA" baseline="30000" dirty="0"/>
              <a:t>() </a:t>
            </a:r>
            <a:r>
              <a:rPr lang="ar-SA" dirty="0"/>
              <a:t> أنظر : أيضاً، ص340 – 341. </a:t>
            </a:r>
            <a:endParaRPr lang="en-US" dirty="0">
              <a:effectLst>
                <a:outerShdw blurRad="50800" dist="38100" algn="tr" rotWithShape="0">
                  <a:prstClr val="black">
                    <a:alpha val="40000"/>
                  </a:prstClr>
                </a:outerShdw>
              </a:effectLst>
            </a:endParaRPr>
          </a:p>
        </p:txBody>
      </p:sp>
    </p:spTree>
    <p:extLst>
      <p:ext uri="{BB962C8B-B14F-4D97-AF65-F5344CB8AC3E}">
        <p14:creationId xmlns:p14="http://schemas.microsoft.com/office/powerpoint/2010/main" val="4127783467"/>
      </p:ext>
    </p:extLst>
  </p:cSld>
  <p:clrMapOvr>
    <a:masterClrMapping/>
  </p:clrMapOvr>
  <p:transition spd="slow">
    <p:pull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3504" y="539552"/>
            <a:ext cx="6552728" cy="7294305"/>
          </a:xfrm>
          <a:prstGeom prst="rect">
            <a:avLst/>
          </a:prstGeom>
        </p:spPr>
        <p:txBody>
          <a:bodyPr wrap="square">
            <a:spAutoFit/>
          </a:bodyPr>
          <a:lstStyle/>
          <a:p>
            <a:pPr indent="478155" algn="justLow"/>
            <a:r>
              <a:rPr lang="ar-SA" dirty="0">
                <a:latin typeface="Times New Roman"/>
                <a:ea typeface="SimSun"/>
                <a:cs typeface="Simplified Arabic"/>
              </a:rPr>
              <a:t>أمر حتمي وعدم قدرتها على الارتقاء والانهيار الداخلي يسبق اقتحام حضارة أخرى لها، فالحضارة تتحلل من الداخل ثم يأتي الغزو الخارجي ليجهز عليها. وأن كل حضارة تنهار فعلاٌ والحضارة الغربية مشرفة على التحلل والتحجر والانهيار.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b="1" dirty="0">
                <a:latin typeface="Times New Roman"/>
                <a:ea typeface="SimSun"/>
                <a:cs typeface="Simplified Arabic"/>
              </a:rPr>
              <a:t>أما أسباب </a:t>
            </a:r>
            <a:r>
              <a:rPr lang="ar-SA" b="1" dirty="0" err="1">
                <a:latin typeface="Times New Roman"/>
                <a:ea typeface="SimSun"/>
                <a:cs typeface="Simplified Arabic"/>
              </a:rPr>
              <a:t>أنهيار</a:t>
            </a:r>
            <a:r>
              <a:rPr lang="ar-SA" b="1" dirty="0">
                <a:latin typeface="Times New Roman"/>
                <a:ea typeface="SimSun"/>
                <a:cs typeface="Simplified Arabic"/>
              </a:rPr>
              <a:t> الحضارات فهي : </a:t>
            </a:r>
            <a:endParaRPr lang="en-US" dirty="0">
              <a:effectLst>
                <a:outerShdw blurRad="50800" dist="38100" algn="tr" rotWithShape="0">
                  <a:prstClr val="black">
                    <a:alpha val="40000"/>
                  </a:prstClr>
                </a:outerShdw>
              </a:effectLst>
              <a:latin typeface="Times New Roman"/>
              <a:ea typeface="SimSun"/>
              <a:cs typeface="Simplified Arabic"/>
            </a:endParaRPr>
          </a:p>
          <a:p>
            <a:pPr indent="-592455" algn="justLow"/>
            <a:r>
              <a:rPr lang="ar-SA" b="1" dirty="0">
                <a:latin typeface="Times New Roman"/>
                <a:ea typeface="SimSun"/>
                <a:cs typeface="Simplified Arabic"/>
              </a:rPr>
              <a:t>الأولى </a:t>
            </a:r>
            <a:r>
              <a:rPr lang="ar-SA" dirty="0">
                <a:latin typeface="Times New Roman"/>
                <a:ea typeface="SimSun"/>
                <a:cs typeface="Simplified Arabic"/>
              </a:rPr>
              <a:t>: أخفاق الطاقة الإبداعية في الأقلية المبدعة (الحاكمة)، وبالتالي تحول هذه الأقلية الى مجرد أقلية مسيطرة. </a:t>
            </a:r>
            <a:endParaRPr lang="en-US" dirty="0">
              <a:effectLst>
                <a:outerShdw blurRad="50800" dist="38100" algn="tr" rotWithShape="0">
                  <a:prstClr val="black">
                    <a:alpha val="40000"/>
                  </a:prstClr>
                </a:outerShdw>
              </a:effectLst>
              <a:latin typeface="Times New Roman"/>
              <a:ea typeface="SimSun"/>
              <a:cs typeface="Simplified Arabic"/>
            </a:endParaRPr>
          </a:p>
          <a:p>
            <a:pPr indent="-592455" algn="justLow"/>
            <a:r>
              <a:rPr lang="ar-SA" b="1" dirty="0">
                <a:latin typeface="Times New Roman"/>
                <a:ea typeface="SimSun"/>
                <a:cs typeface="Simplified Arabic"/>
              </a:rPr>
              <a:t>الثانية </a:t>
            </a:r>
            <a:r>
              <a:rPr lang="ar-SA" dirty="0">
                <a:latin typeface="Times New Roman"/>
                <a:ea typeface="SimSun"/>
                <a:cs typeface="Simplified Arabic"/>
              </a:rPr>
              <a:t>: عزوف الأغلبية عن محاكاة الأقلية بعد قصور طاقاتها الإبداعية وسحب ولائها لها. </a:t>
            </a:r>
            <a:endParaRPr lang="en-US" dirty="0">
              <a:effectLst>
                <a:outerShdw blurRad="50800" dist="38100" algn="tr" rotWithShape="0">
                  <a:prstClr val="black">
                    <a:alpha val="40000"/>
                  </a:prstClr>
                </a:outerShdw>
              </a:effectLst>
              <a:latin typeface="Times New Roman"/>
              <a:ea typeface="SimSun"/>
              <a:cs typeface="Simplified Arabic"/>
            </a:endParaRPr>
          </a:p>
          <a:p>
            <a:pPr indent="-592455" algn="justLow"/>
            <a:r>
              <a:rPr lang="ar-SA" b="1" dirty="0">
                <a:latin typeface="Times New Roman"/>
                <a:ea typeface="SimSun"/>
                <a:cs typeface="Simplified Arabic"/>
              </a:rPr>
              <a:t>الثالثة </a:t>
            </a:r>
            <a:r>
              <a:rPr lang="ar-SA" dirty="0">
                <a:latin typeface="Times New Roman"/>
                <a:ea typeface="SimSun"/>
                <a:cs typeface="Simplified Arabic"/>
              </a:rPr>
              <a:t>: فقدان الوحدة الاجتماعية في المجتمع وتشتت المجتمع</a:t>
            </a:r>
            <a:r>
              <a:rPr lang="ar-SA" baseline="30000" dirty="0">
                <a:latin typeface="Times New Roman"/>
                <a:ea typeface="SimSun"/>
                <a:cs typeface="Simplified Arabic"/>
              </a:rPr>
              <a:t>()</a:t>
            </a:r>
            <a:r>
              <a:rPr lang="ar-SA" dirty="0">
                <a:latin typeface="Times New Roman"/>
                <a:ea typeface="SimSun"/>
                <a:cs typeface="Simplified Arabic"/>
              </a:rPr>
              <a:t>.</a:t>
            </a:r>
            <a:endParaRPr lang="en-US" dirty="0">
              <a:effectLst>
                <a:outerShdw blurRad="50800" dist="38100" algn="tr" rotWithShape="0">
                  <a:prstClr val="black">
                    <a:alpha val="40000"/>
                  </a:prstClr>
                </a:outerShdw>
              </a:effectLst>
              <a:latin typeface="Times New Roman"/>
              <a:ea typeface="SimSun"/>
              <a:cs typeface="Simplified Arabic"/>
            </a:endParaRPr>
          </a:p>
          <a:p>
            <a:pPr indent="-592455" algn="justLow"/>
            <a:r>
              <a:rPr lang="ar-SA" b="1" dirty="0">
                <a:latin typeface="Times New Roman"/>
                <a:ea typeface="SimSun"/>
                <a:cs typeface="Simplified Arabic"/>
              </a:rPr>
              <a:t>الرابعة</a:t>
            </a:r>
            <a:r>
              <a:rPr lang="ar-SA" dirty="0">
                <a:latin typeface="Times New Roman"/>
                <a:ea typeface="SimSun"/>
                <a:cs typeface="Simplified Arabic"/>
              </a:rPr>
              <a:t> : الحرب والتوسع الخارجي تكون أحدى مظاهر التدهور والانحلال الداخلي في المجتمع والدول التي قامت على أسس حربية قد أدت بها هذه النزعة الى الفناء. </a:t>
            </a:r>
            <a:endParaRPr lang="en-US" dirty="0">
              <a:effectLst>
                <a:outerShdw blurRad="50800" dist="38100" algn="tr" rotWithShape="0">
                  <a:prstClr val="black">
                    <a:alpha val="40000"/>
                  </a:prstClr>
                </a:outerShdw>
              </a:effectLst>
              <a:latin typeface="Times New Roman"/>
              <a:ea typeface="SimSun"/>
              <a:cs typeface="Simplified Arabic"/>
            </a:endParaRPr>
          </a:p>
          <a:p>
            <a:pPr indent="-592455" algn="justLow"/>
            <a:r>
              <a:rPr lang="ar-SA" b="1" dirty="0">
                <a:latin typeface="Times New Roman"/>
                <a:ea typeface="SimSun"/>
                <a:cs typeface="Simplified Arabic"/>
              </a:rPr>
              <a:t>الخامسة</a:t>
            </a:r>
            <a:r>
              <a:rPr lang="ar-SA" dirty="0">
                <a:latin typeface="Times New Roman"/>
                <a:ea typeface="SimSun"/>
                <a:cs typeface="Simplified Arabic"/>
              </a:rPr>
              <a:t> : التقدم المادي هو مسلك خداع للاستجابة الناجحة فليس التوسع الحربي هو وحدة المظهر الخداع للتقدم والارتقاء وإنما تشترك معه سيطرة الإنسان على البيئة المادية وهذا ليس دليلاً على رقي المجتمع إذ يجب أن يرافقه الإبداع الروحي والفكري وهو الارتقاء الحقيقي للحضارة.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ينتقد توينبي تفسير انهيار الحضارة بغزو أجنبي خارجي ويرى أن الحضارة تنهار داخلياً قبل أن </a:t>
            </a:r>
            <a:r>
              <a:rPr lang="ar-SA" dirty="0" err="1">
                <a:latin typeface="Times New Roman"/>
                <a:ea typeface="SimSun"/>
                <a:cs typeface="Simplified Arabic"/>
              </a:rPr>
              <a:t>تطأها</a:t>
            </a:r>
            <a:r>
              <a:rPr lang="ar-SA" dirty="0">
                <a:latin typeface="Times New Roman"/>
                <a:ea typeface="SimSun"/>
                <a:cs typeface="Simplified Arabic"/>
              </a:rPr>
              <a:t> أقدام الغزاة وللأسباب التي ذكرناها آنفاً ويؤكد على الدين والقوى الروحية كعامل أساسي مغذي للحضارات. فلا أمل في استقرار وطمأنينة الإنسان إلا بالاستناد الى الدين وتخطأ بعض المذاهب الفلسفية المعاصرة حين ترفض الدين وتحل الأيديولوجيات محله.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err="1">
                <a:latin typeface="Times New Roman"/>
                <a:ea typeface="SimSun"/>
                <a:cs typeface="Simplified Arabic"/>
              </a:rPr>
              <a:t>نتسائل</a:t>
            </a:r>
            <a:r>
              <a:rPr lang="ar-SA" dirty="0">
                <a:latin typeface="Times New Roman"/>
                <a:ea typeface="SimSun"/>
                <a:cs typeface="Simplified Arabic"/>
              </a:rPr>
              <a:t> كيف تواجه الأمة الضغط الذي تتعرض له من حضارة متفوقة عليها مادياً وتكنولوجياً ؟ كيف يواجه مجتمع ما التحدي المتمثل في سعي دولة مجاورة الى تكوين </a:t>
            </a:r>
            <a:r>
              <a:rPr lang="ar-SA" dirty="0" err="1">
                <a:latin typeface="Times New Roman"/>
                <a:ea typeface="SimSun"/>
                <a:cs typeface="Simplified Arabic"/>
              </a:rPr>
              <a:t>أمبراطورية</a:t>
            </a:r>
            <a:r>
              <a:rPr lang="ar-SA" dirty="0">
                <a:latin typeface="Times New Roman"/>
                <a:ea typeface="SimSun"/>
                <a:cs typeface="Simplified Arabic"/>
              </a:rPr>
              <a:t> على حساب أراضيها ؟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ينتج عن مثل هذه الصدمة العنيفة موقفين : </a:t>
            </a:r>
            <a:endParaRPr lang="en-US" dirty="0">
              <a:effectLst>
                <a:outerShdw blurRad="50800" dist="38100" algn="tr" rotWithShape="0">
                  <a:prstClr val="black">
                    <a:alpha val="40000"/>
                  </a:prstClr>
                </a:outerShdw>
              </a:effectLst>
              <a:latin typeface="Times New Roman"/>
              <a:ea typeface="SimSun"/>
              <a:cs typeface="Simplified Arabic"/>
            </a:endParaRPr>
          </a:p>
          <a:p>
            <a:pPr indent="-249555" algn="justLow"/>
            <a:r>
              <a:rPr lang="ar-SA" b="1" dirty="0">
                <a:latin typeface="Times New Roman"/>
                <a:ea typeface="SimSun"/>
                <a:cs typeface="Simplified Arabic"/>
              </a:rPr>
              <a:t>أ</a:t>
            </a:r>
            <a:r>
              <a:rPr lang="ar-SA" dirty="0">
                <a:latin typeface="Times New Roman"/>
                <a:ea typeface="SimSun"/>
                <a:cs typeface="Simplified Arabic"/>
              </a:rPr>
              <a:t> –</a:t>
            </a:r>
            <a:r>
              <a:rPr lang="ar-SA" b="1" dirty="0">
                <a:latin typeface="Times New Roman"/>
                <a:ea typeface="SimSun"/>
                <a:cs typeface="Simplified Arabic"/>
              </a:rPr>
              <a:t> مرحلة سلبية</a:t>
            </a:r>
            <a:r>
              <a:rPr lang="ar-SA" dirty="0">
                <a:latin typeface="Times New Roman"/>
                <a:ea typeface="SimSun"/>
                <a:cs typeface="Simplified Arabic"/>
              </a:rPr>
              <a:t> : تتخلص في الانفصال عن الواقع والانسلاخ عنه لتعيش النفس في ذكريات ماضية سعيدة </a:t>
            </a:r>
            <a:r>
              <a:rPr lang="ar-SA" sz="1400" baseline="30000" dirty="0">
                <a:latin typeface="Times New Roman"/>
                <a:ea typeface="SimSun"/>
                <a:cs typeface="Simplified Arabic"/>
              </a:rPr>
              <a:t>() </a:t>
            </a:r>
            <a:r>
              <a:rPr lang="ar-SA" sz="1400" dirty="0">
                <a:latin typeface="Times New Roman"/>
                <a:ea typeface="SimSun"/>
                <a:cs typeface="Simplified Arabic"/>
              </a:rPr>
              <a:t> أنظر : فلسفة التاريخ، مباحث نظرية، د. جميل موسى النجار، ص343 – 344. </a:t>
            </a:r>
            <a:endParaRPr lang="en-US" sz="1050" dirty="0">
              <a:effectLst>
                <a:outerShdw blurRad="50800" dist="38100" algn="tr" rotWithShape="0">
                  <a:prstClr val="black">
                    <a:alpha val="40000"/>
                  </a:prstClr>
                </a:outerShdw>
              </a:effectLst>
              <a:latin typeface="Times New Roman"/>
              <a:ea typeface="SimSun"/>
              <a:cs typeface="Simplified Arabic"/>
            </a:endParaRPr>
          </a:p>
        </p:txBody>
      </p:sp>
    </p:spTree>
    <p:extLst>
      <p:ext uri="{BB962C8B-B14F-4D97-AF65-F5344CB8AC3E}">
        <p14:creationId xmlns:p14="http://schemas.microsoft.com/office/powerpoint/2010/main" val="509740000"/>
      </p:ext>
    </p:extLst>
  </p:cSld>
  <p:clrMapOvr>
    <a:masterClrMapping/>
  </p:clrMapOvr>
  <p:transition spd="slow">
    <p:pull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60648" y="509350"/>
            <a:ext cx="6192688" cy="5539978"/>
          </a:xfrm>
          <a:prstGeom prst="rect">
            <a:avLst/>
          </a:prstGeom>
        </p:spPr>
        <p:txBody>
          <a:bodyPr wrap="square">
            <a:spAutoFit/>
          </a:bodyPr>
          <a:lstStyle/>
          <a:p>
            <a:pPr indent="-269875" algn="justLow"/>
            <a:r>
              <a:rPr lang="ar-SA" dirty="0">
                <a:latin typeface="Times New Roman"/>
                <a:ea typeface="SimSun"/>
                <a:cs typeface="Simplified Arabic"/>
              </a:rPr>
              <a:t>تعوض ألم الواقع فيها وتحث الشعب للعودة الى الماضي ويعرف هذا الموقف بالسلفية. </a:t>
            </a:r>
            <a:endParaRPr lang="en-US" dirty="0">
              <a:effectLst>
                <a:outerShdw blurRad="50800" dist="38100" algn="tr" rotWithShape="0">
                  <a:prstClr val="black">
                    <a:alpha val="40000"/>
                  </a:prstClr>
                </a:outerShdw>
              </a:effectLst>
              <a:latin typeface="Times New Roman"/>
              <a:ea typeface="SimSun"/>
              <a:cs typeface="Simplified Arabic"/>
            </a:endParaRPr>
          </a:p>
          <a:p>
            <a:pPr indent="-269875" algn="justLow"/>
            <a:r>
              <a:rPr lang="ar-SA" b="1" dirty="0">
                <a:latin typeface="Times New Roman"/>
                <a:ea typeface="SimSun"/>
                <a:cs typeface="Simplified Arabic"/>
              </a:rPr>
              <a:t>ب</a:t>
            </a:r>
            <a:r>
              <a:rPr lang="ar-SA" dirty="0">
                <a:latin typeface="Times New Roman"/>
                <a:ea typeface="SimSun"/>
                <a:cs typeface="Simplified Arabic"/>
              </a:rPr>
              <a:t> – </a:t>
            </a:r>
            <a:r>
              <a:rPr lang="ar-SA" b="1" dirty="0">
                <a:latin typeface="Times New Roman"/>
                <a:ea typeface="SimSun"/>
                <a:cs typeface="Simplified Arabic"/>
              </a:rPr>
              <a:t>مرحلة إيجابية</a:t>
            </a:r>
            <a:r>
              <a:rPr lang="ar-SA" dirty="0">
                <a:latin typeface="Times New Roman"/>
                <a:ea typeface="SimSun"/>
                <a:cs typeface="Simplified Arabic"/>
              </a:rPr>
              <a:t> : ويطلق عليها توينبي </a:t>
            </a:r>
            <a:r>
              <a:rPr lang="ar-SA" dirty="0" err="1">
                <a:latin typeface="Times New Roman"/>
                <a:ea typeface="SimSun"/>
                <a:cs typeface="Simplified Arabic"/>
              </a:rPr>
              <a:t>بالايجابيه</a:t>
            </a:r>
            <a:r>
              <a:rPr lang="ar-SA" dirty="0">
                <a:latin typeface="Times New Roman"/>
                <a:ea typeface="SimSun"/>
                <a:cs typeface="Simplified Arabic"/>
              </a:rPr>
              <a:t> تتلخص في الاندفاع مع التيار في محاولة التغلب عليه، أي يتبني تكنولوجية وأيديولوجية الدولة المسيطرة. </a:t>
            </a:r>
            <a:endParaRPr lang="en-US" dirty="0">
              <a:effectLst>
                <a:outerShdw blurRad="50800" dist="38100" algn="tr" rotWithShape="0">
                  <a:prstClr val="black">
                    <a:alpha val="40000"/>
                  </a:prstClr>
                </a:outerShdw>
              </a:effectLst>
              <a:latin typeface="Times New Roman"/>
              <a:ea typeface="SimSun"/>
              <a:cs typeface="Simplified Arabic"/>
            </a:endParaRPr>
          </a:p>
          <a:p>
            <a:pPr indent="-269875" algn="justLow"/>
            <a:r>
              <a:rPr lang="ar-SA" b="1" dirty="0">
                <a:latin typeface="Times New Roman"/>
                <a:ea typeface="SimSun"/>
                <a:cs typeface="Simplified Arabic"/>
              </a:rPr>
              <a:t>ج – الاستجابتان فاشلتان</a:t>
            </a:r>
            <a:r>
              <a:rPr lang="ar-SA" dirty="0">
                <a:latin typeface="Times New Roman"/>
                <a:ea typeface="SimSun"/>
                <a:cs typeface="Simplified Arabic"/>
              </a:rPr>
              <a:t> : إذ لن تؤدي السلفية أو التزمت والرغبة في استرجاع الماضي إلا الى التوقع حتى ينتهي بها الأمر الى أن تكون حضارة متحجرة، أما المستقبلية أو التشبه بالدول المتحضرة فلن يؤدي الى قيام حضارة مبدعه بل الى مقلدة. أن الأشخاص الذين يتقدمون لخلاص أوطانهم من ضغط قوة خارجية سواء في صورة متزمتين أو متشكلين مستقبلين بدورهم لا يقدمون حلولاً جذرية فكيف يتسنى أذن للمجتمع أن يرتقي وكيف تكون الاستجابة الناجحة للتحدي؟</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يرى </a:t>
            </a:r>
            <a:r>
              <a:rPr lang="ar-SA" dirty="0" err="1">
                <a:latin typeface="Times New Roman"/>
                <a:ea typeface="SimSun"/>
                <a:cs typeface="Simplified Arabic"/>
              </a:rPr>
              <a:t>توبنبي</a:t>
            </a:r>
            <a:r>
              <a:rPr lang="ar-SA" dirty="0">
                <a:latin typeface="Times New Roman"/>
                <a:ea typeface="SimSun"/>
                <a:cs typeface="Simplified Arabic"/>
              </a:rPr>
              <a:t> أن الارتقاء الحقيقي للمجتمع يقوم به فرد أو أقلية مبدعة من عامة الشعب والشعب يقتدي بهم ( يقلدهم أو يسير على نهجهم ) عندما يكون المجتمع مهيأ للقيام بدور ما في تاريخ الإنسانية يقوم فرد أو مجموعة أفراد وهم أقلية ويعمل هؤلاء على استثارة أفراد الشعب ودفعهم الى الارتقاء والتغير ويعمل الشعب على تقليدهم </a:t>
            </a:r>
            <a:r>
              <a:rPr lang="ar-SA" dirty="0" err="1">
                <a:latin typeface="Times New Roman"/>
                <a:ea typeface="SimSun"/>
                <a:cs typeface="Simplified Arabic"/>
              </a:rPr>
              <a:t>والتأسي</a:t>
            </a:r>
            <a:r>
              <a:rPr lang="ar-SA" dirty="0">
                <a:latin typeface="Times New Roman"/>
                <a:ea typeface="SimSun"/>
                <a:cs typeface="Simplified Arabic"/>
              </a:rPr>
              <a:t> بهم فعمل العباقرة والمبدعين هو تفجير الطاقات الكامنة في أبناء الأمة. والاستجابة الناجحة هي في جوهرها تهدف الى أعلاء روحي وفكري يجتمع وليست رداً خارجياً متمثلاً في طابع مادي كغزو خارجي أو تحسين تكنولوجي، فالتغير الاقتصادي والتكنولوجي يعقب التطور الروحي وليس سابقاً عليه</a:t>
            </a:r>
            <a:r>
              <a:rPr lang="ar-SA" baseline="30000" dirty="0">
                <a:latin typeface="Times New Roman"/>
                <a:ea typeface="SimSun"/>
                <a:cs typeface="Simplified Arabic"/>
              </a:rPr>
              <a:t>()</a:t>
            </a:r>
            <a:r>
              <a:rPr lang="ar-SA" dirty="0">
                <a:latin typeface="Times New Roman"/>
                <a:ea typeface="SimSun"/>
                <a:cs typeface="Simplified Arabic"/>
              </a:rPr>
              <a:t>.</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 </a:t>
            </a:r>
            <a:endParaRPr lang="en-US" dirty="0">
              <a:effectLst>
                <a:outerShdw blurRad="50800" dist="38100" algn="tr" rotWithShape="0">
                  <a:prstClr val="black">
                    <a:alpha val="40000"/>
                  </a:prstClr>
                </a:outerShdw>
              </a:effectLst>
              <a:latin typeface="Times New Roman"/>
              <a:ea typeface="SimSun"/>
              <a:cs typeface="Simplified Arabic"/>
            </a:endParaRPr>
          </a:p>
          <a:p>
            <a:pPr marL="76200" indent="-609600" algn="justLow"/>
            <a:r>
              <a:rPr lang="ar-SA" sz="1400" baseline="30000" dirty="0" smtClean="0">
                <a:latin typeface="Times New Roman"/>
                <a:ea typeface="SimSun"/>
                <a:cs typeface="Simplified Arabic"/>
              </a:rPr>
              <a:t>() </a:t>
            </a:r>
            <a:r>
              <a:rPr lang="ar-SA" sz="1400" dirty="0" smtClean="0">
                <a:latin typeface="Times New Roman"/>
                <a:ea typeface="SimSun"/>
                <a:cs typeface="Simplified Arabic"/>
              </a:rPr>
              <a:t> أنظر : في فلسفة التاريخ، د. أحمد محمود صبحي، ص275 – 283. </a:t>
            </a:r>
            <a:endParaRPr lang="en-US" sz="1050" dirty="0">
              <a:effectLst>
                <a:outerShdw blurRad="50800" dist="38100" algn="tr" rotWithShape="0">
                  <a:prstClr val="black">
                    <a:alpha val="40000"/>
                  </a:prstClr>
                </a:outerShdw>
              </a:effectLst>
              <a:latin typeface="Times New Roman"/>
              <a:ea typeface="SimSun"/>
              <a:cs typeface="Simplified Arabic"/>
            </a:endParaRPr>
          </a:p>
        </p:txBody>
      </p:sp>
    </p:spTree>
    <p:extLst>
      <p:ext uri="{BB962C8B-B14F-4D97-AF65-F5344CB8AC3E}">
        <p14:creationId xmlns:p14="http://schemas.microsoft.com/office/powerpoint/2010/main" val="3564869580"/>
      </p:ext>
    </p:extLst>
  </p:cSld>
  <p:clrMapOvr>
    <a:masterClrMapping/>
  </p:clrMapOvr>
  <p:transition spd="slow">
    <p:pull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60648" y="509350"/>
            <a:ext cx="6192688" cy="2031325"/>
          </a:xfrm>
          <a:prstGeom prst="rect">
            <a:avLst/>
          </a:prstGeom>
        </p:spPr>
        <p:txBody>
          <a:bodyPr wrap="square">
            <a:spAutoFit/>
          </a:bodyPr>
          <a:lstStyle/>
          <a:p>
            <a:pPr algn="justLow"/>
            <a:r>
              <a:rPr lang="ar-SA" dirty="0">
                <a:latin typeface="Times New Roman"/>
                <a:ea typeface="SimSun"/>
                <a:cs typeface="PT Bold Heading"/>
              </a:rPr>
              <a:t>المصادر : </a:t>
            </a:r>
            <a:endParaRPr lang="en-US" dirty="0">
              <a:effectLst>
                <a:outerShdw blurRad="50800" dist="38100" algn="tr" rotWithShape="0">
                  <a:prstClr val="black">
                    <a:alpha val="40000"/>
                  </a:prstClr>
                </a:outerShdw>
              </a:effectLst>
              <a:latin typeface="Times New Roman"/>
              <a:ea typeface="SimSun"/>
              <a:cs typeface="Simplified Arabic"/>
            </a:endParaRPr>
          </a:p>
          <a:p>
            <a:pPr marL="342900" lvl="0" indent="-342900" algn="justLow">
              <a:buFont typeface="Times New Roman"/>
              <a:buChar char="-"/>
              <a:tabLst>
                <a:tab pos="-104140" algn="l"/>
              </a:tabLst>
            </a:pPr>
            <a:r>
              <a:rPr lang="ar-SA" dirty="0">
                <a:latin typeface="Times New Roman"/>
                <a:ea typeface="SimSun"/>
                <a:cs typeface="Simplified Arabic"/>
              </a:rPr>
              <a:t>فلسفة التاريخ – مباحث نظرية، د. جميل موسى النجار، ط1، المؤسسة اللبنانية للكتاب الأكاديمي، بيروت، 2014. </a:t>
            </a:r>
            <a:endParaRPr lang="en-US" dirty="0">
              <a:latin typeface="Times New Roman"/>
              <a:ea typeface="SimSun"/>
              <a:cs typeface="Simplified Arabic"/>
            </a:endParaRPr>
          </a:p>
          <a:p>
            <a:pPr marL="342900" lvl="0" indent="-342900" algn="justLow">
              <a:buFont typeface="Times New Roman"/>
              <a:buChar char="-"/>
              <a:tabLst>
                <a:tab pos="-104140" algn="l"/>
              </a:tabLst>
            </a:pPr>
            <a:r>
              <a:rPr lang="ar-SA" dirty="0">
                <a:latin typeface="Times New Roman"/>
                <a:ea typeface="SimSun"/>
                <a:cs typeface="Simplified Arabic"/>
              </a:rPr>
              <a:t>في فلسفة التاريخ، د. أحمد محمود صبحي، ط1، منشورات الجامعة الليبية، مؤسسة خليفة للطباعة، القاهرة. </a:t>
            </a:r>
            <a:endParaRPr lang="en-US" dirty="0">
              <a:latin typeface="Times New Roman"/>
              <a:ea typeface="SimSun"/>
              <a:cs typeface="Simplified Arabic"/>
            </a:endParaRPr>
          </a:p>
          <a:p>
            <a:pPr marL="342900" lvl="0" indent="-342900" algn="justLow">
              <a:buFont typeface="Times New Roman"/>
              <a:buChar char="-"/>
              <a:tabLst>
                <a:tab pos="-104140" algn="l"/>
              </a:tabLst>
            </a:pPr>
            <a:r>
              <a:rPr lang="ar-SA" dirty="0">
                <a:latin typeface="Times New Roman"/>
                <a:ea typeface="SimSun"/>
                <a:cs typeface="Simplified Arabic"/>
              </a:rPr>
              <a:t>فلسفة التاريخ، د. رأفت غنيمي الشيخ، ط1، دار الثقافة للنشر والتوزيع، القاهرة، 1988. </a:t>
            </a:r>
            <a:endParaRPr lang="en-US" dirty="0">
              <a:effectLst/>
              <a:latin typeface="Times New Roman"/>
              <a:ea typeface="SimSun"/>
              <a:cs typeface="Simplified Arabic"/>
            </a:endParaRPr>
          </a:p>
        </p:txBody>
      </p:sp>
    </p:spTree>
    <p:extLst>
      <p:ext uri="{BB962C8B-B14F-4D97-AF65-F5344CB8AC3E}">
        <p14:creationId xmlns:p14="http://schemas.microsoft.com/office/powerpoint/2010/main" val="4279811704"/>
      </p:ext>
    </p:extLst>
  </p:cSld>
  <p:clrMapOvr>
    <a:masterClrMapping/>
  </p:clrMapOvr>
  <p:transition spd="slow">
    <p:pull dir="r"/>
  </p:transition>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TotalTime>
  <Words>1124</Words>
  <Application>Microsoft Office PowerPoint</Application>
  <PresentationFormat>عرض على الشاشة (3:4)‏</PresentationFormat>
  <Paragraphs>41</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Age Moment Studio</dc:creator>
  <cp:lastModifiedBy>Age Moment Studio</cp:lastModifiedBy>
  <cp:revision>13</cp:revision>
  <dcterms:created xsi:type="dcterms:W3CDTF">2018-12-18T16:01:10Z</dcterms:created>
  <dcterms:modified xsi:type="dcterms:W3CDTF">2018-12-24T17:05:21Z</dcterms:modified>
</cp:coreProperties>
</file>