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41" autoAdjust="0"/>
    <p:restoredTop sz="94660"/>
  </p:normalViewPr>
  <p:slideViewPr>
    <p:cSldViewPr>
      <p:cViewPr varScale="1">
        <p:scale>
          <a:sx n="52" d="100"/>
          <a:sy n="52" d="100"/>
        </p:scale>
        <p:origin x="-2238"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السابعة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6741368" cy="9356408"/>
          </a:xfrm>
          <a:prstGeom prst="rect">
            <a:avLst/>
          </a:prstGeom>
        </p:spPr>
        <p:txBody>
          <a:bodyPr wrap="square">
            <a:spAutoFit/>
          </a:bodyPr>
          <a:lstStyle/>
          <a:p>
            <a:pPr indent="-450215" algn="justLow"/>
            <a:r>
              <a:rPr lang="ar-SA" sz="1600" dirty="0">
                <a:latin typeface="Times New Roman"/>
                <a:ea typeface="SimSun"/>
                <a:cs typeface="PT Bold Heading"/>
              </a:rPr>
              <a:t>ج </a:t>
            </a:r>
            <a:r>
              <a:rPr lang="ar-SA" sz="1600" dirty="0">
                <a:latin typeface="Times New Roman"/>
                <a:ea typeface="SimSun"/>
                <a:cs typeface="Times New Roman"/>
              </a:rPr>
              <a:t>–</a:t>
            </a:r>
            <a:r>
              <a:rPr lang="ar-SA" sz="1600" dirty="0">
                <a:latin typeface="Times New Roman"/>
                <a:ea typeface="SimSun"/>
                <a:cs typeface="PT Bold Heading"/>
              </a:rPr>
              <a:t> التفسير المثالي للتاريخ، فلسفة </a:t>
            </a:r>
            <a:r>
              <a:rPr lang="ar-SA" sz="1600" dirty="0" err="1">
                <a:latin typeface="Times New Roman"/>
                <a:ea typeface="SimSun"/>
                <a:cs typeface="PT Bold Heading"/>
              </a:rPr>
              <a:t>هيغل</a:t>
            </a:r>
            <a:r>
              <a:rPr lang="ar-SA" sz="1600" dirty="0">
                <a:latin typeface="Times New Roman"/>
                <a:ea typeface="SimSun"/>
                <a:cs typeface="PT Bold Heading"/>
              </a:rPr>
              <a:t> في التاريخ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المثالي هو كل ما ينتسب الى ( الفكرة ) والفكرة تقابل في معناها : الواقع الخارجي. ومن ثم فإن المثالي هو كل أمر يوجد في ( العقل ) أو الذهن بما أنه فكرة فحسب، ولا يوجد على أرض الواقع، فالمثالي يقابل ( الواقعي ) وتحاول المثالية تفسير الظواهر الطبيعية وكل شيء بإرجاعها الى خصائص روحية فحسب، بينما تسعى المادية نحو إظهار أتجاه مخالف تماماً يعطي المادة دوراً رئيسياً في عملية التفسير هذه، فحتى الظواهر النفسية ترجع لدى الفلاسفة الماديين الى خواص المادة وطريقة انتظامها في جسم الإنسان</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فلسفة </a:t>
            </a:r>
            <a:r>
              <a:rPr lang="ar-SA" sz="1600" dirty="0" err="1">
                <a:latin typeface="Times New Roman"/>
                <a:ea typeface="SimSun"/>
                <a:cs typeface="PT Bold Heading"/>
              </a:rPr>
              <a:t>هيغل</a:t>
            </a:r>
            <a:r>
              <a:rPr lang="ar-SA" sz="1600" dirty="0">
                <a:latin typeface="Times New Roman"/>
                <a:ea typeface="SimSun"/>
                <a:cs typeface="PT Bold Heading"/>
              </a:rPr>
              <a:t> المثالية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يعني </a:t>
            </a:r>
            <a:r>
              <a:rPr lang="ar-SA" dirty="0" err="1">
                <a:latin typeface="Times New Roman"/>
                <a:ea typeface="SimSun"/>
                <a:cs typeface="Simplified Arabic"/>
              </a:rPr>
              <a:t>هيغل</a:t>
            </a:r>
            <a:r>
              <a:rPr lang="ar-SA" dirty="0">
                <a:latin typeface="Times New Roman"/>
                <a:ea typeface="SimSun"/>
                <a:cs typeface="Simplified Arabic"/>
              </a:rPr>
              <a:t> بالتاريخ الفلسفي أي دراسة التاريخ من خلال الفكر لأن التاريخ هو تاريخ الإنسان والفكر جوهري بالنسبة أليه، إذ أن ما يميز البشر بحق هو الفكر أو الوعي أو العقل أو الروح، وأن التاريخ الحقيقي للإنسان لا يبدأ إلا مع ظهور الوعي، وبالتالي فإن المجتمعات الأولى كانت تعتمد على الأساطير لا تكون جزءاً من تاريخ الإنسان وأن التاريخ لا يبدأ في المراحل التي يكون فيها الإنسان متحداً مع الطبيعة عاجزاً عن التعرف على ذاته إذ لابد أن ينفصل الإنسان عن الطبيعة بحيث يصبح واعياً بنفسه.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b="1" dirty="0">
                <a:latin typeface="Times New Roman"/>
                <a:ea typeface="SimSun"/>
                <a:cs typeface="Simplified Arabic"/>
              </a:rPr>
              <a:t>تقوم فلسفة </a:t>
            </a:r>
            <a:r>
              <a:rPr lang="ar-SA" b="1" dirty="0" err="1">
                <a:latin typeface="Times New Roman"/>
                <a:ea typeface="SimSun"/>
                <a:cs typeface="Simplified Arabic"/>
              </a:rPr>
              <a:t>هيغل</a:t>
            </a:r>
            <a:r>
              <a:rPr lang="ar-SA" b="1" dirty="0">
                <a:latin typeface="Times New Roman"/>
                <a:ea typeface="SimSun"/>
                <a:cs typeface="Simplified Arabic"/>
              </a:rPr>
              <a:t> في دراسة التاريخ على الأسس الآتية</a:t>
            </a:r>
            <a:r>
              <a:rPr lang="ar-SA" dirty="0">
                <a:latin typeface="Times New Roman"/>
                <a:ea typeface="SimSun"/>
                <a:cs typeface="Simplified Arabic"/>
              </a:rPr>
              <a:t> :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أن التاريخ ظاهراً وباطناً، ظاهرة أحداث ووقائع تبدو في حالة فوضى ودون هدف؛ وباطنه تلك الروح التي تجعل مساره محكماً معقولاً، ولن نبصر فعل الروح إذا كانت الدراسة مقصورة على الجزيئات حوادث أو أفراد، فهؤلاء يحققون أغراض الروح عن غير وعي أو قصد. </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يستند منطق التاريخ على صراع الأضداد، إذ لا تكشف الروح عن نفسها على مسرح وقائع التاريخ إلا من خلال الصراع، ومن ثم فإن الديالكتيك ( أي الجدل ) هو سر حركة التاريخ ومنطق الكشف عن تعاقب وقائعه. </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الفيلسوف لا يزاحم المؤرخ التجريبي في البحث عن الوقائع التاريخية وجمع المعلومات والمادة والوثائق وما أليها، وإنما يترك له هذه المهمة، وينحصر دور المؤرخ الفلسفي في تفسير أحداث التاريخ. </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الفكرة الوحيدة التي تجلبها الفلسفة معها وهي تدرس التاريخ هي أن العقل يسيطر على العالم، وأن تاريخ العالم يمثل أمامنا بوصفه مساراً عقلياً، ومن ثم فإن العقل هو جوهر الطبيعة كما أنه جوهر التاريخ. </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إذا كان العقل هو جوهر الطبيعة على هذا النحو، فإنه جوهر التاريخ البشرية أيضاً مع فارق هو أن العقل الذي يحكم التاريخ هو عقل واع بذاته ويعني به العقل البشري الذي يعرف ويعني ويدرك ما يفعل، أما حركة النظام الشمسي كما يقول </a:t>
            </a:r>
            <a:r>
              <a:rPr lang="ar-SA" dirty="0" err="1">
                <a:latin typeface="Times New Roman"/>
                <a:ea typeface="SimSun"/>
                <a:cs typeface="Simplified Arabic"/>
              </a:rPr>
              <a:t>هيغل</a:t>
            </a:r>
            <a:r>
              <a:rPr lang="ar-SA" dirty="0">
                <a:latin typeface="Times New Roman"/>
                <a:ea typeface="SimSun"/>
                <a:cs typeface="Simplified Arabic"/>
              </a:rPr>
              <a:t>، فهي تتم وفق قوانين هي العقل الكامن في ظواهر طبيعة، ولكن لا الشمس والكواكب التي تدور حولها وفقاً لهذه القوانين يمكن أن تعي إذ الوعي الذاتي يقتصر على الإنسان. </a:t>
            </a:r>
            <a:endParaRPr lang="en-US" dirty="0">
              <a:latin typeface="Times New Roman"/>
              <a:ea typeface="SimSun"/>
              <a:cs typeface="Simplified Arabic"/>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6370975"/>
          </a:xfrm>
          <a:prstGeom prst="rect">
            <a:avLst/>
          </a:prstGeom>
        </p:spPr>
        <p:txBody>
          <a:bodyPr wrap="square">
            <a:spAutoFit/>
          </a:bodyPr>
          <a:lstStyle/>
          <a:p>
            <a:pPr marL="342900" lvl="0" indent="-342900" algn="justLow">
              <a:buFont typeface="+mj-lt"/>
              <a:buAutoNum type="arabicPeriod"/>
            </a:pPr>
            <a:r>
              <a:rPr lang="ar-SA" dirty="0">
                <a:latin typeface="Times New Roman"/>
                <a:ea typeface="SimSun"/>
                <a:cs typeface="Simplified Arabic"/>
              </a:rPr>
              <a:t>إن قولنا أن العقل يحكم التاريخ لا يعني أننا نقحم أفكار فلسفية على علم التاريخ الذي ينبغي أن يضل علماً تجريبياً، كلاً بل أن هذه الفكرة مستخلصة من دراستنا التاريخ. </a:t>
            </a:r>
            <a:endParaRPr lang="en-US" dirty="0">
              <a:latin typeface="Times New Roman"/>
              <a:ea typeface="SimSun"/>
              <a:cs typeface="Simplified Arabic"/>
            </a:endParaRPr>
          </a:p>
          <a:p>
            <a:pPr indent="478155" algn="justLow"/>
            <a:r>
              <a:rPr lang="ar-SA" dirty="0">
                <a:latin typeface="Times New Roman"/>
                <a:ea typeface="SimSun"/>
                <a:cs typeface="Simplified Arabic"/>
              </a:rPr>
              <a:t>أن (( العقل يحكم التاريخ )) هي الفكرة الأساسية التي تقوم عليها فلسفة </a:t>
            </a:r>
            <a:r>
              <a:rPr lang="ar-SA" dirty="0" err="1">
                <a:latin typeface="Times New Roman"/>
                <a:ea typeface="SimSun"/>
                <a:cs typeface="Simplified Arabic"/>
              </a:rPr>
              <a:t>هيغل</a:t>
            </a:r>
            <a:r>
              <a:rPr lang="ar-SA" dirty="0">
                <a:latin typeface="Times New Roman"/>
                <a:ea typeface="SimSun"/>
                <a:cs typeface="Simplified Arabic"/>
              </a:rPr>
              <a:t> ويعني بها أن الطبيعة تجسيد للعقل وأنها تخضع دائماً لقوانين كلية. وأن هناك حكمة إلهية أو تدبير إلهي أو عناية إلهية توجه العالم</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فكرة العقل يحكم التاريخ </a:t>
            </a:r>
            <a:r>
              <a:rPr lang="ar-SA" dirty="0">
                <a:latin typeface="Times New Roman"/>
                <a:ea typeface="SimSun"/>
                <a:cs typeface="PT Bold Heading"/>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يمكن أدراك طبيعة الروح بمعرفة ما يقابلها – بضدها تعرف الأشياء – المادة تقابل الروح، جوهر المادة هو الجاذبية، وذلك يعني أن ما يتحكم في المادة قوة مركزية خارجية عنها، أما حقيقة الروح فهو الحرية، وخصائص الروح كلها كامنة في الحرية، والحرية تعني أن لا وجود لقوة خارج الروح تؤثر فيها أو تتحكم فيها كما هو الحال في المادة، فأنا حر – حينما يكون وجودي مستنداً الى ذاتي غير مفتقر الى شيء خارج عنه.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وتكشف الروح وعيها الذاتي بالحرية من خلال التاريخ، فتاريخ العالم أذن هو مسار تكافح فيه الروح لكي تصل الى الوعي بذاتها لكي تكون حرة، ومن ثم فهي ليس إلا تقدم الوعي بالحرية، وكل مرحلة من مراحل سيرة تمثل درجة معينة من درجات الحرية.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وأول مرحلة يبدأ منها </a:t>
            </a:r>
            <a:r>
              <a:rPr lang="ar-SA" dirty="0" err="1">
                <a:latin typeface="Times New Roman"/>
                <a:ea typeface="SimSun"/>
                <a:cs typeface="Simplified Arabic"/>
              </a:rPr>
              <a:t>هيغل</a:t>
            </a:r>
            <a:r>
              <a:rPr lang="ar-SA" dirty="0">
                <a:latin typeface="Times New Roman"/>
                <a:ea typeface="SimSun"/>
                <a:cs typeface="Simplified Arabic"/>
              </a:rPr>
              <a:t> هي مرحلة الحضارات الشرقية الفرعونية، الفارسية، الهندية، الصينية </a:t>
            </a:r>
            <a:r>
              <a:rPr lang="ar-SA" dirty="0" err="1">
                <a:latin typeface="Times New Roman"/>
                <a:ea typeface="SimSun"/>
                <a:cs typeface="Simplified Arabic"/>
              </a:rPr>
              <a:t>ألخ</a:t>
            </a:r>
            <a:r>
              <a:rPr lang="ar-SA" dirty="0">
                <a:latin typeface="Times New Roman"/>
                <a:ea typeface="SimSun"/>
                <a:cs typeface="Simplified Arabic"/>
              </a:rPr>
              <a:t> التي تميزت بخاصية أن المواطنين جميعاً في كل مجتمع من مجتمعاتها كانوا عبيداً للحاكم الذي كان عبداً لنزواته ورغباته.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والمرحلة الثانية تمثلها الحضارات اليونانية والرومانية، حيث اتسع نطاق الحرية بحيث أصبح البعض من المواطنين أحراراً، وبقية السكان من الأمم الأخرى برابرة وعبيد.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والمرحلة الثالثة هي مرحلة الأمم الجرمانية فقد كانوا في رأي </a:t>
            </a:r>
            <a:r>
              <a:rPr lang="ar-SA" dirty="0" err="1">
                <a:latin typeface="Times New Roman"/>
                <a:ea typeface="SimSun"/>
                <a:cs typeface="Simplified Arabic"/>
              </a:rPr>
              <a:t>هيغل</a:t>
            </a:r>
            <a:r>
              <a:rPr lang="ar-SA" dirty="0">
                <a:latin typeface="Times New Roman"/>
                <a:ea typeface="SimSun"/>
                <a:cs typeface="Simplified Arabic"/>
              </a:rPr>
              <a:t> أول الأمم التي تصل الى الوعي بأن الإنسان حر، وأن الحرية تؤلف ماهية الروح، وأن الوعي الكامل بالحرية قد تم بفضل المسيحية، وقد قسم التاريخ الألماني الى ثلاث فترات هي :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رأفت غنيمي الشيخ، ص141.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7817525"/>
          </a:xfrm>
          <a:prstGeom prst="rect">
            <a:avLst/>
          </a:prstGeom>
        </p:spPr>
        <p:txBody>
          <a:bodyPr wrap="square">
            <a:spAutoFit/>
          </a:bodyPr>
          <a:lstStyle/>
          <a:p>
            <a:pPr marL="29210" indent="-493395" algn="justLow"/>
            <a:r>
              <a:rPr lang="ar-SA" b="1" dirty="0">
                <a:latin typeface="Times New Roman"/>
                <a:ea typeface="SimSun"/>
                <a:cs typeface="Simplified Arabic"/>
              </a:rPr>
              <a:t>الفترة الأولى</a:t>
            </a:r>
            <a:r>
              <a:rPr lang="ar-SA" dirty="0">
                <a:latin typeface="Times New Roman"/>
                <a:ea typeface="SimSun"/>
                <a:cs typeface="Simplified Arabic"/>
              </a:rPr>
              <a:t>: هي عصر </a:t>
            </a:r>
            <a:r>
              <a:rPr lang="ar-SA" dirty="0" err="1">
                <a:latin typeface="Times New Roman"/>
                <a:ea typeface="SimSun"/>
                <a:cs typeface="Simplified Arabic"/>
              </a:rPr>
              <a:t>شارلمان</a:t>
            </a:r>
            <a:r>
              <a:rPr lang="ar-SA" dirty="0">
                <a:latin typeface="Times New Roman"/>
                <a:ea typeface="SimSun"/>
                <a:cs typeface="Simplified Arabic"/>
              </a:rPr>
              <a:t> </a:t>
            </a:r>
            <a:endParaRPr lang="en-US" dirty="0">
              <a:effectLst>
                <a:outerShdw blurRad="50800" dist="38100" algn="tr" rotWithShape="0">
                  <a:prstClr val="black">
                    <a:alpha val="40000"/>
                  </a:prstClr>
                </a:outerShdw>
              </a:effectLst>
              <a:latin typeface="Times New Roman"/>
              <a:ea typeface="SimSun"/>
              <a:cs typeface="Simplified Arabic"/>
            </a:endParaRPr>
          </a:p>
          <a:p>
            <a:pPr marL="29210" indent="-493395" algn="justLow"/>
            <a:r>
              <a:rPr lang="ar-SA" b="1" dirty="0">
                <a:latin typeface="Times New Roman"/>
                <a:ea typeface="SimSun"/>
                <a:cs typeface="Simplified Arabic"/>
              </a:rPr>
              <a:t>الفترة الثانية</a:t>
            </a:r>
            <a:r>
              <a:rPr lang="ar-SA" dirty="0">
                <a:latin typeface="Times New Roman"/>
                <a:ea typeface="SimSun"/>
                <a:cs typeface="Simplified Arabic"/>
              </a:rPr>
              <a:t>: عصر </a:t>
            </a:r>
            <a:r>
              <a:rPr lang="ar-SA" dirty="0" err="1">
                <a:latin typeface="Times New Roman"/>
                <a:ea typeface="SimSun"/>
                <a:cs typeface="Simplified Arabic"/>
              </a:rPr>
              <a:t>شارلمان</a:t>
            </a:r>
            <a:r>
              <a:rPr lang="ar-SA" dirty="0">
                <a:latin typeface="Times New Roman"/>
                <a:ea typeface="SimSun"/>
                <a:cs typeface="Simplified Arabic"/>
              </a:rPr>
              <a:t> حتى عصر النهضة. </a:t>
            </a:r>
            <a:endParaRPr lang="en-US" dirty="0">
              <a:effectLst>
                <a:outerShdw blurRad="50800" dist="38100" algn="tr" rotWithShape="0">
                  <a:prstClr val="black">
                    <a:alpha val="40000"/>
                  </a:prstClr>
                </a:outerShdw>
              </a:effectLst>
              <a:latin typeface="Times New Roman"/>
              <a:ea typeface="SimSun"/>
              <a:cs typeface="Simplified Arabic"/>
            </a:endParaRPr>
          </a:p>
          <a:p>
            <a:pPr marL="29210" indent="-493395" algn="justLow"/>
            <a:r>
              <a:rPr lang="ar-SA" b="1" dirty="0">
                <a:latin typeface="Times New Roman"/>
                <a:ea typeface="SimSun"/>
                <a:cs typeface="Simplified Arabic"/>
              </a:rPr>
              <a:t>الفترة الثالثة</a:t>
            </a:r>
            <a:r>
              <a:rPr lang="ar-SA" dirty="0">
                <a:latin typeface="Times New Roman"/>
                <a:ea typeface="SimSun"/>
                <a:cs typeface="Simplified Arabic"/>
              </a:rPr>
              <a:t>: من عصر النهضة حتى العصر الحديث.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أن النشاط البشري بما في ذلك أعمال الرجال العظام ليس إلا مجرد وسيلة لتحقيق غاية الروح المطلق (أو العقل) في التاريخ وهي غاية لا يعرف هؤلاء عنها شيئاً، ما أنها متضمنة في أفعالهم. أي أن محرك سلوك الأفراد أو أبطال التاريخ هو الدوافع الجزئية والاهتمامات والرغبات الشخصية وهو ما ينظر إليه نظرة احتقار على اعتبار أنه الجانب السيء في الشخصية الإنسانية، مع أنه جانب الذاتي. يذكر </a:t>
            </a:r>
            <a:r>
              <a:rPr lang="ar-SA" dirty="0" err="1">
                <a:latin typeface="Times New Roman"/>
                <a:ea typeface="SimSun"/>
                <a:cs typeface="Simplified Arabic"/>
              </a:rPr>
              <a:t>هيغل</a:t>
            </a:r>
            <a:r>
              <a:rPr lang="ar-SA" dirty="0">
                <a:latin typeface="Times New Roman"/>
                <a:ea typeface="SimSun"/>
                <a:cs typeface="Simplified Arabic"/>
              </a:rPr>
              <a:t> أنه إذا أتحد هذا الجانب الذاتي مع الغاية العامة للدولة بحيث يجد كل منهما في الآخر </a:t>
            </a:r>
            <a:r>
              <a:rPr lang="ar-SA" dirty="0" err="1">
                <a:latin typeface="Times New Roman"/>
                <a:ea typeface="SimSun"/>
                <a:cs typeface="Simplified Arabic"/>
              </a:rPr>
              <a:t>أشباعه</a:t>
            </a:r>
            <a:r>
              <a:rPr lang="ar-SA" dirty="0">
                <a:latin typeface="Times New Roman"/>
                <a:ea typeface="SimSun"/>
                <a:cs typeface="Simplified Arabic"/>
              </a:rPr>
              <a:t> وتحققه الفعلي، فإن الدولة في هذه الحالة تكون قد تأسست تأسيساً قوياً متيناًن واللحظة التي تصل فيها الدولة على هذا التزاوج بين المصلحة الخاصة والمصلحة العامة للوطن هي فترة ازدهارها وقوتها فأبطال التاريخ وهم يحققون غاياتهم الخاصة يحققون مطلباً عاماً، فلديهم بصيرة بمتطلبات العصر وهذا هو مصدر عظمتهم</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مسار التاريخ لدى </a:t>
            </a:r>
            <a:r>
              <a:rPr lang="ar-SA" sz="1600" dirty="0" err="1">
                <a:latin typeface="Times New Roman"/>
                <a:ea typeface="SimSun"/>
                <a:cs typeface="PT Bold Heading"/>
              </a:rPr>
              <a:t>هيغل</a:t>
            </a:r>
            <a:r>
              <a:rPr lang="ar-SA" sz="1600" dirty="0">
                <a:latin typeface="Times New Roman"/>
                <a:ea typeface="SimSun"/>
                <a:cs typeface="PT Bold Heading"/>
              </a:rPr>
              <a:t>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يكشف مسار التاريخ لدى </a:t>
            </a:r>
            <a:r>
              <a:rPr lang="ar-SA" dirty="0" err="1">
                <a:latin typeface="Times New Roman"/>
                <a:ea typeface="SimSun"/>
                <a:cs typeface="Simplified Arabic"/>
              </a:rPr>
              <a:t>هيغل</a:t>
            </a:r>
            <a:r>
              <a:rPr lang="ar-SA" dirty="0">
                <a:latin typeface="Times New Roman"/>
                <a:ea typeface="SimSun"/>
                <a:cs typeface="Simplified Arabic"/>
              </a:rPr>
              <a:t> عن التقدم سواء في المظاهر المادية التكنولوجية أو الفكرية العلمية.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ولكل التقدم في ضوء التفسير الميتافزيقي ( </a:t>
            </a:r>
            <a:r>
              <a:rPr lang="ar-SA" dirty="0" err="1">
                <a:latin typeface="Times New Roman"/>
                <a:ea typeface="SimSun"/>
                <a:cs typeface="Simplified Arabic"/>
              </a:rPr>
              <a:t>الميتافزيقيا</a:t>
            </a:r>
            <a:r>
              <a:rPr lang="ar-SA" dirty="0">
                <a:latin typeface="Times New Roman"/>
                <a:ea typeface="SimSun"/>
                <a:cs typeface="Simplified Arabic"/>
              </a:rPr>
              <a:t> – ما بعد الطبيعة ) لمسار التاريخ يخضع للاعتبارات الآتية :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أنه يكشف عن تقدم الروح نحو تحقيق كمالها، بعد كسر نطاق الطبيعة </a:t>
            </a:r>
            <a:r>
              <a:rPr lang="ar-SA" dirty="0" err="1">
                <a:latin typeface="Times New Roman"/>
                <a:ea typeface="SimSun"/>
                <a:cs typeface="Simplified Arabic"/>
              </a:rPr>
              <a:t>البحته</a:t>
            </a:r>
            <a:r>
              <a:rPr lang="ar-SA" dirty="0">
                <a:latin typeface="Times New Roman"/>
                <a:ea typeface="SimSun"/>
                <a:cs typeface="Simplified Arabic"/>
              </a:rPr>
              <a:t> تهدف الروح الى تحقيق حريتها خلال مسار التاريخ وذلك بمحاولاتها البلوغ الى مرتبة الوعي الكامل بذاتها.</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يتم هذا اللقاء نحو وعي الروح بذاتها تدريجياً، ومنطق الجدل أو </a:t>
            </a:r>
            <a:r>
              <a:rPr lang="ar-SA" dirty="0" err="1">
                <a:latin typeface="Times New Roman"/>
                <a:ea typeface="SimSun"/>
                <a:cs typeface="Simplified Arabic"/>
              </a:rPr>
              <a:t>الريالكتيك</a:t>
            </a:r>
            <a:r>
              <a:rPr lang="ar-SA" dirty="0">
                <a:latin typeface="Times New Roman"/>
                <a:ea typeface="SimSun"/>
                <a:cs typeface="Simplified Arabic"/>
              </a:rPr>
              <a:t> هو وحدة الذي يكشف النقاب عن هذا المسار التاريخي. </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لا يفيد هذا التقدم انتقالاً من النقص الى الكمال، ذلك أنه وفقاً لمنطق الجدل القائم على التناقض. فإن النقص يحوي في طياته معنى الكمال. </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إن هناك جانباً موضوعياً مستقلاً عن الأفراد هو الغاية العامة وهو يمثل الضرورة، ثم جانباً ذاتياً هو الأفراد يمثل الحرية فكأن مسار التاريخ هو ارتباط بين الضرورة والحرية</a:t>
            </a:r>
            <a:r>
              <a:rPr lang="ar-SA" baseline="30000" dirty="0" smtClean="0">
                <a:latin typeface="Times New Roman"/>
                <a:ea typeface="SimSun"/>
                <a:cs typeface="Simplified Arabic"/>
              </a:rPr>
              <a:t>()</a:t>
            </a:r>
            <a:r>
              <a:rPr lang="ar-SA" dirty="0" smtClean="0">
                <a:latin typeface="Times New Roman"/>
                <a:ea typeface="SimSun"/>
                <a:cs typeface="Simplified Arabic"/>
              </a:rPr>
              <a:t>.</a:t>
            </a:r>
            <a:endParaRPr lang="en-US" dirty="0">
              <a:latin typeface="Times New Roman"/>
              <a:ea typeface="SimSun"/>
              <a:cs typeface="Simplified Arabic"/>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6032421"/>
          </a:xfrm>
          <a:prstGeom prst="rect">
            <a:avLst/>
          </a:prstGeom>
        </p:spPr>
        <p:txBody>
          <a:bodyPr wrap="square">
            <a:spAutoFit/>
          </a:bodyPr>
          <a:lstStyle/>
          <a:p>
            <a:pPr algn="justLow"/>
            <a:r>
              <a:rPr lang="ar-SA" sz="1600" dirty="0">
                <a:latin typeface="Times New Roman"/>
                <a:ea typeface="SimSun"/>
                <a:cs typeface="PT Bold Heading"/>
              </a:rPr>
              <a:t>نقد فلسفة </a:t>
            </a:r>
            <a:r>
              <a:rPr lang="ar-SA" sz="1600" dirty="0" err="1">
                <a:latin typeface="Times New Roman"/>
                <a:ea typeface="SimSun"/>
                <a:cs typeface="PT Bold Heading"/>
              </a:rPr>
              <a:t>هيغل</a:t>
            </a:r>
            <a:r>
              <a:rPr lang="ar-SA" sz="1600" dirty="0">
                <a:latin typeface="Times New Roman"/>
                <a:ea typeface="SimSun"/>
                <a:cs typeface="PT Bold Heading"/>
              </a:rPr>
              <a:t> في التاريخ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بلغ </a:t>
            </a:r>
            <a:r>
              <a:rPr lang="ar-SA" dirty="0" err="1">
                <a:latin typeface="Times New Roman"/>
                <a:ea typeface="SimSun"/>
                <a:cs typeface="Simplified Arabic"/>
              </a:rPr>
              <a:t>هيغل</a:t>
            </a:r>
            <a:r>
              <a:rPr lang="ar-SA" dirty="0">
                <a:latin typeface="Times New Roman"/>
                <a:ea typeface="SimSun"/>
                <a:cs typeface="Simplified Arabic"/>
              </a:rPr>
              <a:t> بفلسفته أعلى درجات التجريد، إذ أدخل مفاهيم مجردة في التاريخ مثل الروح أو الروح المطلق أو العقل وأخضع التاريخ ومساره وأحداثه لها. كما أنه بفلسفته هذه تجاوز الواقع الموضوعي الذي يدعمه المضمون التجريبي. فابتعد بذلك عن أحداث التاريخ وأهمل حضارات بأكملها لذا بدت أفكاره خالية من كل مضمون مما أدى الى تجاهلها من قبل عدد من الفلاسفة والمؤرخين. </a:t>
            </a:r>
            <a:endParaRPr lang="en-US" dirty="0">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عد </a:t>
            </a:r>
            <a:r>
              <a:rPr lang="ar-SA" dirty="0" err="1">
                <a:latin typeface="Times New Roman"/>
                <a:ea typeface="SimSun"/>
                <a:cs typeface="Simplified Arabic"/>
              </a:rPr>
              <a:t>هيغل</a:t>
            </a:r>
            <a:r>
              <a:rPr lang="ar-SA" dirty="0">
                <a:latin typeface="Times New Roman"/>
                <a:ea typeface="SimSun"/>
                <a:cs typeface="Simplified Arabic"/>
              </a:rPr>
              <a:t> أوربا وألمانيا دون سائر دول أوربا ودول العالم محور التاريخ، الأمر الذي أضعف من قيمة نتائجه منهجياً وفلسفياً كما أن تعاليه على المادة التاريخية قد نقص من قيمة أحكامه تاريخياً.</a:t>
            </a:r>
            <a:endParaRPr lang="en-US" dirty="0">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جعل التاريخ ينتهي عند الحاضر فالتاريخ قد توقف مساره عند الدولة الألمانية ولن يتعداها الى غيرها مما جعل مذهبه مغلقاً ومفهومه عن التقدم ( تقدم الروح في التاريخ وتقدم الدولة في التاريخ ) يأخذ طابعاً </a:t>
            </a:r>
            <a:r>
              <a:rPr lang="ar-SA" dirty="0" err="1">
                <a:latin typeface="Times New Roman"/>
                <a:ea typeface="SimSun"/>
                <a:cs typeface="Simplified Arabic"/>
              </a:rPr>
              <a:t>ميتافزيقياً</a:t>
            </a:r>
            <a:r>
              <a:rPr lang="ar-SA" dirty="0">
                <a:latin typeface="Times New Roman"/>
                <a:ea typeface="SimSun"/>
                <a:cs typeface="Simplified Arabic"/>
              </a:rPr>
              <a:t> خالي من المضمون فالتقدم لديه ليس تقدم بالمفهوم المادي الذي يتمثل في سيطرة الإنسان على الطبيعة والارتفاع بمستوى المعيشة وأساليب التكنولوجيا ولا هو ارتقاء روحي يتبلور في الإبداع الفكري والتسامح الديني والأخلاقي. </a:t>
            </a:r>
            <a:endParaRPr lang="en-US" dirty="0">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كما تأثر فلسفة </a:t>
            </a:r>
            <a:r>
              <a:rPr lang="ar-SA" dirty="0" err="1">
                <a:latin typeface="Times New Roman"/>
                <a:ea typeface="SimSun"/>
                <a:cs typeface="Simplified Arabic"/>
              </a:rPr>
              <a:t>هيغل</a:t>
            </a:r>
            <a:r>
              <a:rPr lang="ar-SA" dirty="0">
                <a:latin typeface="Times New Roman"/>
                <a:ea typeface="SimSun"/>
                <a:cs typeface="Simplified Arabic"/>
              </a:rPr>
              <a:t> بأفكار ( </a:t>
            </a:r>
            <a:r>
              <a:rPr lang="ar-SA" dirty="0" err="1">
                <a:latin typeface="Times New Roman"/>
                <a:ea typeface="SimSun"/>
                <a:cs typeface="Simplified Arabic"/>
              </a:rPr>
              <a:t>ميكافلي</a:t>
            </a:r>
            <a:r>
              <a:rPr lang="ar-SA" dirty="0">
                <a:latin typeface="Times New Roman"/>
                <a:ea typeface="SimSun"/>
                <a:cs typeface="Simplified Arabic"/>
              </a:rPr>
              <a:t> ) عن الدولة فنظرية </a:t>
            </a:r>
            <a:r>
              <a:rPr lang="ar-SA" dirty="0" err="1">
                <a:latin typeface="Times New Roman"/>
                <a:ea typeface="SimSun"/>
                <a:cs typeface="Simplified Arabic"/>
              </a:rPr>
              <a:t>هيغل</a:t>
            </a:r>
            <a:r>
              <a:rPr lang="ar-SA" dirty="0">
                <a:latin typeface="Times New Roman"/>
                <a:ea typeface="SimSun"/>
                <a:cs typeface="Simplified Arabic"/>
              </a:rPr>
              <a:t> لا تعبأ بالخلاق ولا ببؤس الشعوب وتسخر الفرد تسخير أعمى للدولة</a:t>
            </a:r>
            <a:r>
              <a:rPr lang="ar-SA" baseline="30000" dirty="0">
                <a:latin typeface="Times New Roman"/>
                <a:ea typeface="SimSun"/>
                <a:cs typeface="Simplified Arabic"/>
              </a:rPr>
              <a:t>()</a:t>
            </a:r>
            <a:r>
              <a:rPr lang="ar-SA" dirty="0">
                <a:latin typeface="Times New Roman"/>
                <a:ea typeface="SimSun"/>
                <a:cs typeface="Simplified Arabic"/>
              </a:rPr>
              <a:t> الأمر الذي اعتمدته النازية فيما بعد. </a:t>
            </a:r>
            <a:endParaRPr lang="en-US" dirty="0">
              <a:latin typeface="Times New Roman"/>
              <a:ea typeface="SimSun"/>
              <a:cs typeface="Simplified Arabic"/>
            </a:endParaRPr>
          </a:p>
          <a:p>
            <a:pPr indent="-249555" algn="justLow"/>
            <a:r>
              <a:rPr lang="ar-SA" dirty="0">
                <a:latin typeface="Times New Roman"/>
                <a:ea typeface="SimSun"/>
                <a:cs typeface="Simplified Arabic"/>
              </a:rPr>
              <a:t>إذ أن أفكار </a:t>
            </a:r>
            <a:r>
              <a:rPr lang="ar-SA" dirty="0" err="1">
                <a:latin typeface="Times New Roman"/>
                <a:ea typeface="SimSun"/>
                <a:cs typeface="Simplified Arabic"/>
              </a:rPr>
              <a:t>هيغل</a:t>
            </a:r>
            <a:r>
              <a:rPr lang="ar-SA" dirty="0">
                <a:latin typeface="Times New Roman"/>
                <a:ea typeface="SimSun"/>
                <a:cs typeface="Simplified Arabic"/>
              </a:rPr>
              <a:t> الممجدة للعنصر الجرماني قد أسست فيما يبدو لظهور الفكر العنصري المتطرف الممجد لألمانيا في </a:t>
            </a:r>
            <a:r>
              <a:rPr lang="ar-SA" dirty="0" err="1">
                <a:latin typeface="Times New Roman"/>
                <a:ea typeface="SimSun"/>
                <a:cs typeface="Simplified Arabic"/>
              </a:rPr>
              <a:t>الثلاثنينيات</a:t>
            </a:r>
            <a:r>
              <a:rPr lang="ar-SA" dirty="0">
                <a:latin typeface="Times New Roman"/>
                <a:ea typeface="SimSun"/>
                <a:cs typeface="Simplified Arabic"/>
              </a:rPr>
              <a:t> القرن العشرين ممثلاً بالنازية</a:t>
            </a:r>
            <a:r>
              <a:rPr lang="ar-SA" baseline="30000" dirty="0">
                <a:latin typeface="Times New Roman"/>
                <a:ea typeface="SimSun"/>
                <a:cs typeface="Simplified Arabic"/>
              </a:rPr>
              <a:t>()</a:t>
            </a:r>
            <a:r>
              <a:rPr lang="ar-SA" dirty="0">
                <a:latin typeface="Times New Roman"/>
                <a:ea typeface="SimSun"/>
                <a:cs typeface="Simplified Arabic"/>
              </a:rPr>
              <a:t>.</a:t>
            </a:r>
            <a:r>
              <a:rPr lang="en-US" dirty="0"/>
              <a:t> </a:t>
            </a:r>
            <a:r>
              <a:rPr lang="ar-SA" sz="1400" baseline="30000" dirty="0">
                <a:latin typeface="Times New Roman"/>
                <a:ea typeface="SimSun"/>
                <a:cs typeface="Simplified Arabic"/>
              </a:rPr>
              <a:t>() </a:t>
            </a:r>
            <a:r>
              <a:rPr lang="ar-SA" sz="1400" dirty="0">
                <a:latin typeface="Times New Roman"/>
                <a:ea typeface="SimSun"/>
                <a:cs typeface="Simplified Arabic"/>
              </a:rPr>
              <a:t> أنظر : أيضاً، ص149 – 153. </a:t>
            </a:r>
            <a:endParaRPr lang="en-US" sz="1050"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مباحث نظرية، د. جميل موسى النجار، ص203.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1355</Words>
  <Application>Microsoft Office PowerPoint</Application>
  <PresentationFormat>عرض على الشاشة (3:4)‏</PresentationFormat>
  <Paragraphs>41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2018-12-24T16:47:55Z</dcterms:modified>
</cp:coreProperties>
</file>