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4" r:id="rId1"/>
  </p:sldMasterIdLst>
  <p:sldIdLst>
    <p:sldId id="259" r:id="rId2"/>
    <p:sldId id="256" r:id="rId3"/>
    <p:sldId id="262" r:id="rId4"/>
  </p:sldIdLst>
  <p:sldSz cx="6858000" cy="9144000" type="screen4x3"/>
  <p:notesSz cx="6888163" cy="100203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6041" autoAdjust="0"/>
    <p:restoredTop sz="94660"/>
  </p:normalViewPr>
  <p:slideViewPr>
    <p:cSldViewPr>
      <p:cViewPr varScale="1">
        <p:scale>
          <a:sx n="52" d="100"/>
          <a:sy n="52" d="100"/>
        </p:scale>
        <p:origin x="-2238" y="-102"/>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514350" y="2840569"/>
            <a:ext cx="5829300" cy="1960033"/>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16/04/1440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9039515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16/04/1440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25001745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3729037" y="488951"/>
            <a:ext cx="1157288" cy="10401300"/>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257176" y="488951"/>
            <a:ext cx="3357563" cy="10401300"/>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16/04/1440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32452352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16/04/1440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2417295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541735" y="5875867"/>
            <a:ext cx="5829300" cy="1816100"/>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541735" y="3875620"/>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16/04/1440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2320111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257176" y="2844801"/>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2628901" y="2844801"/>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1B8ABB09-4A1D-463E-8065-109CC2B7EFAA}" type="datetimeFigureOut">
              <a:rPr lang="ar-SA" smtClean="0"/>
              <a:t>16/04/1440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18756535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342900" y="366184"/>
            <a:ext cx="6172200" cy="1524000"/>
          </a:xfrm>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342901"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342901"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3483770"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3483770"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1B8ABB09-4A1D-463E-8065-109CC2B7EFAA}" type="datetimeFigureOut">
              <a:rPr lang="ar-SA" smtClean="0"/>
              <a:t>16/04/1440</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14614871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1B8ABB09-4A1D-463E-8065-109CC2B7EFAA}" type="datetimeFigureOut">
              <a:rPr lang="ar-SA" smtClean="0"/>
              <a:t>16/04/1440</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14883395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t>16/04/1440</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33903095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342901" y="364067"/>
            <a:ext cx="2256235" cy="154940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2681288" y="364069"/>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342901" y="1913469"/>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16/04/1440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23847936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344216" y="6400801"/>
            <a:ext cx="4114800" cy="755651"/>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1344216" y="7156452"/>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16/04/1440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1547799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342900" y="366184"/>
            <a:ext cx="6172200" cy="1524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342900" y="2133602"/>
            <a:ext cx="6172200" cy="6034617"/>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4914900" y="8475136"/>
            <a:ext cx="1600200" cy="486833"/>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t>16/04/1440</a:t>
            </a:fld>
            <a:endParaRPr lang="ar-SA"/>
          </a:p>
        </p:txBody>
      </p:sp>
      <p:sp>
        <p:nvSpPr>
          <p:cNvPr id="5" name="عنصر نائب للتذييل 4"/>
          <p:cNvSpPr>
            <a:spLocks noGrp="1"/>
          </p:cNvSpPr>
          <p:nvPr>
            <p:ph type="ftr" sz="quarter" idx="3"/>
          </p:nvPr>
        </p:nvSpPr>
        <p:spPr>
          <a:xfrm>
            <a:off x="2343150" y="8475136"/>
            <a:ext cx="2171700" cy="486833"/>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342900" y="8475136"/>
            <a:ext cx="1600200" cy="486833"/>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t>‹#›</a:t>
            </a:fld>
            <a:endParaRPr lang="ar-SA"/>
          </a:p>
        </p:txBody>
      </p:sp>
    </p:spTree>
    <p:extLst>
      <p:ext uri="{BB962C8B-B14F-4D97-AF65-F5344CB8AC3E}">
        <p14:creationId xmlns:p14="http://schemas.microsoft.com/office/powerpoint/2010/main" val="143960999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188640" y="2267745"/>
            <a:ext cx="6669361" cy="2554545"/>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ar-SA"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المحاضرة </a:t>
            </a:r>
            <a:r>
              <a:rPr lang="ar-SA"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السادسة</a:t>
            </a:r>
            <a:endParaRPr lang="ar-SA"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pPr algn="ctr"/>
            <a:r>
              <a:rPr lang="ar-SA"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المرحلة / الثالثة</a:t>
            </a:r>
          </a:p>
          <a:p>
            <a:pPr algn="ctr"/>
            <a:r>
              <a:rPr lang="ar-SA" sz="40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المادة/ </a:t>
            </a:r>
            <a:r>
              <a:rPr lang="ar-SA"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المختصر في فلسفة التاريخ</a:t>
            </a:r>
            <a:endParaRPr lang="ar-SA" sz="40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pPr algn="ctr"/>
            <a:r>
              <a:rPr lang="ar-SA" sz="40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اعداد / </a:t>
            </a:r>
            <a:r>
              <a:rPr lang="ar-SA"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د. ولاء مهدي الجبوري</a:t>
            </a:r>
            <a:endParaRPr lang="ar-SA" sz="40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extLst>
      <p:ext uri="{BB962C8B-B14F-4D97-AF65-F5344CB8AC3E}">
        <p14:creationId xmlns:p14="http://schemas.microsoft.com/office/powerpoint/2010/main" val="347372856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0" y="395536"/>
            <a:ext cx="6741368" cy="8710077"/>
          </a:xfrm>
          <a:prstGeom prst="rect">
            <a:avLst/>
          </a:prstGeom>
        </p:spPr>
        <p:txBody>
          <a:bodyPr wrap="square">
            <a:spAutoFit/>
          </a:bodyPr>
          <a:lstStyle/>
          <a:p>
            <a:pPr indent="-450215" algn="just"/>
            <a:r>
              <a:rPr lang="ar-SA" sz="1600" dirty="0">
                <a:latin typeface="Times New Roman"/>
                <a:ea typeface="SimSun"/>
                <a:cs typeface="PT Bold Heading"/>
              </a:rPr>
              <a:t>ب </a:t>
            </a:r>
            <a:r>
              <a:rPr lang="ar-SA" sz="1600" dirty="0">
                <a:latin typeface="Times New Roman"/>
                <a:ea typeface="SimSun"/>
                <a:cs typeface="Times New Roman"/>
              </a:rPr>
              <a:t>–</a:t>
            </a:r>
            <a:r>
              <a:rPr lang="ar-SA" sz="1600" dirty="0">
                <a:latin typeface="Times New Roman"/>
                <a:ea typeface="SimSun"/>
                <a:cs typeface="PT Bold Heading"/>
              </a:rPr>
              <a:t> نظرية العامل الفردي البطولي في تفسير التاريخ :</a:t>
            </a:r>
            <a:endParaRPr lang="en-US" dirty="0">
              <a:effectLst>
                <a:outerShdw blurRad="50800" dist="38100" algn="tr" rotWithShape="0">
                  <a:prstClr val="black">
                    <a:alpha val="40000"/>
                  </a:prstClr>
                </a:outerShdw>
              </a:effectLst>
              <a:latin typeface="Times New Roman"/>
              <a:ea typeface="SimSun"/>
              <a:cs typeface="Simplified Arabic"/>
            </a:endParaRPr>
          </a:p>
          <a:p>
            <a:pPr indent="478155" algn="justLow"/>
            <a:r>
              <a:rPr lang="ar-SA" dirty="0">
                <a:latin typeface="Times New Roman"/>
                <a:ea typeface="SimSun"/>
                <a:cs typeface="Simplified Arabic"/>
              </a:rPr>
              <a:t>يستمد التفسير البطولي لحركة التاريخ أسسه وجذوره من الطبيعة الخاصة لأعمال القادة والزعماء العسكريين والسياسيين وتأثيراتها الفاعلة في حياة الأمم. فطبيعة تلك الأعمال تتسم بإمكان اتخاذ القرار الفاعل المتفرد ذي الأبعاد المهمة والخطيرة في الحاضر الذي كان معاشاً وفي المستقبل الذي يعقبه معاً. وغالباً ما تكون تلك الأعمال محور </a:t>
            </a:r>
            <a:r>
              <a:rPr lang="ar-SA" dirty="0" err="1">
                <a:latin typeface="Times New Roman"/>
                <a:ea typeface="SimSun"/>
                <a:cs typeface="Simplified Arabic"/>
              </a:rPr>
              <a:t>أهتمام</a:t>
            </a:r>
            <a:r>
              <a:rPr lang="ar-SA" dirty="0">
                <a:latin typeface="Times New Roman"/>
                <a:ea typeface="SimSun"/>
                <a:cs typeface="Simplified Arabic"/>
              </a:rPr>
              <a:t> عامة الناس وباعثاً </a:t>
            </a:r>
            <a:r>
              <a:rPr lang="ar-SA" dirty="0" err="1">
                <a:latin typeface="Times New Roman"/>
                <a:ea typeface="SimSun"/>
                <a:cs typeface="Simplified Arabic"/>
              </a:rPr>
              <a:t>لاعجابهم</a:t>
            </a:r>
            <a:r>
              <a:rPr lang="ar-SA" dirty="0">
                <a:latin typeface="Times New Roman"/>
                <a:ea typeface="SimSun"/>
                <a:cs typeface="Simplified Arabic"/>
              </a:rPr>
              <a:t> وتقديرهم لما توحي به من قدرة على تغيير مسار الأحداث، وامتلاك لقوة متميزة قادرة على التحكم باتجاهاتها لا تتأتى إلا لأولئك الزعماء والأبطال ذوي القابليات والقدرات الاستثنائية</a:t>
            </a:r>
            <a:r>
              <a:rPr lang="ar-SA" baseline="30000" dirty="0">
                <a:latin typeface="Times New Roman"/>
                <a:ea typeface="SimSun"/>
                <a:cs typeface="Simplified Arabic"/>
              </a:rPr>
              <a:t>()</a:t>
            </a:r>
            <a:r>
              <a:rPr lang="ar-SA" dirty="0">
                <a:latin typeface="Times New Roman"/>
                <a:ea typeface="SimSun"/>
                <a:cs typeface="Simplified Arabic"/>
              </a:rPr>
              <a:t>.</a:t>
            </a:r>
            <a:endParaRPr lang="en-US" dirty="0">
              <a:effectLst>
                <a:outerShdw blurRad="50800" dist="38100" algn="tr" rotWithShape="0">
                  <a:prstClr val="black">
                    <a:alpha val="40000"/>
                  </a:prstClr>
                </a:outerShdw>
              </a:effectLst>
              <a:latin typeface="Times New Roman"/>
              <a:ea typeface="SimSun"/>
              <a:cs typeface="Simplified Arabic"/>
            </a:endParaRPr>
          </a:p>
          <a:p>
            <a:pPr indent="478155" algn="justLow"/>
            <a:r>
              <a:rPr lang="ar-SA" dirty="0">
                <a:latin typeface="Times New Roman"/>
                <a:ea typeface="SimSun"/>
                <a:cs typeface="Simplified Arabic"/>
              </a:rPr>
              <a:t>فمن الذي يصنع أحداث التاريخ ويؤثر في مساره : الأفراد أم الجماعات ؟ الحكام أم الشعوب ؟ هل الأحداث التي تصل الى درجة من التأثير والفاعلية من خلف ساسة وقواد بلغوا مرتبة البطولة أم أن هذه الأحداث حصيلة حضارة أسهم فيها شعب بجميع أوجه نشاطه اقتصادية واجتماعية وعلمية وفكرية وفنية وأدبية فضلاً عن أنظمته من دين ولغة وعادات؟ لمن يؤرخ : لشخصيات يراها صنعت التاريخ وأثرت فيه أم يؤرخ لحضارات ؟ ما هو محور التاريخ الأفراد أم الحضارات ؟ يبدو أن وجهة النظر الأكثر شيوعاً أن التاريخ مرتبط في الأذهان بشخصيات الساسة والقواد العسكريين </a:t>
            </a:r>
            <a:r>
              <a:rPr lang="ar-SA" baseline="30000" dirty="0">
                <a:latin typeface="Times New Roman"/>
                <a:ea typeface="SimSun"/>
                <a:cs typeface="Simplified Arabic"/>
              </a:rPr>
              <a:t>()</a:t>
            </a:r>
            <a:r>
              <a:rPr lang="ar-SA" dirty="0">
                <a:latin typeface="Times New Roman"/>
                <a:ea typeface="SimSun"/>
                <a:cs typeface="Simplified Arabic"/>
              </a:rPr>
              <a:t>.</a:t>
            </a:r>
            <a:endParaRPr lang="en-US" dirty="0">
              <a:effectLst>
                <a:outerShdw blurRad="50800" dist="38100" algn="tr" rotWithShape="0">
                  <a:prstClr val="black">
                    <a:alpha val="40000"/>
                  </a:prstClr>
                </a:outerShdw>
              </a:effectLst>
              <a:latin typeface="Times New Roman"/>
              <a:ea typeface="SimSun"/>
              <a:cs typeface="Simplified Arabic"/>
            </a:endParaRPr>
          </a:p>
          <a:p>
            <a:pPr algn="justLow"/>
            <a:r>
              <a:rPr lang="ar-SA" sz="1600" dirty="0">
                <a:latin typeface="Times New Roman"/>
                <a:ea typeface="SimSun"/>
                <a:cs typeface="PT Bold Heading"/>
              </a:rPr>
              <a:t>توماس </a:t>
            </a:r>
            <a:r>
              <a:rPr lang="ar-SA" sz="1600" dirty="0" err="1">
                <a:latin typeface="Times New Roman"/>
                <a:ea typeface="SimSun"/>
                <a:cs typeface="PT Bold Heading"/>
              </a:rPr>
              <a:t>كارلايل</a:t>
            </a:r>
            <a:r>
              <a:rPr lang="ar-SA" sz="1600" dirty="0">
                <a:latin typeface="Times New Roman"/>
                <a:ea typeface="SimSun"/>
                <a:cs typeface="PT Bold Heading"/>
              </a:rPr>
              <a:t> ونظرية البطل التاريخي :</a:t>
            </a:r>
            <a:endParaRPr lang="en-US" dirty="0">
              <a:effectLst>
                <a:outerShdw blurRad="50800" dist="38100" algn="tr" rotWithShape="0">
                  <a:prstClr val="black">
                    <a:alpha val="40000"/>
                  </a:prstClr>
                </a:outerShdw>
              </a:effectLst>
              <a:latin typeface="Times New Roman"/>
              <a:ea typeface="SimSun"/>
              <a:cs typeface="Simplified Arabic"/>
            </a:endParaRPr>
          </a:p>
          <a:p>
            <a:pPr indent="478155" algn="justLow"/>
            <a:r>
              <a:rPr lang="ar-SA" dirty="0">
                <a:latin typeface="Times New Roman"/>
                <a:ea typeface="SimSun"/>
                <a:cs typeface="Simplified Arabic"/>
              </a:rPr>
              <a:t>من القائلين بهذه النظرية توماس </a:t>
            </a:r>
            <a:r>
              <a:rPr lang="ar-SA" dirty="0" err="1">
                <a:latin typeface="Times New Roman"/>
                <a:ea typeface="SimSun"/>
                <a:cs typeface="Simplified Arabic"/>
              </a:rPr>
              <a:t>كارلايل</a:t>
            </a:r>
            <a:r>
              <a:rPr lang="ar-SA" dirty="0">
                <a:latin typeface="Times New Roman"/>
                <a:ea typeface="SimSun"/>
                <a:cs typeface="Simplified Arabic"/>
              </a:rPr>
              <a:t> (1795– 1881) ذلك الاسكتلندي الذي دافع بحماس ومبالغة عن دور الأبطال والرجال العظام في صنع الأحداث التاريخية. </a:t>
            </a:r>
            <a:endParaRPr lang="en-US" dirty="0">
              <a:effectLst>
                <a:outerShdw blurRad="50800" dist="38100" algn="tr" rotWithShape="0">
                  <a:prstClr val="black">
                    <a:alpha val="40000"/>
                  </a:prstClr>
                </a:outerShdw>
              </a:effectLst>
              <a:latin typeface="Times New Roman"/>
              <a:ea typeface="SimSun"/>
              <a:cs typeface="Simplified Arabic"/>
            </a:endParaRPr>
          </a:p>
          <a:p>
            <a:pPr indent="478155" algn="justLow"/>
            <a:r>
              <a:rPr lang="ar-SA" dirty="0">
                <a:latin typeface="Times New Roman"/>
                <a:ea typeface="SimSun"/>
                <a:cs typeface="Simplified Arabic"/>
              </a:rPr>
              <a:t>طرح نظريته في كتابة (( في الأبطال وعبادة البطولة )) وهو أبرز مؤلفاته التي ضمت آراءه عن دور البطل التاريخي. وقد وسع </a:t>
            </a:r>
            <a:r>
              <a:rPr lang="ar-SA" dirty="0" err="1">
                <a:latin typeface="Times New Roman"/>
                <a:ea typeface="SimSun"/>
                <a:cs typeface="Simplified Arabic"/>
              </a:rPr>
              <a:t>كارليل</a:t>
            </a:r>
            <a:r>
              <a:rPr lang="ar-SA" dirty="0">
                <a:latin typeface="Times New Roman"/>
                <a:ea typeface="SimSun"/>
                <a:cs typeface="Simplified Arabic"/>
              </a:rPr>
              <a:t> في كتابه هذا من مفهوم البطل صانع التاريخ، فلم يقصره على الزعماء السياسيين والقادة العسكريين الذين كانت ترتبط أسماؤهم بتواريخ أمم العالم وشعوبه ويقترن ذكرهم على الدوام بها، بل عد البارزين في المجالات كافة من العباقرة والعظماء من هؤلاء الأبطال، فالبطولة من وجهة نظره لها أشكال وصور عديدة أقدمها البطل في صورة نبي ومثاله عنده النبي محمد (ص) والبطل في صورة شاعر كدانتي وشكسبير والبطل في صورة قسيس كلوثر، والبطل في صورة كاتب كروسو والبطل في صورة ملك كنابليون. </a:t>
            </a:r>
            <a:endParaRPr lang="en-US" dirty="0">
              <a:effectLst>
                <a:outerShdw blurRad="50800" dist="38100" algn="tr" rotWithShape="0">
                  <a:prstClr val="black">
                    <a:alpha val="40000"/>
                  </a:prstClr>
                </a:outerShdw>
              </a:effectLst>
              <a:latin typeface="Times New Roman"/>
              <a:ea typeface="SimSun"/>
              <a:cs typeface="Simplified Arabic"/>
            </a:endParaRPr>
          </a:p>
          <a:p>
            <a:pPr indent="478155" algn="justLow"/>
            <a:r>
              <a:rPr lang="ar-SA" dirty="0">
                <a:latin typeface="Times New Roman"/>
                <a:ea typeface="SimSun"/>
                <a:cs typeface="Simplified Arabic"/>
              </a:rPr>
              <a:t>ويقوم التفسير البطولي للتاريخ على الاختيار الإلهي للبطل، وتأديته للرسالة السماوية تعبيراً عن ( العناية الإلهية ). فضلاً عما يمكن أن يتحلى به البطل من شجاعة وقدرات ذاتية تؤهله للقيام بدوره المرسوم على مر العصور. </a:t>
            </a:r>
            <a:endParaRPr lang="en-US" dirty="0">
              <a:effectLst>
                <a:outerShdw blurRad="50800" dist="38100" algn="tr" rotWithShape="0">
                  <a:prstClr val="black">
                    <a:alpha val="40000"/>
                  </a:prstClr>
                </a:outerShdw>
              </a:effectLst>
              <a:latin typeface="Times New Roman"/>
              <a:ea typeface="SimSun"/>
              <a:cs typeface="Simplified Arabic"/>
            </a:endParaRPr>
          </a:p>
          <a:p>
            <a:pPr indent="478155" algn="justLow"/>
            <a:r>
              <a:rPr lang="ar-SA" dirty="0">
                <a:latin typeface="Times New Roman"/>
                <a:ea typeface="SimSun"/>
                <a:cs typeface="Simplified Arabic"/>
              </a:rPr>
              <a:t>بيد أن هناك استثناءات يلاحظها </a:t>
            </a:r>
            <a:r>
              <a:rPr lang="ar-SA" dirty="0" err="1">
                <a:latin typeface="Times New Roman"/>
                <a:ea typeface="SimSun"/>
                <a:cs typeface="Simplified Arabic"/>
              </a:rPr>
              <a:t>كارليل</a:t>
            </a:r>
            <a:r>
              <a:rPr lang="ar-SA" dirty="0">
                <a:latin typeface="Times New Roman"/>
                <a:ea typeface="SimSun"/>
                <a:cs typeface="Simplified Arabic"/>
              </a:rPr>
              <a:t> عن دور البطل في التاريخ، أهمها :</a:t>
            </a:r>
            <a:endParaRPr lang="en-US" dirty="0">
              <a:effectLst>
                <a:outerShdw blurRad="50800" dist="38100" algn="tr" rotWithShape="0">
                  <a:prstClr val="black">
                    <a:alpha val="40000"/>
                  </a:prstClr>
                </a:outerShdw>
              </a:effectLst>
              <a:latin typeface="Times New Roman"/>
              <a:ea typeface="SimSun"/>
              <a:cs typeface="Simplified Arabic"/>
            </a:endParaRPr>
          </a:p>
          <a:p>
            <a:pPr indent="-249555" algn="justLow"/>
            <a:endParaRPr lang="en-US" sz="1050" dirty="0">
              <a:effectLst>
                <a:outerShdw blurRad="50800" dist="38100" algn="tr" rotWithShape="0">
                  <a:prstClr val="black">
                    <a:alpha val="40000"/>
                  </a:prstClr>
                </a:outerShdw>
              </a:effectLst>
              <a:latin typeface="Times New Roman"/>
              <a:ea typeface="SimSun"/>
              <a:cs typeface="Simplified Arabic"/>
            </a:endParaRPr>
          </a:p>
        </p:txBody>
      </p:sp>
    </p:spTree>
    <p:extLst>
      <p:ext uri="{BB962C8B-B14F-4D97-AF65-F5344CB8AC3E}">
        <p14:creationId xmlns:p14="http://schemas.microsoft.com/office/powerpoint/2010/main" val="85850783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8280" y="323528"/>
            <a:ext cx="6858000" cy="8463855"/>
          </a:xfrm>
          <a:prstGeom prst="rect">
            <a:avLst/>
          </a:prstGeom>
        </p:spPr>
        <p:txBody>
          <a:bodyPr wrap="square">
            <a:spAutoFit/>
          </a:bodyPr>
          <a:lstStyle/>
          <a:p>
            <a:pPr marL="342900" lvl="0" indent="-342900" algn="justLow">
              <a:buFont typeface="+mj-lt"/>
              <a:buAutoNum type="arabicPeriod"/>
            </a:pPr>
            <a:r>
              <a:rPr lang="ar-SA" dirty="0">
                <a:latin typeface="Times New Roman"/>
                <a:ea typeface="SimSun"/>
                <a:cs typeface="Simplified Arabic"/>
              </a:rPr>
              <a:t>أن البطل لا يأتي إلا في الوقت المحدد المرسوم من قبل العناية الإلهية، ولا يجود به العصر أو المجتمع وقتها شاء، فهناك عصور تنادي أين البطل ولا بطل، وذلك أن البطل لم يكن وقت النداء موجوداً ولم يكن الله قد أرسله رحمة للعالم. ومن ثم يترتب على ذلك أن تتراجع بعض العصور وسبب فقدانها للبطل.</a:t>
            </a:r>
            <a:endParaRPr lang="en-US" dirty="0">
              <a:latin typeface="Times New Roman"/>
              <a:ea typeface="SimSun"/>
              <a:cs typeface="Simplified Arabic"/>
            </a:endParaRPr>
          </a:p>
          <a:p>
            <a:pPr marL="342900" lvl="0" indent="-342900" algn="justLow">
              <a:buFont typeface="+mj-lt"/>
              <a:buAutoNum type="arabicPeriod"/>
            </a:pPr>
            <a:r>
              <a:rPr lang="ar-SA" dirty="0">
                <a:latin typeface="Times New Roman"/>
                <a:ea typeface="SimSun"/>
                <a:cs typeface="Simplified Arabic"/>
              </a:rPr>
              <a:t>ميز </a:t>
            </a:r>
            <a:r>
              <a:rPr lang="ar-SA" dirty="0" err="1">
                <a:latin typeface="Times New Roman"/>
                <a:ea typeface="SimSun"/>
                <a:cs typeface="Simplified Arabic"/>
              </a:rPr>
              <a:t>كارليل</a:t>
            </a:r>
            <a:r>
              <a:rPr lang="ar-SA" dirty="0">
                <a:latin typeface="Times New Roman"/>
                <a:ea typeface="SimSun"/>
                <a:cs typeface="Simplified Arabic"/>
              </a:rPr>
              <a:t> بين البطولة الحقيقية والبطولة الزائفة، وأن لم يضع بينهما فواصل قائمة على أسس موضوعية رصينة. فالبطل الحقيقي من الملوك مثلاً، لا تقاس أعماله، ومن ثم بطولته، على ما تحدثه حروبه من ضجيج وجلبة، ولا على ما يملأ صدور الجرائد من أخباره المنتقاة، وما يدونه منها الكتاب والمؤلفون المتزلفون، ذلك أن البطولة لا تقاس إلا بما تقدمه أعمال البطل من خير ومنفعة للناس. والبطولة ( المزيفة ) لها دور فيما يبدو في تفسير التاريخ. إذ لا شك أن البطل المزيف يحرك أحداث التاريخ بشكل من الأشكال ويؤثر في اتجاهات مساراتها وأن اتخذت هذه المسارات طرقاً خاطئة لا تعود بالنفع على الناس</a:t>
            </a:r>
            <a:r>
              <a:rPr lang="ar-SA" baseline="30000" dirty="0">
                <a:latin typeface="Times New Roman"/>
                <a:ea typeface="SimSun"/>
                <a:cs typeface="Simplified Arabic"/>
              </a:rPr>
              <a:t>()</a:t>
            </a:r>
            <a:r>
              <a:rPr lang="ar-SA" dirty="0">
                <a:latin typeface="Times New Roman"/>
                <a:ea typeface="SimSun"/>
                <a:cs typeface="Simplified Arabic"/>
              </a:rPr>
              <a:t>.</a:t>
            </a:r>
            <a:endParaRPr lang="en-US" dirty="0">
              <a:latin typeface="Times New Roman"/>
              <a:ea typeface="SimSun"/>
              <a:cs typeface="Simplified Arabic"/>
            </a:endParaRPr>
          </a:p>
          <a:p>
            <a:pPr algn="justLow"/>
            <a:r>
              <a:rPr lang="ar-SA" dirty="0">
                <a:latin typeface="Times New Roman"/>
                <a:ea typeface="SimSun"/>
                <a:cs typeface="Simplified Arabic"/>
              </a:rPr>
              <a:t> </a:t>
            </a:r>
            <a:endParaRPr lang="en-US" dirty="0">
              <a:effectLst>
                <a:outerShdw blurRad="50800" dist="38100" algn="tr" rotWithShape="0">
                  <a:prstClr val="black">
                    <a:alpha val="40000"/>
                  </a:prstClr>
                </a:outerShdw>
              </a:effectLst>
              <a:latin typeface="Times New Roman"/>
              <a:ea typeface="SimSun"/>
              <a:cs typeface="Simplified Arabic"/>
            </a:endParaRPr>
          </a:p>
          <a:p>
            <a:pPr algn="justLow"/>
            <a:r>
              <a:rPr lang="ar-SA" sz="1600" dirty="0" smtClean="0">
                <a:latin typeface="Times New Roman"/>
                <a:ea typeface="SimSun"/>
                <a:cs typeface="PT Bold Heading"/>
              </a:rPr>
              <a:t>نقد </a:t>
            </a:r>
            <a:r>
              <a:rPr lang="ar-SA" sz="1600" dirty="0">
                <a:latin typeface="Times New Roman"/>
                <a:ea typeface="SimSun"/>
                <a:cs typeface="PT Bold Heading"/>
              </a:rPr>
              <a:t>نظرية البطل التاريخي :</a:t>
            </a:r>
            <a:endParaRPr lang="en-US" dirty="0">
              <a:effectLst>
                <a:outerShdw blurRad="50800" dist="38100" algn="tr" rotWithShape="0">
                  <a:prstClr val="black">
                    <a:alpha val="40000"/>
                  </a:prstClr>
                </a:outerShdw>
              </a:effectLst>
              <a:latin typeface="Times New Roman"/>
              <a:ea typeface="SimSun"/>
              <a:cs typeface="Simplified Arabic"/>
            </a:endParaRPr>
          </a:p>
          <a:p>
            <a:pPr indent="478155" algn="justLow"/>
            <a:r>
              <a:rPr lang="ar-SA" dirty="0">
                <a:latin typeface="Times New Roman"/>
                <a:ea typeface="SimSun"/>
                <a:cs typeface="Simplified Arabic"/>
              </a:rPr>
              <a:t>ظهور العظيم ( أو البطل ) محصلة قوى اجتماعية وفكرية واقتصادية هذه قضية ثابتة </a:t>
            </a:r>
            <a:r>
              <a:rPr lang="ar-SA" dirty="0" err="1">
                <a:latin typeface="Times New Roman"/>
                <a:ea typeface="SimSun"/>
                <a:cs typeface="Simplified Arabic"/>
              </a:rPr>
              <a:t>لاجدال</a:t>
            </a:r>
            <a:r>
              <a:rPr lang="ar-SA" dirty="0">
                <a:latin typeface="Times New Roman"/>
                <a:ea typeface="SimSun"/>
                <a:cs typeface="Simplified Arabic"/>
              </a:rPr>
              <a:t> فيها، على أن النظرة الصائبة لتقدير دور البطل أو الزعيم والحكم التاريخي يجب أن تركز على القوى الاجتماعية في تطورها والتحديات والتهديدات التي تواجهها أمة ما والتي ينبثق عنها ظهور البطل أو الرجل العظيم. ولهذا يجب مراعاة أمران : </a:t>
            </a:r>
            <a:endParaRPr lang="en-US" dirty="0">
              <a:effectLst>
                <a:outerShdw blurRad="50800" dist="38100" algn="tr" rotWithShape="0">
                  <a:prstClr val="black">
                    <a:alpha val="40000"/>
                  </a:prstClr>
                </a:outerShdw>
              </a:effectLst>
              <a:latin typeface="Times New Roman"/>
              <a:ea typeface="SimSun"/>
              <a:cs typeface="Simplified Arabic"/>
            </a:endParaRPr>
          </a:p>
          <a:p>
            <a:pPr indent="-549910" algn="justLow"/>
            <a:r>
              <a:rPr lang="ar-SA" b="1" dirty="0">
                <a:latin typeface="Times New Roman"/>
                <a:ea typeface="SimSun"/>
                <a:cs typeface="Simplified Arabic"/>
              </a:rPr>
              <a:t>الأول </a:t>
            </a:r>
            <a:r>
              <a:rPr lang="ar-SA" dirty="0">
                <a:latin typeface="Times New Roman"/>
                <a:ea typeface="SimSun"/>
                <a:cs typeface="Simplified Arabic"/>
              </a:rPr>
              <a:t>: تجنب </a:t>
            </a:r>
            <a:r>
              <a:rPr lang="ar-SA" dirty="0" err="1">
                <a:latin typeface="Times New Roman"/>
                <a:ea typeface="SimSun"/>
                <a:cs typeface="Simplified Arabic"/>
              </a:rPr>
              <a:t>الأدانة</a:t>
            </a:r>
            <a:r>
              <a:rPr lang="ar-SA" dirty="0">
                <a:latin typeface="Times New Roman"/>
                <a:ea typeface="SimSun"/>
                <a:cs typeface="Simplified Arabic"/>
              </a:rPr>
              <a:t> الشديدة لفعل الرجل العظيم، فقد ذهب البعض الى أن الملوك والساسة والعسكريين قد عرقلوا تطور الحضارة، ولكن مع هذه </a:t>
            </a:r>
            <a:r>
              <a:rPr lang="ar-SA" dirty="0" err="1">
                <a:latin typeface="Times New Roman"/>
                <a:ea typeface="SimSun"/>
                <a:cs typeface="Simplified Arabic"/>
              </a:rPr>
              <a:t>الأدانة</a:t>
            </a:r>
            <a:r>
              <a:rPr lang="ar-SA" dirty="0">
                <a:latin typeface="Times New Roman"/>
                <a:ea typeface="SimSun"/>
                <a:cs typeface="Simplified Arabic"/>
              </a:rPr>
              <a:t> الصارخة فالسؤال مازال قائماً : هل كان يمكن تجنب المآسي البشرية لو لم يظهر هؤلاء العظماء؟ ومن ناحية أخرى هل كان يمكن أن تدور عجلة التاريخ دون أن تدفع البشرية ثمن دورانها كوارث ومآسي. </a:t>
            </a:r>
            <a:endParaRPr lang="en-US" dirty="0">
              <a:effectLst>
                <a:outerShdw blurRad="50800" dist="38100" algn="tr" rotWithShape="0">
                  <a:prstClr val="black">
                    <a:alpha val="40000"/>
                  </a:prstClr>
                </a:outerShdw>
              </a:effectLst>
              <a:latin typeface="Times New Roman"/>
              <a:ea typeface="SimSun"/>
              <a:cs typeface="Simplified Arabic"/>
            </a:endParaRPr>
          </a:p>
          <a:p>
            <a:pPr indent="-549910" algn="justLow"/>
            <a:r>
              <a:rPr lang="ar-SA" b="1" dirty="0">
                <a:latin typeface="Times New Roman"/>
                <a:ea typeface="SimSun"/>
                <a:cs typeface="Simplified Arabic"/>
              </a:rPr>
              <a:t>الثاني</a:t>
            </a:r>
            <a:r>
              <a:rPr lang="ar-SA" dirty="0">
                <a:latin typeface="Times New Roman"/>
                <a:ea typeface="SimSun"/>
                <a:cs typeface="Simplified Arabic"/>
              </a:rPr>
              <a:t> : تجنب المبالغة المفرطة في تقدير دور الرجل العظيم : أن هناك خلطاً دائماً بين إنجازات العصر وانجازات الفرد، إنجازات العصر هي تلك الإنجازات الحضارية التي تتم كنتيجة حتمية لعوامل فكرية وروحية واقتصادية وسياسية في ذلك العصر، إما إنجازات الفرد وهي التي ترفع الفرد بحق الى بطل صانع أحداث، فإنها تلك الإنجازات التي ما كانت تتم بدونه بل كان دولته ستتجه أتجاهاً مغايراً الى التدهور والانحطاط لولا وجوده، أن هذه التفرقة تتيح لحكم الصائب على الدور الحقيقي للبطل أو الزعيم</a:t>
            </a:r>
            <a:r>
              <a:rPr lang="ar-SA" baseline="30000" dirty="0">
                <a:latin typeface="Times New Roman"/>
                <a:ea typeface="SimSun"/>
                <a:cs typeface="Simplified Arabic"/>
              </a:rPr>
              <a:t>()</a:t>
            </a:r>
            <a:r>
              <a:rPr lang="ar-SA" dirty="0">
                <a:latin typeface="Times New Roman"/>
                <a:ea typeface="SimSun"/>
                <a:cs typeface="Simplified Arabic"/>
              </a:rPr>
              <a:t>.</a:t>
            </a:r>
            <a:endParaRPr lang="en-US" dirty="0">
              <a:effectLst>
                <a:outerShdw blurRad="50800" dist="38100" algn="tr" rotWithShape="0">
                  <a:prstClr val="black">
                    <a:alpha val="40000"/>
                  </a:prstClr>
                </a:outerShdw>
              </a:effectLst>
              <a:latin typeface="Times New Roman"/>
              <a:ea typeface="SimSun"/>
              <a:cs typeface="Simplified Arabic"/>
            </a:endParaRPr>
          </a:p>
          <a:p>
            <a:pPr indent="-249555" algn="justLow"/>
            <a:r>
              <a:rPr lang="ar-SA" sz="1400" baseline="30000" dirty="0">
                <a:latin typeface="Times New Roman"/>
                <a:ea typeface="SimSun"/>
                <a:cs typeface="Simplified Arabic"/>
              </a:rPr>
              <a:t>() </a:t>
            </a:r>
            <a:r>
              <a:rPr lang="ar-SA" sz="1400" dirty="0">
                <a:latin typeface="Times New Roman"/>
                <a:ea typeface="SimSun"/>
                <a:cs typeface="Simplified Arabic"/>
              </a:rPr>
              <a:t> أنظر : فلسفة التاريخ مباحث نظرية، د. جميل موسى النجار، ص181 – 184. </a:t>
            </a:r>
            <a:endParaRPr lang="en-US" sz="1050" dirty="0">
              <a:effectLst>
                <a:outerShdw blurRad="50800" dist="38100" algn="tr" rotWithShape="0">
                  <a:prstClr val="black">
                    <a:alpha val="40000"/>
                  </a:prstClr>
                </a:outerShdw>
              </a:effectLst>
              <a:latin typeface="Times New Roman"/>
              <a:ea typeface="SimSun"/>
              <a:cs typeface="Simplified Arabic"/>
            </a:endParaRPr>
          </a:p>
          <a:p>
            <a:pPr indent="-249555" algn="justLow"/>
            <a:r>
              <a:rPr lang="ar-SA" sz="1400" baseline="30000" dirty="0">
                <a:latin typeface="Times New Roman"/>
                <a:ea typeface="SimSun"/>
                <a:cs typeface="Simplified Arabic"/>
              </a:rPr>
              <a:t>() </a:t>
            </a:r>
            <a:r>
              <a:rPr lang="ar-SA" sz="1400" dirty="0">
                <a:latin typeface="Times New Roman"/>
                <a:ea typeface="SimSun"/>
                <a:cs typeface="Simplified Arabic"/>
              </a:rPr>
              <a:t> أنظر : في فلسفة التاريخ، أحمد محمود صبحي، ص74 – 75. </a:t>
            </a:r>
            <a:endParaRPr lang="en-US" sz="1050" dirty="0">
              <a:effectLst>
                <a:outerShdw blurRad="50800" dist="38100" algn="tr" rotWithShape="0">
                  <a:prstClr val="black">
                    <a:alpha val="40000"/>
                  </a:prstClr>
                </a:outerShdw>
              </a:effectLst>
              <a:latin typeface="Times New Roman"/>
              <a:ea typeface="SimSun"/>
              <a:cs typeface="Simplified Arabic"/>
            </a:endParaRPr>
          </a:p>
        </p:txBody>
      </p:sp>
    </p:spTree>
    <p:extLst>
      <p:ext uri="{BB962C8B-B14F-4D97-AF65-F5344CB8AC3E}">
        <p14:creationId xmlns:p14="http://schemas.microsoft.com/office/powerpoint/2010/main" val="4127783467"/>
      </p:ext>
    </p:extLst>
  </p:cSld>
  <p:clrMapOvr>
    <a:masterClrMapping/>
  </p:clrMapOvr>
  <p:transition spd="slow">
    <p:pull dir="r"/>
  </p:transition>
  <p:timing>
    <p:tnLst>
      <p:par>
        <p:cTn id="1" dur="indefinite" restart="never" nodeType="tmRoot"/>
      </p:par>
    </p:tn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TotalTime>
  <Words>576</Words>
  <Application>Microsoft Office PowerPoint</Application>
  <PresentationFormat>عرض على الشاشة (3:4)‏</PresentationFormat>
  <Paragraphs>21</Paragraphs>
  <Slides>3</Slides>
  <Notes>0</Notes>
  <HiddenSlides>0</HiddenSlides>
  <MMClips>0</MMClips>
  <ScaleCrop>false</ScaleCrop>
  <HeadingPairs>
    <vt:vector size="4" baseType="variant">
      <vt:variant>
        <vt:lpstr>نسق</vt:lpstr>
      </vt:variant>
      <vt:variant>
        <vt:i4>1</vt:i4>
      </vt:variant>
      <vt:variant>
        <vt:lpstr>عناوين الشرائح</vt:lpstr>
      </vt:variant>
      <vt:variant>
        <vt:i4>3</vt:i4>
      </vt:variant>
    </vt:vector>
  </HeadingPairs>
  <TitlesOfParts>
    <vt:vector size="4" baseType="lpstr">
      <vt:lpstr>نسق Office</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Age Moment Studio</dc:creator>
  <cp:lastModifiedBy>Age Moment Studio</cp:lastModifiedBy>
  <cp:revision>13</cp:revision>
  <dcterms:created xsi:type="dcterms:W3CDTF">2018-12-18T16:01:10Z</dcterms:created>
  <dcterms:modified xsi:type="dcterms:W3CDTF">2018-12-24T16:43:43Z</dcterms:modified>
</cp:coreProperties>
</file>