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9" r:id="rId2"/>
    <p:sldId id="256" r:id="rId3"/>
    <p:sldId id="262" r:id="rId4"/>
  </p:sldIdLst>
  <p:sldSz cx="6858000" cy="9144000" type="screen4x3"/>
  <p:notesSz cx="6888163" cy="100203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6041" autoAdjust="0"/>
    <p:restoredTop sz="94660"/>
  </p:normalViewPr>
  <p:slideViewPr>
    <p:cSldViewPr>
      <p:cViewPr varScale="1">
        <p:scale>
          <a:sx n="52" d="100"/>
          <a:sy n="52" d="100"/>
        </p:scale>
        <p:origin x="-2238" y="-102"/>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514350" y="2840569"/>
            <a:ext cx="5829300" cy="1960033"/>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903951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500174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3729037" y="488951"/>
            <a:ext cx="1157288" cy="10401300"/>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257176" y="488951"/>
            <a:ext cx="3357563" cy="104013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245235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417295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541735" y="5875867"/>
            <a:ext cx="5829300" cy="1816100"/>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541735" y="3875620"/>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320111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257176"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2628901"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16/04/1440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875653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342900" y="366184"/>
            <a:ext cx="6172200" cy="1524000"/>
          </a:xfrm>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342901"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3483770"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16/04/1440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461487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16/04/1440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488339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16/04/1440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390309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342901" y="364067"/>
            <a:ext cx="2256235" cy="154940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2681288" y="364069"/>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342901" y="1913469"/>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16/04/1440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384793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344216" y="6400801"/>
            <a:ext cx="4114800" cy="755651"/>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16/04/1440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547799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342900" y="366184"/>
            <a:ext cx="6172200" cy="1524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342900" y="2133602"/>
            <a:ext cx="6172200" cy="6034617"/>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4914900" y="8475136"/>
            <a:ext cx="1600200" cy="486833"/>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3"/>
          </p:nvPr>
        </p:nvSpPr>
        <p:spPr>
          <a:xfrm>
            <a:off x="2343150" y="8475136"/>
            <a:ext cx="2171700" cy="486833"/>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342900" y="8475136"/>
            <a:ext cx="1600200" cy="486833"/>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extLst>
      <p:ext uri="{BB962C8B-B14F-4D97-AF65-F5344CB8AC3E}">
        <p14:creationId xmlns:p14="http://schemas.microsoft.com/office/powerpoint/2010/main" val="14396099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88640" y="2267745"/>
            <a:ext cx="6669361" cy="2554545"/>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المحاضرة </a:t>
            </a: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الخامسة</a:t>
            </a:r>
            <a:endPar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المرحلة / الثالثة</a:t>
            </a:r>
          </a:p>
          <a:p>
            <a:pPr algn="ctr"/>
            <a:r>
              <a:rPr lang="ar-SA"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المادة/ </a:t>
            </a: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المختصر في فلسفة التاريخ</a:t>
            </a:r>
            <a:endParaRPr lang="ar-SA"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ar-SA"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اعداد / </a:t>
            </a: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د. ولاء مهدي الجبوري</a:t>
            </a:r>
            <a:endParaRPr lang="ar-SA" sz="4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347372856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107504"/>
            <a:ext cx="6741368" cy="7540526"/>
          </a:xfrm>
          <a:prstGeom prst="rect">
            <a:avLst/>
          </a:prstGeom>
        </p:spPr>
        <p:txBody>
          <a:bodyPr wrap="square">
            <a:spAutoFit/>
          </a:bodyPr>
          <a:lstStyle/>
          <a:p>
            <a:pPr algn="justLow"/>
            <a:r>
              <a:rPr lang="ar-SA" sz="1600" dirty="0">
                <a:latin typeface="Times New Roman"/>
                <a:ea typeface="SimSun"/>
                <a:cs typeface="PT Bold Heading"/>
              </a:rPr>
              <a:t>- نظرية فيكو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يعتبر الإيطالي جاما </a:t>
            </a:r>
            <a:r>
              <a:rPr lang="ar-SA" dirty="0" err="1">
                <a:latin typeface="Times New Roman"/>
                <a:ea typeface="SimSun"/>
                <a:cs typeface="Simplified Arabic"/>
              </a:rPr>
              <a:t>باتستا</a:t>
            </a:r>
            <a:r>
              <a:rPr lang="ar-SA" dirty="0">
                <a:latin typeface="Times New Roman"/>
                <a:ea typeface="SimSun"/>
                <a:cs typeface="Simplified Arabic"/>
              </a:rPr>
              <a:t> فيكو (1668 – 1744م) أول من أرسى قواعد فلسفة التاريخ في العصر الحديث فقد وضع قواعد منهج البحث التاريخي. كما وضع نظريته في التعاقب الدوري للحضارات. </a:t>
            </a:r>
            <a:endParaRPr lang="en-US" dirty="0">
              <a:effectLst>
                <a:outerShdw blurRad="50800" dist="38100" algn="tr" rotWithShape="0">
                  <a:prstClr val="black">
                    <a:alpha val="40000"/>
                  </a:prstClr>
                </a:outerShdw>
              </a:effectLst>
              <a:latin typeface="Times New Roman"/>
              <a:ea typeface="SimSun"/>
              <a:cs typeface="Simplified Arabic"/>
            </a:endParaRPr>
          </a:p>
          <a:p>
            <a:pPr algn="justLow"/>
            <a:r>
              <a:rPr lang="ar-SA" dirty="0">
                <a:latin typeface="Times New Roman"/>
                <a:ea typeface="SimSun"/>
                <a:cs typeface="Simplified Arabic"/>
              </a:rPr>
              <a:t>  فيرى أن عصوراً ثلاث تتعاقب على المجتمع وهي : </a:t>
            </a:r>
            <a:endParaRPr lang="en-US" dirty="0">
              <a:effectLst>
                <a:outerShdw blurRad="50800" dist="38100" algn="tr" rotWithShape="0">
                  <a:prstClr val="black">
                    <a:alpha val="40000"/>
                  </a:prstClr>
                </a:outerShdw>
              </a:effectLst>
              <a:latin typeface="Times New Roman"/>
              <a:ea typeface="SimSun"/>
              <a:cs typeface="Simplified Arabic"/>
            </a:endParaRPr>
          </a:p>
          <a:p>
            <a:pPr marL="342900" lvl="0" indent="-342900" algn="justLow">
              <a:buFont typeface="+mj-lt"/>
              <a:buAutoNum type="arabicPeriod"/>
              <a:tabLst>
                <a:tab pos="-193675" algn="l"/>
              </a:tabLst>
            </a:pPr>
            <a:r>
              <a:rPr lang="ar-SA" b="1" dirty="0">
                <a:latin typeface="Times New Roman"/>
                <a:ea typeface="SimSun"/>
                <a:cs typeface="Simplified Arabic"/>
              </a:rPr>
              <a:t>عصر الآلهة</a:t>
            </a:r>
            <a:r>
              <a:rPr lang="ar-SA" dirty="0">
                <a:latin typeface="Times New Roman"/>
                <a:ea typeface="SimSun"/>
                <a:cs typeface="Simplified Arabic"/>
              </a:rPr>
              <a:t> : وهو العصر الذي ينبثق عن طور همجي يسبقه، يمثل حالة بدائية كان يمر بها المجتمع. وفي هذا العصر يعتقد الناس أنهم يعيشون في ظل حكومة إلهية تمثلها السلطات الكهنوتية التي تستمد شرعيتها من إدارة الآلهة، وتسود فيه الخرافات، كسيطرة الأرواح الخيرة والشريرة وتحكمها في مصير الأنسان، والخوف من القوى الغيبية، ومن ظواهر الطبيعة التي تعبر في قسوتها عن غضب الآلهة، ومن ثم يغدو الخوف من هذا الغضب هو المنظم لمسيرة المجتمع، والكابح لجماح تصرفات الإنسان والضابط لسلوكه. </a:t>
            </a:r>
            <a:endParaRPr lang="en-US" dirty="0">
              <a:latin typeface="Times New Roman"/>
              <a:ea typeface="SimSun"/>
              <a:cs typeface="Simplified Arabic"/>
            </a:endParaRPr>
          </a:p>
          <a:p>
            <a:pPr marL="342900" lvl="0" indent="-342900" algn="justLow">
              <a:buFont typeface="+mj-lt"/>
              <a:buAutoNum type="arabicPeriod"/>
              <a:tabLst>
                <a:tab pos="-104140" algn="l"/>
              </a:tabLst>
            </a:pPr>
            <a:r>
              <a:rPr lang="ar-SA" b="1" dirty="0">
                <a:latin typeface="Times New Roman"/>
                <a:ea typeface="SimSun"/>
                <a:cs typeface="Simplified Arabic"/>
              </a:rPr>
              <a:t>عصر الأبطال</a:t>
            </a:r>
            <a:r>
              <a:rPr lang="ar-SA" dirty="0">
                <a:latin typeface="Times New Roman"/>
                <a:ea typeface="SimSun"/>
                <a:cs typeface="Simplified Arabic"/>
              </a:rPr>
              <a:t> : وينشأ عن تطور تدريجي للعصر السابق، تتمثل مظاهره غالباً في أتحاد المجتمع لدفع خطر خارجي، أو تدهور داخلي يهدد وجوده. وتنتقل السلطة في هذا العصر من الكهنة الى الأبطال وفرسان الحرب الذين يقومون بتشكيل حكومات ارستقراطية عسكرية تطبق القوانين عن طريق القوة. وينقسم المجتمع الى طبقتين : الأشراف الحاكمون والعامة. ويتميز هذا العصر بانتشار المعايير التي تقوم على قيم الولاء والشجاعة واعتماد الاقتصاد على الزراعة. </a:t>
            </a:r>
            <a:endParaRPr lang="en-US" dirty="0">
              <a:latin typeface="Times New Roman"/>
              <a:ea typeface="SimSun"/>
              <a:cs typeface="Simplified Arabic"/>
            </a:endParaRPr>
          </a:p>
          <a:p>
            <a:pPr marL="342900" lvl="0" indent="-342900" algn="justLow">
              <a:buFont typeface="+mj-lt"/>
              <a:buAutoNum type="arabicPeriod"/>
              <a:tabLst>
                <a:tab pos="-104140" algn="l"/>
              </a:tabLst>
            </a:pPr>
            <a:r>
              <a:rPr lang="ar-SA" b="1" dirty="0">
                <a:latin typeface="Times New Roman"/>
                <a:ea typeface="SimSun"/>
                <a:cs typeface="Simplified Arabic"/>
              </a:rPr>
              <a:t>عصر الإنسان</a:t>
            </a:r>
            <a:r>
              <a:rPr lang="ar-SA" dirty="0">
                <a:latin typeface="Times New Roman"/>
                <a:ea typeface="SimSun"/>
                <a:cs typeface="Simplified Arabic"/>
              </a:rPr>
              <a:t> : وهو العصر الذي يأتي بعد أن يخوض العامة صراعاَ طبقياً يطلبون فيه بحقوق متساوية مع الأشراف وأن يسود قانون يحترم مصالحهم. ويدرك الناس أنهم متساوون في الطبيعة البشرية. ويغلب على تفكيرهم الطابع العقلي الذي يؤمن بقدرة الإنسان ويتطلع للسيطرة على الطبيعة، إذ لم تعد مظاهر الطبيعة مرتبطة بغضب الآلهة أو رضاها. وتسود الديمقراطية في هذا العصر، وتشكل فيه حكومات جمهورية ثم أنظمة حكم ملكية، وكلاهما يسيره الناس ولا يخضع للاستبداد. ويتسم هذا العصر بسيادة الفكر الواقعي على الخيال وتسن القوانين على أساس منطقي يراعي مصلحة العامة، وتعلو المعايير الأخلاقية التي تؤمن بالسلام وتنبذ الحرب ويزداد اعتماد الاقتصاد على الصناعة بدلاً من الزراعة. </a:t>
            </a:r>
            <a:endParaRPr lang="en-US" dirty="0">
              <a:latin typeface="Times New Roman"/>
              <a:ea typeface="SimSun"/>
              <a:cs typeface="Simplified Arabic"/>
            </a:endParaRPr>
          </a:p>
        </p:txBody>
      </p:sp>
    </p:spTree>
    <p:extLst>
      <p:ext uri="{BB962C8B-B14F-4D97-AF65-F5344CB8AC3E}">
        <p14:creationId xmlns:p14="http://schemas.microsoft.com/office/powerpoint/2010/main" val="85850783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8280" y="323528"/>
            <a:ext cx="6858000" cy="2585323"/>
          </a:xfrm>
          <a:prstGeom prst="rect">
            <a:avLst/>
          </a:prstGeom>
        </p:spPr>
        <p:txBody>
          <a:bodyPr wrap="square">
            <a:spAutoFit/>
          </a:bodyPr>
          <a:lstStyle/>
          <a:p>
            <a:pPr indent="478155" algn="justLow"/>
            <a:r>
              <a:rPr lang="ar-SA" dirty="0">
                <a:latin typeface="Times New Roman"/>
                <a:ea typeface="SimSun"/>
                <a:cs typeface="Simplified Arabic"/>
              </a:rPr>
              <a:t>تمر المجتمعات جميعها بهذه العصور المتكررة التي يتصل آخرها بأولها عبر (مرحلة انتقالية). ويرى فيكو أن هذه المرحلة تبدأ مع نهاية عصر الإنسان الذي يحمل معه بذور </a:t>
            </a:r>
            <a:r>
              <a:rPr lang="ar-SA" dirty="0" err="1">
                <a:latin typeface="Times New Roman"/>
                <a:ea typeface="SimSun"/>
                <a:cs typeface="Simplified Arabic"/>
              </a:rPr>
              <a:t>إنهياره</a:t>
            </a:r>
            <a:r>
              <a:rPr lang="ar-SA" dirty="0">
                <a:latin typeface="Times New Roman"/>
                <a:ea typeface="SimSun"/>
                <a:cs typeface="Simplified Arabic"/>
              </a:rPr>
              <a:t> وفنائه، ذلك أن التوسع في تطبيق الديمقراطية يوصل المجتمع الى الفساد والتحلل لأنه يغري جماهير العامة المطالبة بالمزيد من الامتيازات والحقوق، فينشأ عن ذلك صراع طبقي وضعف في الروابط الاجتماعية بين مكونات المجتمع، وتزعزع </a:t>
            </a:r>
            <a:endParaRPr lang="ar-SA" dirty="0" smtClean="0">
              <a:latin typeface="Times New Roman"/>
              <a:ea typeface="SimSun"/>
              <a:cs typeface="Simplified Arabic"/>
            </a:endParaRPr>
          </a:p>
          <a:p>
            <a:pPr indent="478155" algn="justLow"/>
            <a:r>
              <a:rPr lang="ar-SA" dirty="0" smtClean="0">
                <a:latin typeface="Times New Roman"/>
                <a:ea typeface="SimSun"/>
                <a:cs typeface="Simplified Arabic"/>
              </a:rPr>
              <a:t>في </a:t>
            </a:r>
            <a:r>
              <a:rPr lang="ar-SA" dirty="0">
                <a:latin typeface="Times New Roman"/>
                <a:ea typeface="SimSun"/>
                <a:cs typeface="Simplified Arabic"/>
              </a:rPr>
              <a:t>قيمه وعاداته الراسخة. ثم ما يلبث أن يصل المجتمع الى درجة من التفكك والفساد وتستحيل معها عملية الإصلاح الداخلي، فينتهي الأمر بغزو خارجي وانحلال داخلي شامل، وهو ما يدخله في حالة من (البربرية الجديدة) وهنا تتكرر العملية مرة أخرى لتبدأ دورة حضارية جديدة</a:t>
            </a:r>
            <a:r>
              <a:rPr lang="ar-SA" baseline="30000" dirty="0" smtClean="0">
                <a:latin typeface="Times New Roman"/>
                <a:ea typeface="SimSun"/>
                <a:cs typeface="Simplified Arabic"/>
              </a:rPr>
              <a:t>()</a:t>
            </a:r>
            <a:r>
              <a:rPr lang="ar-SA" dirty="0" smtClean="0">
                <a:latin typeface="Times New Roman"/>
                <a:ea typeface="SimSun"/>
                <a:cs typeface="Simplified Arabic"/>
              </a:rPr>
              <a:t>.</a:t>
            </a:r>
            <a:endParaRPr lang="en-US" dirty="0">
              <a:effectLst>
                <a:outerShdw blurRad="50800" dist="38100" algn="tr" rotWithShape="0">
                  <a:prstClr val="black">
                    <a:alpha val="40000"/>
                  </a:prstClr>
                </a:outerShdw>
              </a:effectLst>
              <a:latin typeface="Times New Roman"/>
              <a:ea typeface="SimSun"/>
              <a:cs typeface="Simplified Arabic"/>
            </a:endParaRPr>
          </a:p>
        </p:txBody>
      </p:sp>
    </p:spTree>
    <p:extLst>
      <p:ext uri="{BB962C8B-B14F-4D97-AF65-F5344CB8AC3E}">
        <p14:creationId xmlns:p14="http://schemas.microsoft.com/office/powerpoint/2010/main" val="4127783467"/>
      </p:ext>
    </p:extLst>
  </p:cSld>
  <p:clrMapOvr>
    <a:masterClrMapping/>
  </p:clrMapOvr>
  <p:transition spd="slow">
    <p:pull dir="r"/>
  </p:transition>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TotalTime>
  <Words>460</Words>
  <Application>Microsoft Office PowerPoint</Application>
  <PresentationFormat>عرض على الشاشة (3:4)‏</PresentationFormat>
  <Paragraphs>12</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نسق Office</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Age Moment Studio</dc:creator>
  <cp:lastModifiedBy>Age Moment Studio</cp:lastModifiedBy>
  <cp:revision>13</cp:revision>
  <dcterms:created xsi:type="dcterms:W3CDTF">2018-12-18T16:01:10Z</dcterms:created>
  <dcterms:modified xsi:type="dcterms:W3CDTF">2018-12-24T16:42:03Z</dcterms:modified>
</cp:coreProperties>
</file>