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9" r:id="rId2"/>
    <p:sldId id="256" r:id="rId3"/>
    <p:sldId id="262" r:id="rId4"/>
    <p:sldId id="264" r:id="rId5"/>
    <p:sldId id="263" r:id="rId6"/>
    <p:sldId id="265" r:id="rId7"/>
    <p:sldId id="266" r:id="rId8"/>
  </p:sldIdLst>
  <p:sldSz cx="6858000" cy="9144000" type="screen4x3"/>
  <p:notesSz cx="6888163" cy="100203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041" autoAdjust="0"/>
    <p:restoredTop sz="94660"/>
  </p:normalViewPr>
  <p:slideViewPr>
    <p:cSldViewPr>
      <p:cViewPr>
        <p:scale>
          <a:sx n="75" d="100"/>
          <a:sy n="75" d="100"/>
        </p:scale>
        <p:origin x="-1740" y="55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514350" y="2840569"/>
            <a:ext cx="5829300" cy="1960033"/>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903951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500174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3729037" y="488951"/>
            <a:ext cx="1157288" cy="10401300"/>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257176" y="488951"/>
            <a:ext cx="3357563" cy="104013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24523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417295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41735" y="5875867"/>
            <a:ext cx="5829300" cy="1816100"/>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2011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87565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66184"/>
            <a:ext cx="6172200" cy="1524000"/>
          </a:xfrm>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16/04/1440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61487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16/04/1440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48833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16/04/1440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390309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342901" y="364067"/>
            <a:ext cx="2256235" cy="154940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384793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344216" y="6400801"/>
            <a:ext cx="4114800" cy="755651"/>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16/04/1440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547799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342900" y="366184"/>
            <a:ext cx="6172200" cy="1524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342900" y="2133602"/>
            <a:ext cx="6172200" cy="6034617"/>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4914900" y="8475136"/>
            <a:ext cx="1600200" cy="486833"/>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16/04/1440</a:t>
            </a:fld>
            <a:endParaRPr lang="ar-SA"/>
          </a:p>
        </p:txBody>
      </p:sp>
      <p:sp>
        <p:nvSpPr>
          <p:cNvPr id="5" name="عنصر نائب للتذييل 4"/>
          <p:cNvSpPr>
            <a:spLocks noGrp="1"/>
          </p:cNvSpPr>
          <p:nvPr>
            <p:ph type="ftr" sz="quarter" idx="3"/>
          </p:nvPr>
        </p:nvSpPr>
        <p:spPr>
          <a:xfrm>
            <a:off x="2343150" y="8475136"/>
            <a:ext cx="2171700" cy="486833"/>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342900" y="8475136"/>
            <a:ext cx="1600200" cy="486833"/>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14396099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88640" y="2267745"/>
            <a:ext cx="6669361" cy="2554545"/>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المحاضرة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الرابعة</a:t>
            </a:r>
            <a:endPar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المرحلة / الثالثة</a:t>
            </a:r>
          </a:p>
          <a:p>
            <a:pPr algn="ctr"/>
            <a:r>
              <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المادة/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المختصر في فلسفة التاريخ</a:t>
            </a:r>
            <a:endPar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SA"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اعداد / </a:t>
            </a:r>
            <a:r>
              <a:rPr lang="ar-SA"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د. ولاء مهدي الجبوري</a:t>
            </a:r>
            <a:endParaRPr lang="ar-SA" sz="4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4737285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88640" y="395536"/>
            <a:ext cx="6408712" cy="7386638"/>
          </a:xfrm>
          <a:prstGeom prst="rect">
            <a:avLst/>
          </a:prstGeom>
        </p:spPr>
        <p:txBody>
          <a:bodyPr wrap="square">
            <a:spAutoFit/>
          </a:bodyPr>
          <a:lstStyle/>
          <a:p>
            <a:pPr algn="justLow"/>
            <a:r>
              <a:rPr lang="ar-SA" dirty="0">
                <a:latin typeface="Times New Roman"/>
                <a:ea typeface="SimSun"/>
                <a:cs typeface="PT Bold Heading"/>
              </a:rPr>
              <a:t>رابعاً : أبرز النظريات في تفسير التاريخ</a:t>
            </a:r>
            <a:endParaRPr lang="en-US" dirty="0">
              <a:effectLst>
                <a:outerShdw blurRad="50800" dist="38100" algn="tr" rotWithShape="0">
                  <a:prstClr val="black">
                    <a:alpha val="40000"/>
                  </a:prstClr>
                </a:outerShdw>
              </a:effectLst>
              <a:latin typeface="Times New Roman"/>
              <a:ea typeface="SimSun"/>
              <a:cs typeface="Simplified Arabic"/>
            </a:endParaRPr>
          </a:p>
          <a:p>
            <a:pPr algn="justLow"/>
            <a:r>
              <a:rPr lang="ar-SA" b="1" dirty="0">
                <a:latin typeface="Times New Roman"/>
                <a:ea typeface="SimSun"/>
                <a:cs typeface="Simplified Arabic"/>
              </a:rPr>
              <a:t>أ – نظريات التعاقب الدوري للحضارات : </a:t>
            </a:r>
            <a:endParaRPr lang="en-US" dirty="0">
              <a:effectLst>
                <a:outerShdw blurRad="50800" dist="38100" algn="tr" rotWithShape="0">
                  <a:prstClr val="black">
                    <a:alpha val="40000"/>
                  </a:prstClr>
                </a:outerShdw>
              </a:effectLst>
              <a:latin typeface="Times New Roman"/>
              <a:ea typeface="SimSun"/>
              <a:cs typeface="Simplified Arabic"/>
            </a:endParaRPr>
          </a:p>
          <a:p>
            <a:pPr indent="457200" algn="justLow"/>
            <a:r>
              <a:rPr lang="ar-SA" dirty="0">
                <a:latin typeface="Times New Roman"/>
                <a:ea typeface="SimSun"/>
                <a:cs typeface="Simplified Arabic"/>
              </a:rPr>
              <a:t>وتضم نظريتان هما : </a:t>
            </a:r>
            <a:endParaRPr lang="en-US" dirty="0">
              <a:effectLst>
                <a:outerShdw blurRad="50800" dist="38100" algn="tr" rotWithShape="0">
                  <a:prstClr val="black">
                    <a:alpha val="40000"/>
                  </a:prstClr>
                </a:outerShdw>
              </a:effectLst>
              <a:latin typeface="Times New Roman"/>
              <a:ea typeface="SimSun"/>
              <a:cs typeface="Simplified Arabic"/>
            </a:endParaRPr>
          </a:p>
          <a:p>
            <a:pPr algn="justLow"/>
            <a:r>
              <a:rPr lang="ar-SA" b="1" dirty="0">
                <a:latin typeface="Times New Roman"/>
                <a:ea typeface="SimSun"/>
                <a:cs typeface="Simplified Arabic"/>
              </a:rPr>
              <a:t>1 – نظرية العصبية والدولة لدى أبن خلدون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مفكر اجتمعت فيه ذخيرة العرب التاريخية والسياسية الى جانب خبرته الشخصية ووعيه الفلسفي، ومعايشته للواقع العربي المؤلم فوقف إزاء كل ذلك مقارناً بين واقعه وجوهر العقيدة الإسلامية، فألف كتابه (المقدمة) وضمنه نظريته في فلسفة التاريخ.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فقد كانت تدفعه رغبة شديدة في التعرف على طبيعة الواقع السياسي الذي كان يعيشه متمثلاً في قيام الدول والإمارات وسقوطها بسرعة، واستجلاء أسباب النكبات، إذ استعان أبن خلدون بالتاريخ في الوصول الى تلك النظرية، فضلاً عن توظيف تجربته  السياسية والاجتماعية الواسعة في صياغتها.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والدولة عنده هي محور حركة التاريخ والمعبر الجلي عن هذه الحركة، وأن كانت (العصبية) هي الأساس الذي يعتمده في تفسيره لقيام الدول وسقوطها، أو بتعبير آخر، في تفسيره لحركة التاريخ، ذلك أن العصبية والدولة كانتا عنده قطبي الحركة الدورية التي كان يرى أن التاريخ يسير على إيقاعها. ولهذا أطلق على نظريته أسم نظرية العصبية والدولة</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وقبل أن نتطرق الى نظريته لابد أن نشير الى أبرز المميزات التي تميزت بها نظرية أبن خلدون والتي تعد أول النظريات في فلسفة التاريخ لربطها بين الفلسفة والتاريخ، إذ كان أبن خلدون على وعي باختلاف (فلسفة التاريخ) عن علم التاريخ الذي لا يزيد عن أخبار عن الأيام والدول والسوابق من القرون الأولى، لقد تجاوز هذه النظرة الى باطن الأحداث ليستشف حقيقتها ويكشف عن أسبابها والقوانين التي تحكمها : وفي باطنه نظر وتحقيق وتعليل للكائنات ومبادئها دقيق وعلم بكيفيات الوقائع وأسبابها عميق، والذي دفعه الى صياغة نظريته كثرة أغلاط المؤرخين وسرعة تصديقهم بالأخبار والجهل بالطبيعة البشرية وطبيعة المجتمعات أو الجهل بطبائع الأحوال في العمران</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a:p>
            <a:pPr indent="-249555" algn="justLow"/>
            <a:r>
              <a:rPr lang="ar-SA" sz="1400" baseline="30000" dirty="0">
                <a:latin typeface="Times New Roman"/>
                <a:ea typeface="SimSun"/>
                <a:cs typeface="Simplified Arabic"/>
              </a:rPr>
              <a:t>() </a:t>
            </a:r>
            <a:r>
              <a:rPr lang="ar-SA" sz="1400" dirty="0">
                <a:latin typeface="Times New Roman"/>
                <a:ea typeface="SimSun"/>
                <a:cs typeface="Simplified Arabic"/>
              </a:rPr>
              <a:t> أنظر : فلسفة التاريخ – مباحث نظرية، الدكتور جميل موسى النجار، ص289 – 290. </a:t>
            </a:r>
            <a:endParaRPr lang="en-US" sz="1050" dirty="0">
              <a:effectLst>
                <a:outerShdw blurRad="50800" dist="38100" algn="tr" rotWithShape="0">
                  <a:prstClr val="black">
                    <a:alpha val="40000"/>
                  </a:prstClr>
                </a:outerShdw>
              </a:effectLst>
              <a:latin typeface="Times New Roman"/>
              <a:ea typeface="SimSun"/>
              <a:cs typeface="Simplified Arabic"/>
            </a:endParaRPr>
          </a:p>
          <a:p>
            <a:pPr indent="-249555" algn="justLow"/>
            <a:r>
              <a:rPr lang="ar-SA" sz="1400" baseline="30000" dirty="0">
                <a:latin typeface="Times New Roman"/>
                <a:ea typeface="SimSun"/>
                <a:cs typeface="Simplified Arabic"/>
              </a:rPr>
              <a:t>() </a:t>
            </a:r>
            <a:r>
              <a:rPr lang="ar-SA" sz="1400" dirty="0">
                <a:latin typeface="Times New Roman"/>
                <a:ea typeface="SimSun"/>
                <a:cs typeface="Simplified Arabic"/>
              </a:rPr>
              <a:t> أنظر : في فلسفة التاريخ، د. أحمد محمود صبحي، ط1، منشورات الجامعة الليبية، مؤسسة خليفة للطباعة، ص136 – 137. </a:t>
            </a:r>
            <a:endParaRPr lang="en-US" sz="1050"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8585078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6632" y="323528"/>
            <a:ext cx="6552728" cy="6093976"/>
          </a:xfrm>
          <a:prstGeom prst="rect">
            <a:avLst/>
          </a:prstGeom>
        </p:spPr>
        <p:txBody>
          <a:bodyPr wrap="square">
            <a:spAutoFit/>
          </a:bodyPr>
          <a:lstStyle/>
          <a:p>
            <a:pPr indent="478155" algn="justLow"/>
            <a:r>
              <a:rPr lang="ar-SA" dirty="0">
                <a:latin typeface="Times New Roman"/>
                <a:ea typeface="SimSun"/>
                <a:cs typeface="Simplified Arabic"/>
              </a:rPr>
              <a:t>وقد تميزت </a:t>
            </a:r>
            <a:r>
              <a:rPr lang="ar-SA" dirty="0" err="1">
                <a:latin typeface="Times New Roman"/>
                <a:ea typeface="SimSun"/>
                <a:cs typeface="Simplified Arabic"/>
              </a:rPr>
              <a:t>نظرريته</a:t>
            </a:r>
            <a:r>
              <a:rPr lang="ar-SA" dirty="0">
                <a:latin typeface="Times New Roman"/>
                <a:ea typeface="SimSun"/>
                <a:cs typeface="Simplified Arabic"/>
              </a:rPr>
              <a:t> في العمران البشري بعدة مميزات أفردتها ضمن أبرز فلسفات التاريخ وهي : </a:t>
            </a:r>
            <a:endParaRPr lang="en-US" dirty="0">
              <a:effectLst>
                <a:outerShdw blurRad="50800" dist="38100" algn="tr" rotWithShape="0">
                  <a:prstClr val="black">
                    <a:alpha val="40000"/>
                  </a:prstClr>
                </a:outerShdw>
              </a:effectLst>
              <a:latin typeface="Times New Roman"/>
              <a:ea typeface="SimSun"/>
              <a:cs typeface="Simplified Arabic"/>
            </a:endParaRPr>
          </a:p>
          <a:p>
            <a:pPr marL="342900" lvl="0" indent="-342900" algn="justLow">
              <a:buFont typeface="+mj-lt"/>
              <a:buAutoNum type="arabicPeriod"/>
              <a:tabLst>
                <a:tab pos="-283845" algn="l"/>
              </a:tabLst>
            </a:pPr>
            <a:r>
              <a:rPr lang="ar-SA" dirty="0">
                <a:latin typeface="Times New Roman"/>
                <a:ea typeface="SimSun"/>
                <a:cs typeface="Simplified Arabic"/>
              </a:rPr>
              <a:t>أدرك أبن خلدون وحدة الطبيعة الإنسانية وحدة خلف اختلاف الشعوب وتمايز ألوانها </a:t>
            </a:r>
            <a:r>
              <a:rPr lang="ar-SA" dirty="0" err="1">
                <a:latin typeface="Times New Roman"/>
                <a:ea typeface="SimSun"/>
                <a:cs typeface="Simplified Arabic"/>
              </a:rPr>
              <a:t>وعوايدها</a:t>
            </a:r>
            <a:r>
              <a:rPr lang="ar-SA" dirty="0">
                <a:latin typeface="Times New Roman"/>
                <a:ea typeface="SimSun"/>
                <a:cs typeface="Simplified Arabic"/>
              </a:rPr>
              <a:t> ومن ثم فإن النتائج الكلية المستخلصة من مادته المحدودة، ويمكن أن تنطبق على غيرها من المجتمعات. على أنه من ناحية أخرى لم يكن غافلاً عن أن أحوال الأمم وعوائدهم لا تدوم على وتيرة واحدة ومنهج مستقر، إنما هو اختلاف على الأيام والأزمنة وانتقال من حال الى حال. </a:t>
            </a:r>
            <a:endParaRPr lang="en-US" dirty="0">
              <a:latin typeface="Times New Roman"/>
              <a:ea typeface="SimSun"/>
              <a:cs typeface="Simplified Arabic"/>
            </a:endParaRPr>
          </a:p>
          <a:p>
            <a:pPr marL="342900" lvl="0" indent="-342900" algn="justLow">
              <a:buFont typeface="+mj-lt"/>
              <a:buAutoNum type="arabicPeriod"/>
              <a:tabLst>
                <a:tab pos="-283845" algn="l"/>
              </a:tabLst>
            </a:pPr>
            <a:r>
              <a:rPr lang="ar-SA" dirty="0">
                <a:latin typeface="Times New Roman"/>
                <a:ea typeface="SimSun"/>
                <a:cs typeface="Simplified Arabic"/>
              </a:rPr>
              <a:t>مع أن التاريخ عالمي لدى معظم فلاسفة التاريخ فإن أبحاثهم كانت عادة مركزة على مجتمعات معينة، بل أن معظم نظريات فلاسفة التاريخ الأوربيين مقصورة على الحضارات الغربية ( اليونانية والرومانية ثم الحضارة الغربية الحديثة، في حين تميزت نظرية أبن خلدون </a:t>
            </a:r>
            <a:r>
              <a:rPr lang="ar-SA" dirty="0" err="1">
                <a:latin typeface="Times New Roman"/>
                <a:ea typeface="SimSun"/>
                <a:cs typeface="Simplified Arabic"/>
              </a:rPr>
              <a:t>بأنطباق</a:t>
            </a:r>
            <a:r>
              <a:rPr lang="ar-SA" dirty="0">
                <a:latin typeface="Times New Roman"/>
                <a:ea typeface="SimSun"/>
                <a:cs typeface="Simplified Arabic"/>
              </a:rPr>
              <a:t> قضاياه الكلية التي استخلصها على غير ما درسه من مجتمعات بل مدى انطباق نظريته العامة في التعاقب الدوري ( بداوة ثم ازدهاراً ثم تدهوراً ) على سائر الحضارات. </a:t>
            </a:r>
            <a:endParaRPr lang="en-US" dirty="0">
              <a:latin typeface="Times New Roman"/>
              <a:ea typeface="SimSun"/>
              <a:cs typeface="Simplified Arabic"/>
            </a:endParaRPr>
          </a:p>
          <a:p>
            <a:pPr marL="342900" lvl="0" indent="-342900" algn="justLow">
              <a:buFont typeface="+mj-lt"/>
              <a:buAutoNum type="arabicPeriod"/>
              <a:tabLst>
                <a:tab pos="-283845" algn="l"/>
              </a:tabLst>
            </a:pPr>
            <a:r>
              <a:rPr lang="ar-SA" dirty="0">
                <a:latin typeface="Times New Roman"/>
                <a:ea typeface="SimSun"/>
                <a:cs typeface="Simplified Arabic"/>
              </a:rPr>
              <a:t>تميزت نظريته وبالتعليل وهو ليس تعليلاً جزئياً لحوادث فردية معتبرة زماناً ومكاناً كما هو الحال في التاريخ العادي </a:t>
            </a:r>
            <a:r>
              <a:rPr lang="ar-SA" dirty="0" err="1">
                <a:latin typeface="Times New Roman"/>
                <a:ea typeface="SimSun"/>
                <a:cs typeface="Simplified Arabic"/>
              </a:rPr>
              <a:t>وأنما</a:t>
            </a:r>
            <a:r>
              <a:rPr lang="ar-SA" dirty="0">
                <a:latin typeface="Times New Roman"/>
                <a:ea typeface="SimSun"/>
                <a:cs typeface="Simplified Arabic"/>
              </a:rPr>
              <a:t> يتجاوز التعليل قيود الزمان ليتخذ طابعاً عاماً قائماً على وحدة الطبيعة البشرية، وهذه أهم خصائص التعليل في فلسفة التاريخ. </a:t>
            </a:r>
            <a:endParaRPr lang="en-US" dirty="0">
              <a:latin typeface="Times New Roman"/>
              <a:ea typeface="SimSun"/>
              <a:cs typeface="Simplified Arabic"/>
            </a:endParaRPr>
          </a:p>
          <a:p>
            <a:pPr indent="478155" algn="justLow">
              <a:tabLst>
                <a:tab pos="-283845" algn="l"/>
              </a:tabLst>
            </a:pPr>
            <a:r>
              <a:rPr lang="ar-SA" dirty="0">
                <a:latin typeface="Times New Roman"/>
                <a:ea typeface="SimSun"/>
                <a:cs typeface="Simplified Arabic"/>
              </a:rPr>
              <a:t>ويتخذ التعليل عنده صفة الضرورة، الأمر الذي جعل نظريته تتصف بالحتمية </a:t>
            </a:r>
            <a:r>
              <a:rPr lang="ar-SA" dirty="0" err="1">
                <a:latin typeface="Times New Roman"/>
                <a:ea typeface="SimSun"/>
                <a:cs typeface="Simplified Arabic"/>
              </a:rPr>
              <a:t>التارريخية</a:t>
            </a:r>
            <a:r>
              <a:rPr lang="ar-SA" dirty="0">
                <a:latin typeface="Times New Roman"/>
                <a:ea typeface="SimSun"/>
                <a:cs typeface="Simplified Arabic"/>
              </a:rPr>
              <a:t>، أنه يؤكد دائماً أن ما حدث هو سنة الله في خلقه، فإذا كانت الدولة في دور انحطاطها أو هرمها كالشيخوخة في الإنسان يصبح موتها أمراً طبيعياً وحتمياً </a:t>
            </a:r>
            <a:r>
              <a:rPr lang="ar-SA" dirty="0" err="1">
                <a:latin typeface="Times New Roman"/>
                <a:ea typeface="SimSun"/>
                <a:cs typeface="Simplified Arabic"/>
              </a:rPr>
              <a:t>لايتبدل</a:t>
            </a:r>
            <a:r>
              <a:rPr lang="ar-SA" dirty="0">
                <a:latin typeface="Times New Roman"/>
                <a:ea typeface="SimSun"/>
                <a:cs typeface="Simplified Arabic"/>
              </a:rPr>
              <a:t>، وأنه إذا تدارك أهل الدولة ذلك بالإصلاح فإن الأمر لن يزيد عن ومضه الشمعة قبل </a:t>
            </a:r>
            <a:r>
              <a:rPr lang="ar-SA" dirty="0" err="1">
                <a:latin typeface="Times New Roman"/>
                <a:ea typeface="SimSun"/>
                <a:cs typeface="Simplified Arabic"/>
              </a:rPr>
              <a:t>انطفائها</a:t>
            </a:r>
            <a:r>
              <a:rPr lang="ar-SA" dirty="0">
                <a:latin typeface="Times New Roman"/>
                <a:ea typeface="SimSun"/>
                <a:cs typeface="Simplified Arabic"/>
              </a:rPr>
              <a:t> توهم أنها اشتعال وهي </a:t>
            </a:r>
            <a:r>
              <a:rPr lang="ar-SA" dirty="0" err="1">
                <a:latin typeface="Times New Roman"/>
                <a:ea typeface="SimSun"/>
                <a:cs typeface="Simplified Arabic"/>
              </a:rPr>
              <a:t>انطفاءه</a:t>
            </a:r>
            <a:r>
              <a:rPr lang="ar-SA" dirty="0">
                <a:latin typeface="Times New Roman"/>
                <a:ea typeface="SimSun"/>
                <a:cs typeface="Simplified Arabic"/>
              </a:rPr>
              <a:t> ... ولكل أجل كتاب</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a:p>
            <a:pPr indent="-249555" algn="justLow"/>
            <a:r>
              <a:rPr lang="ar-SA" sz="1400" baseline="30000" dirty="0">
                <a:latin typeface="Times New Roman"/>
                <a:ea typeface="SimSun"/>
                <a:cs typeface="Simplified Arabic"/>
              </a:rPr>
              <a:t>() </a:t>
            </a:r>
            <a:r>
              <a:rPr lang="ar-SA" sz="1400" dirty="0">
                <a:latin typeface="Times New Roman"/>
                <a:ea typeface="SimSun"/>
                <a:cs typeface="Simplified Arabic"/>
              </a:rPr>
              <a:t> أنظر : في فلسفة التاريخ، د. أحمد محمود صبحي، ص138 – 139. </a:t>
            </a:r>
            <a:endParaRPr lang="en-US" sz="1050"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4127783467"/>
      </p:ext>
    </p:extLst>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3504" y="539552"/>
            <a:ext cx="6552728" cy="6863417"/>
          </a:xfrm>
          <a:prstGeom prst="rect">
            <a:avLst/>
          </a:prstGeom>
        </p:spPr>
        <p:txBody>
          <a:bodyPr wrap="square">
            <a:spAutoFit/>
          </a:bodyPr>
          <a:lstStyle/>
          <a:p>
            <a:pPr algn="justLow"/>
            <a:r>
              <a:rPr lang="ar-SA" sz="1600" dirty="0">
                <a:latin typeface="Times New Roman"/>
                <a:ea typeface="SimSun"/>
                <a:cs typeface="PT Bold Heading"/>
              </a:rPr>
              <a:t>نظريته في التعاقب الدوري للحضارات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تشكل الدولة لدى أبن خلدون محور حركة التاريخ والمعبر الجلي عن هذه الحركة وتقوم الدولة على (العصبية) والعصبية هي : مفهوم اجتماعي يشد أواصر جماعة معينة على أساس انتماء افتراضي واحد في النسب، وله أبعاد سياسية واقتصادية ونفسيه متعددة، وغايات تتمثل في دفع الضرر وجلب المنفعة، تسعى الجماعة بدأب لتحقيقها لاسيما في مراحل زمنية معينة من حياتها. والنسب أو رابطة الدم، يمثل الركيزة الأولى للعصبية عند أبن خلدون.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وبعد أن تنجح العصبية في تأسيس الدولة، تمر الدولة بمراحل عمرية محددة تهرم في أخرها، فتبرز عصبية جديدة قوية تقضي عليها وتؤسس دولة جديدة على أنقاضها ... وهكذا دوليك على أن مراحل حياة الدولة تشهد انتقال أهل العصبية التي أقامت الدولة من طور البداوة الى تطور الحضارة</a:t>
            </a:r>
            <a:r>
              <a:rPr lang="ar-SA" baseline="30000" dirty="0">
                <a:latin typeface="Times New Roman"/>
                <a:ea typeface="SimSun"/>
                <a:cs typeface="Simplified Arabic"/>
              </a:rPr>
              <a:t>()</a:t>
            </a:r>
            <a:r>
              <a:rPr lang="ar-SA" dirty="0">
                <a:latin typeface="Times New Roman"/>
                <a:ea typeface="SimSun"/>
                <a:cs typeface="Simplified Arabic"/>
              </a:rPr>
              <a:t>.</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حيث تتعاقب على الدول والحضارات أطوار ثلاثة : </a:t>
            </a:r>
            <a:endParaRPr lang="en-US" dirty="0">
              <a:effectLst>
                <a:outerShdw blurRad="50800" dist="38100" algn="tr" rotWithShape="0">
                  <a:prstClr val="black">
                    <a:alpha val="40000"/>
                  </a:prstClr>
                </a:outerShdw>
              </a:effectLst>
              <a:latin typeface="Times New Roman"/>
              <a:ea typeface="SimSun"/>
              <a:cs typeface="Simplified Arabic"/>
            </a:endParaRPr>
          </a:p>
          <a:p>
            <a:pPr algn="justLow"/>
            <a:r>
              <a:rPr lang="ar-SA" sz="1600" dirty="0">
                <a:latin typeface="Times New Roman"/>
                <a:ea typeface="SimSun"/>
                <a:cs typeface="PT Bold Heading"/>
              </a:rPr>
              <a:t>أولاً : طور البداوة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يعتبر أبن خلدون هذه المرحلة سابقة على مرحلة التحضر لأن اجتماع البدو من أجل الضروري من القوت بينما يتعلق أهل الحضر بفنون الملاذ وعوائد الترف، والضروري أقدم من الكمالي ( الاحتياجات الكمالية ) وتحكم أفراد البدو رابطة العصبية حيث نصرة ذوي الأرحام والأقارب وما يلزم من تعاضد وتناصر، وكلما كانت القرابة بين أفراد البدو أكثر أصالة وأشد نقاوة كانت العصبية فيهم أقوى وبالتالي كانت الرياسة فيهم على سائر البطون والقبائل التي تحتفظ القبيلة بالسلطة ما احتفظت </a:t>
            </a:r>
            <a:r>
              <a:rPr lang="ar-SA" dirty="0" err="1">
                <a:latin typeface="Times New Roman"/>
                <a:ea typeface="SimSun"/>
                <a:cs typeface="Simplified Arabic"/>
              </a:rPr>
              <a:t>بعصبيتها</a:t>
            </a:r>
            <a:r>
              <a:rPr lang="ar-SA" dirty="0">
                <a:latin typeface="Times New Roman"/>
                <a:ea typeface="SimSun"/>
                <a:cs typeface="Simplified Arabic"/>
              </a:rPr>
              <a:t>، ويدعم العصبية عاملان : احترام القبيلة لشيخها وحاجتها المستمرة للدفاع والهجوم.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ويشير أبن خلدون الى أن حياة التقشف تسبغ على البدو أخلاقاً فاضلة كالدفاع عن النفس والنجدة والشهامة وتهدف رابطة العصبية فيهم الى الملك أي التغلب والحكم بالقهر، فإن كانت بيوتات متفرقة وعصبيات متعددة فلابد أن تتغلب أقوى عصبية فتلتحم بها سائر العصبيات ثم تطلب الغلبة على القبائل القاصية حتى تستبعها وتلتحم بها. </a:t>
            </a:r>
            <a:endParaRPr lang="en-US" dirty="0">
              <a:effectLst>
                <a:outerShdw blurRad="50800" dist="38100" algn="tr" rotWithShape="0">
                  <a:prstClr val="black">
                    <a:alpha val="40000"/>
                  </a:prstClr>
                </a:outerShdw>
              </a:effectLst>
              <a:latin typeface="Times New Roman"/>
              <a:ea typeface="SimSun"/>
              <a:cs typeface="Simplified Arabic"/>
            </a:endParaRPr>
          </a:p>
          <a:p>
            <a:pPr indent="-249555" algn="justLow"/>
            <a:r>
              <a:rPr lang="ar-SA" sz="1400" baseline="30000" dirty="0">
                <a:latin typeface="Times New Roman"/>
                <a:ea typeface="SimSun"/>
                <a:cs typeface="Simplified Arabic"/>
              </a:rPr>
              <a:t>() </a:t>
            </a:r>
            <a:r>
              <a:rPr lang="ar-SA" sz="1400" dirty="0">
                <a:latin typeface="Times New Roman"/>
                <a:ea typeface="SimSun"/>
                <a:cs typeface="Simplified Arabic"/>
              </a:rPr>
              <a:t> أنظر : فلسفة التاريخ – مباحث نظرية، د. جميل موسى النجار، ص291 – 294. </a:t>
            </a:r>
            <a:endParaRPr lang="en-US" sz="1050"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509740000"/>
      </p:ext>
    </p:extLst>
  </p:cSld>
  <p:clrMapOvr>
    <a:masterClrMapping/>
  </p:clrMapOvr>
  <p:transition spd="slow">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0648" y="509350"/>
            <a:ext cx="6192688" cy="6401753"/>
          </a:xfrm>
          <a:prstGeom prst="rect">
            <a:avLst/>
          </a:prstGeom>
        </p:spPr>
        <p:txBody>
          <a:bodyPr wrap="square">
            <a:spAutoFit/>
          </a:bodyPr>
          <a:lstStyle/>
          <a:p>
            <a:pPr algn="justLow"/>
            <a:r>
              <a:rPr lang="ar-SA" sz="1600" dirty="0">
                <a:latin typeface="Times New Roman"/>
                <a:ea typeface="SimSun"/>
                <a:cs typeface="PT Bold Heading"/>
              </a:rPr>
              <a:t>ثانياً : طور التحضير وتأسيس الدولة</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أن صادف قوة هذه العصبية الصاعدة مجاورتها لدولة في دور هرمها انتزعت الأمر منها وصار الملك للعصبية الفتية الصاعدة، وأن صادفت دولة في طور قوتها </a:t>
            </a:r>
            <a:r>
              <a:rPr lang="ar-SA" dirty="0" err="1">
                <a:latin typeface="Times New Roman"/>
                <a:ea typeface="SimSun"/>
                <a:cs typeface="Simplified Arabic"/>
              </a:rPr>
              <a:t>انتضمتها</a:t>
            </a:r>
            <a:r>
              <a:rPr lang="ar-SA" dirty="0">
                <a:latin typeface="Times New Roman"/>
                <a:ea typeface="SimSun"/>
                <a:cs typeface="Simplified Arabic"/>
              </a:rPr>
              <a:t> الدولة ( أي دخلت في حلف معها، غير أنها تستظهر بها على أعدائها في مقابل مشاركتها بالنعم والخصب حتى تذهب عنها خشونة البداوة ).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ومن الأسباب التي تدفع القبيلة للفتح والتغلب على الأمصار مبدأ ديني أو دعوة سياسية، أذ يدفعهم الأيمان بالدين أو المذهب الى البذل من أجل تحقيق غاياتهم فضلاً عن أنه يذهب التنافس ويزيل الاختلاف فيحصل التعاضد، بينما تكون الدولة المغلوبة في طور هرمها نتيجة فتور الأيمان في نفوس أهلها فيتخاذلون عن الدفاع عنها حرصاً على الحياة، ويزيدها ضعفاً أن كانت الدولة مؤلفة من شعوب متباينة.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أن الحاجة الاقتصادية التي تدفع الى الدفاع عن نفسها أولاً ثم الغزو ثانياً هي التي تدفعها حين تستقر الى أن تحسن وسائل هذا العيش، ومن مظاهر ذلك أن تتخذ القبيلة مقراً ثابتاً، ويتوقف تقدم الحضارة على ثلاثة أشياء : مزايا الأرض، ومزايا الحكومة وكثرة السكان، أما الأرض فلأنها مصدر الإنتاج، وما الحضارة إلا ثمرة عمل منظم متواصل للنشاط البشري لاستثمار الأرض، وأما الحكومة فإنها يجب أن تكون قوية لحماية السكان وليطمئنوا على ثمار عملهم، وعادلة لتشجعهم على مواصلة نشاطهم والتمتع بثمرته، كريمة لتشجع التجارة تفرض الضرائب المعقولة.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وكثرة السكان تخلق الحضارة لأن اجتماع عدد من السكان وتنسيق جهودهم وتوزيع العمل بينهم يجعل ثمرة جهودهم تفوق حاجاتهم فلا يستهلكون إلا الجزء اليسر ويزيد الباقي عن حاجتهم ويستثمرونه في الترف ومظاهر التحضر. </a:t>
            </a:r>
            <a:endParaRPr lang="en-US" dirty="0">
              <a:effectLst>
                <a:outerShdw blurRad="50800" dist="38100" algn="tr" rotWithShape="0">
                  <a:prstClr val="black">
                    <a:alpha val="40000"/>
                  </a:prstClr>
                </a:outerShdw>
              </a:effectLst>
              <a:latin typeface="Times New Roman"/>
              <a:ea typeface="SimSun"/>
              <a:cs typeface="Simplified Arabic"/>
            </a:endParaRPr>
          </a:p>
          <a:p>
            <a:pPr algn="justLow"/>
            <a:r>
              <a:rPr lang="ar-SA" sz="1600" dirty="0">
                <a:latin typeface="Times New Roman"/>
                <a:ea typeface="SimSun"/>
                <a:cs typeface="PT Bold Heading"/>
              </a:rPr>
              <a:t>ثالثاً : طور التدهور </a:t>
            </a:r>
            <a:endParaRPr lang="en-US" dirty="0">
              <a:effectLst>
                <a:outerShdw blurRad="50800" dist="38100" algn="tr" rotWithShape="0">
                  <a:prstClr val="black">
                    <a:alpha val="40000"/>
                  </a:prstClr>
                </a:outerShdw>
              </a:effectLst>
              <a:latin typeface="Times New Roman"/>
              <a:ea typeface="SimSun"/>
              <a:cs typeface="Simplified Arabic"/>
            </a:endParaRPr>
          </a:p>
          <a:p>
            <a:pPr indent="478155" algn="justLow"/>
            <a:r>
              <a:rPr lang="ar-SA" dirty="0">
                <a:latin typeface="Times New Roman"/>
                <a:ea typeface="SimSun"/>
                <a:cs typeface="Simplified Arabic"/>
              </a:rPr>
              <a:t>أن عوامل تحضر الدولة هي ذاتها عوامل تدهورها ذلك أن الحضارة وأن كانت غاية العمران فهي في الوقت نفسه مؤذنه بنهاية عمره. </a:t>
            </a:r>
            <a:endParaRPr lang="en-US"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3564869580"/>
      </p:ext>
    </p:extLst>
  </p:cSld>
  <p:clrMapOvr>
    <a:masterClrMapping/>
  </p:clrMapOvr>
  <p:transition spd="slow">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0648" y="509350"/>
            <a:ext cx="6192688" cy="5970865"/>
          </a:xfrm>
          <a:prstGeom prst="rect">
            <a:avLst/>
          </a:prstGeom>
        </p:spPr>
        <p:txBody>
          <a:bodyPr wrap="square">
            <a:spAutoFit/>
          </a:bodyPr>
          <a:lstStyle/>
          <a:p>
            <a:pPr algn="justLow"/>
            <a:r>
              <a:rPr lang="ar-SA" sz="1400" dirty="0">
                <a:latin typeface="Times New Roman"/>
                <a:ea typeface="SimSun"/>
                <a:cs typeface="PT Bold Heading"/>
              </a:rPr>
              <a:t>عوامل تدهور الدولة :</a:t>
            </a:r>
            <a:endParaRPr lang="en-US" sz="1600" dirty="0">
              <a:effectLst>
                <a:outerShdw blurRad="50800" dist="38100" algn="tr" rotWithShape="0">
                  <a:prstClr val="black">
                    <a:alpha val="40000"/>
                  </a:prstClr>
                </a:outerShdw>
              </a:effectLst>
              <a:latin typeface="Times New Roman"/>
              <a:ea typeface="SimSun"/>
              <a:cs typeface="Simplified Arabic"/>
            </a:endParaRPr>
          </a:p>
          <a:p>
            <a:pPr algn="justLow"/>
            <a:r>
              <a:rPr lang="ar-SA" sz="1600" b="1" dirty="0">
                <a:latin typeface="Times New Roman"/>
                <a:ea typeface="SimSun"/>
                <a:cs typeface="Simplified Arabic"/>
              </a:rPr>
              <a:t>أ –  العصبية</a:t>
            </a:r>
            <a:r>
              <a:rPr lang="ar-SA" sz="1600" dirty="0">
                <a:latin typeface="Times New Roman"/>
                <a:ea typeface="SimSun"/>
                <a:cs typeface="Simplified Arabic"/>
              </a:rPr>
              <a:t> : أن أول عوامل تدهور الدولة العصبية التي بها تتم الرئاسة والملك، ولكن صاحب الرياسة بطبعه الانفراد بالملك والمجد، ويدفعه طبعه الى الكبر ( الغرور ) الآنفة فيأنف من أن يشاركه أهل عصبته ( قبيلته ) فيدفعهم عن ملكه ويأخذهم بالقتل </a:t>
            </a:r>
            <a:r>
              <a:rPr lang="ar-SA" sz="1600" dirty="0" err="1">
                <a:latin typeface="Times New Roman"/>
                <a:ea typeface="SimSun"/>
                <a:cs typeface="Simplified Arabic"/>
              </a:rPr>
              <a:t>والأهانة</a:t>
            </a:r>
            <a:r>
              <a:rPr lang="ar-SA" sz="1600" dirty="0">
                <a:latin typeface="Times New Roman"/>
                <a:ea typeface="SimSun"/>
                <a:cs typeface="Simplified Arabic"/>
              </a:rPr>
              <a:t> وسلب النعمة حتى يصبحوا بعض أعدائه، ويستعين عليهم بالموالي والصنائع وهؤلاء بدورهم من عوامل ضعف الدولة، إذ يلجأ الملك الى تكريمهم وتقليدهم المناصب كالوزارة والجباية والقيادة، ولكن هذه البطانة ليست من قوة الشكيمة ما لعشيرته التي أسس بها ملكه، أنه إذا ذهب الأصل وهو العشيرة لم يستقل الفرع من الصنائع والموالي بالرسوخ، فيصير ذلك ضعفاً في الدولة بفساد العصبية بذهاب أهل البأس من أهل بطانته فتهتز ثقته ( الملك أو الحاكم ) فيهم ويتتبعهم بالقتل، ويستعين عليهم بالجيش يستأجره لحمايته فتقل الحامية بالأطراف والثغور مما يغري الخارجين عليه سواء من أعدائه أو من أهل عشيرته الذين عاداهم حال </a:t>
            </a:r>
            <a:r>
              <a:rPr lang="ar-SA" sz="1600" dirty="0" err="1">
                <a:latin typeface="Times New Roman"/>
                <a:ea typeface="SimSun"/>
                <a:cs typeface="Simplified Arabic"/>
              </a:rPr>
              <a:t>أنفراده</a:t>
            </a:r>
            <a:r>
              <a:rPr lang="ar-SA" sz="1600" dirty="0">
                <a:latin typeface="Times New Roman"/>
                <a:ea typeface="SimSun"/>
                <a:cs typeface="Simplified Arabic"/>
              </a:rPr>
              <a:t> بالملك لتأليب أهل الثغور ضده. </a:t>
            </a:r>
            <a:endParaRPr lang="en-US" sz="1600" dirty="0">
              <a:effectLst>
                <a:outerShdw blurRad="50800" dist="38100" algn="tr" rotWithShape="0">
                  <a:prstClr val="black">
                    <a:alpha val="40000"/>
                  </a:prstClr>
                </a:outerShdw>
              </a:effectLst>
              <a:latin typeface="Times New Roman"/>
              <a:ea typeface="SimSun"/>
              <a:cs typeface="Simplified Arabic"/>
            </a:endParaRPr>
          </a:p>
          <a:p>
            <a:r>
              <a:rPr lang="ar-SA" sz="1600" b="1" dirty="0">
                <a:latin typeface="Times New Roman"/>
                <a:ea typeface="SimSun"/>
                <a:cs typeface="Simplified Arabic"/>
              </a:rPr>
              <a:t>ب – العامل الاقتصادي</a:t>
            </a:r>
            <a:r>
              <a:rPr lang="ar-SA" sz="1600" dirty="0">
                <a:latin typeface="Times New Roman"/>
                <a:ea typeface="SimSun"/>
                <a:cs typeface="Simplified Arabic"/>
              </a:rPr>
              <a:t> : أن طبيعة الملك تقتضي الترف حيث النزوع الى رقة الأحوال في المطعم والملبس والفرش والأنية، وحيث تشييد المباني الحافلة والمصانع العظيمة والأمصار المتسعة، وإدارة الأرزاق على الجند، ويزيد الانغماس في الترف والنعيم لا من جانب السلطان وبطانته فحسب بل من جانب الرعية أيضاً، إذ الناس على دين ملوكهم، حتى يصل الأمر الى أن الجباية لا تفي بخراج الدولة، فتتدرج الزيادة في الجباية بمقدار التدرج عوائد الدولة في الترف وكثرة الحاجات والانفاق، وهنا تنقبض كثير من الأيدي عن الأعمار لذهاب الأمل في النفوس لقلة النفع. ولا يزال الأعمار في نقص والترف في ازدياد حتى يتناقص العمران ويعود وبال ذلك على الدولة ومن ناحية أخرى يتجاسر الجند على الدولة ويلجأ السلطان الى مداراتهم ومداولتهم بالعطايا وكثرة الأنفاق، إذ لا تفي الضرائب بذلك فقد يلجأ السلطان الى جمع المال من ملاك الرعايا من تجار وفلاحين وصناع بشبهة أو بغير شبهة، وقد يلجأ الى مشاركة الفلاحين والتجار في شراء الحيوان والبضائع، ولا يجرؤ أحد على منافسة السلطان في الشراء، فيبيع البائع بضاعته بثمن بخس. </a:t>
            </a:r>
            <a:endParaRPr lang="en-US"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1821286249"/>
      </p:ext>
    </p:extLst>
  </p:cSld>
  <p:clrMapOvr>
    <a:masterClrMapping/>
  </p:clrMapOvr>
  <p:transition spd="slow">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0648" y="509350"/>
            <a:ext cx="6192688" cy="3970318"/>
          </a:xfrm>
          <a:prstGeom prst="rect">
            <a:avLst/>
          </a:prstGeom>
        </p:spPr>
        <p:txBody>
          <a:bodyPr wrap="square">
            <a:spAutoFit/>
          </a:bodyPr>
          <a:lstStyle/>
          <a:p>
            <a:pPr indent="269875" algn="justLow"/>
            <a:r>
              <a:rPr lang="ar-SA" sz="1400" dirty="0">
                <a:latin typeface="Times New Roman"/>
                <a:ea typeface="SimSun"/>
                <a:cs typeface="Simplified Arabic"/>
              </a:rPr>
              <a:t>ومما يؤدي الى كساد الأسواق قعود الفلاحين والتجار عن تثمير أموالهم فتقل الأرباح، أو قد يتفرقون طلباً لرزق أو قد يتوقع بعض الحاشية وقوع المعاطب فينزعوا الى الفرار آخذين ما تحت أيديهم من أموالهم وأن كان الخلاص من ربقة السلطان عسيراً، وحتى وأن خلصوا الى قطر آخر امتدت عيون الملك في ذلك القطر الى ما في أيديهم من الأموال هكذا تذهب رؤوس الأموال وتكسد الأسواق وتقل جباية السلطان وتفقر الديار وتخرب الأمصار. </a:t>
            </a:r>
            <a:endParaRPr lang="en-US" sz="1400" dirty="0">
              <a:effectLst>
                <a:outerShdw blurRad="50800" dist="38100" algn="tr" rotWithShape="0">
                  <a:prstClr val="black">
                    <a:alpha val="40000"/>
                  </a:prstClr>
                </a:outerShdw>
              </a:effectLst>
              <a:latin typeface="Times New Roman"/>
              <a:ea typeface="SimSun"/>
              <a:cs typeface="Simplified Arabic"/>
            </a:endParaRPr>
          </a:p>
          <a:p>
            <a:pPr indent="-363855" algn="justLow"/>
            <a:r>
              <a:rPr lang="ar-SA" sz="1400" b="1" dirty="0">
                <a:latin typeface="Times New Roman"/>
                <a:ea typeface="SimSun"/>
                <a:cs typeface="Simplified Arabic"/>
              </a:rPr>
              <a:t>ج – العامل الأخلاقي النفسي</a:t>
            </a:r>
            <a:r>
              <a:rPr lang="ar-SA" sz="1400" dirty="0">
                <a:latin typeface="Times New Roman"/>
                <a:ea typeface="SimSun"/>
                <a:cs typeface="Simplified Arabic"/>
              </a:rPr>
              <a:t> : أن الترف أهم معول هدم مؤدي الى انهيار الدولة فذلك لما يلزم عن الترف من فساد الخلق أن عوائد الترف تؤدي الى العكوف على الشهوات وتثير مذمومات الخلق فتذهب من أهل الحضر طابع الحشمة ويقذعون في أقوال الفحشاء فضلاً عن أن الترف يذهب خشونة البداوة ويضعف العصبية والبسالة حتى إذا </a:t>
            </a:r>
            <a:r>
              <a:rPr lang="ar-SA" sz="1400" dirty="0" err="1">
                <a:latin typeface="Times New Roman"/>
                <a:ea typeface="SimSun"/>
                <a:cs typeface="Simplified Arabic"/>
              </a:rPr>
              <a:t>أنغمسوا</a:t>
            </a:r>
            <a:r>
              <a:rPr lang="ar-SA" sz="1400" dirty="0">
                <a:latin typeface="Times New Roman"/>
                <a:ea typeface="SimSun"/>
                <a:cs typeface="Simplified Arabic"/>
              </a:rPr>
              <a:t> في النعيم يصبحون عيالاً على الدولة، والترف مظهر لحياة السكون والدعة ودليل ميل النفس الى الدنيا والتكالب على تحصيل متعها حتى يتغشى الخلاف والتحاسد ويفت ذلك التعاضد والتعاون ويفضي الى منازعه ونهاية الدولة. يضفي أبن خلدون على نظريته صفة الحتمية إذ يؤكد أن نهاية الدولة أمر محتوم ويقدر عمر الدولة من (80) الى (120) سنة</a:t>
            </a:r>
            <a:r>
              <a:rPr lang="ar-SA" sz="1400" baseline="30000" dirty="0">
                <a:latin typeface="Times New Roman"/>
                <a:ea typeface="SimSun"/>
                <a:cs typeface="Simplified Arabic"/>
              </a:rPr>
              <a:t>()</a:t>
            </a:r>
            <a:r>
              <a:rPr lang="ar-SA" sz="1400" dirty="0">
                <a:latin typeface="Times New Roman"/>
                <a:ea typeface="SimSun"/>
                <a:cs typeface="Simplified Arabic"/>
              </a:rPr>
              <a:t>.</a:t>
            </a:r>
            <a:endParaRPr lang="en-US" sz="1400" dirty="0">
              <a:effectLst>
                <a:outerShdw blurRad="50800" dist="38100" algn="tr" rotWithShape="0">
                  <a:prstClr val="black">
                    <a:alpha val="40000"/>
                  </a:prstClr>
                </a:outerShdw>
              </a:effectLst>
              <a:latin typeface="Times New Roman"/>
              <a:ea typeface="SimSun"/>
              <a:cs typeface="Simplified Arabic"/>
            </a:endParaRPr>
          </a:p>
          <a:p>
            <a:pPr algn="justLow"/>
            <a:r>
              <a:rPr lang="ar-SA" sz="1400" dirty="0">
                <a:latin typeface="Times New Roman"/>
                <a:ea typeface="SimSun"/>
                <a:cs typeface="Simplified Arabic"/>
              </a:rPr>
              <a:t>وتتعاقب عليها ثلاث أجيال : </a:t>
            </a:r>
            <a:endParaRPr lang="en-US" sz="1400" dirty="0">
              <a:effectLst>
                <a:outerShdw blurRad="50800" dist="38100" algn="tr" rotWithShape="0">
                  <a:prstClr val="black">
                    <a:alpha val="40000"/>
                  </a:prstClr>
                </a:outerShdw>
              </a:effectLst>
              <a:latin typeface="Times New Roman"/>
              <a:ea typeface="SimSun"/>
              <a:cs typeface="Simplified Arabic"/>
            </a:endParaRPr>
          </a:p>
          <a:p>
            <a:pPr marL="436245" indent="-900430" algn="justLow"/>
            <a:r>
              <a:rPr lang="ar-SA" sz="1400" b="1" dirty="0">
                <a:latin typeface="Times New Roman"/>
                <a:ea typeface="SimSun"/>
                <a:cs typeface="Simplified Arabic"/>
              </a:rPr>
              <a:t>الجيل الأول :</a:t>
            </a:r>
            <a:r>
              <a:rPr lang="ar-SA" sz="1400" dirty="0">
                <a:latin typeface="Times New Roman"/>
                <a:ea typeface="SimSun"/>
                <a:cs typeface="Simplified Arabic"/>
              </a:rPr>
              <a:t> هو جيل المؤسسين للدولة ويتصف ببقائه على نمط الحياة البدوية ويتمتع بالشجاعة والبسالة. </a:t>
            </a:r>
            <a:endParaRPr lang="en-US" sz="1400" dirty="0">
              <a:effectLst>
                <a:outerShdw blurRad="50800" dist="38100" algn="tr" rotWithShape="0">
                  <a:prstClr val="black">
                    <a:alpha val="40000"/>
                  </a:prstClr>
                </a:outerShdw>
              </a:effectLst>
              <a:latin typeface="Times New Roman"/>
              <a:ea typeface="SimSun"/>
              <a:cs typeface="Simplified Arabic"/>
            </a:endParaRPr>
          </a:p>
          <a:p>
            <a:pPr marL="436245" indent="-900430" algn="justLow"/>
            <a:r>
              <a:rPr lang="ar-SA" sz="1400" b="1" dirty="0">
                <a:latin typeface="Times New Roman"/>
                <a:ea typeface="SimSun"/>
                <a:cs typeface="Simplified Arabic"/>
              </a:rPr>
              <a:t>الجيل الثاني</a:t>
            </a:r>
            <a:r>
              <a:rPr lang="ar-SA" sz="1400" dirty="0">
                <a:latin typeface="Times New Roman"/>
                <a:ea typeface="SimSun"/>
                <a:cs typeface="Simplified Arabic"/>
              </a:rPr>
              <a:t> : هو الجيل الذي يتغير حاله بـ ( الملك ) الذي حصل عليه فينتقل الى حياة الرفاه والتحضر بعيداً عن حياة البداوة التي عاشها الجيل السابق. </a:t>
            </a:r>
            <a:endParaRPr lang="en-US" sz="1400" dirty="0">
              <a:effectLst>
                <a:outerShdw blurRad="50800" dist="38100" algn="tr" rotWithShape="0">
                  <a:prstClr val="black">
                    <a:alpha val="40000"/>
                  </a:prstClr>
                </a:outerShdw>
              </a:effectLst>
              <a:latin typeface="Times New Roman"/>
              <a:ea typeface="SimSun"/>
              <a:cs typeface="Simplified Arabic"/>
            </a:endParaRPr>
          </a:p>
          <a:p>
            <a:pPr marL="436245" indent="-900430" algn="justLow"/>
            <a:r>
              <a:rPr lang="ar-SA" sz="1400" b="1" dirty="0">
                <a:latin typeface="Times New Roman"/>
                <a:ea typeface="SimSun"/>
                <a:cs typeface="Simplified Arabic"/>
              </a:rPr>
              <a:t>الجيل الثالث</a:t>
            </a:r>
            <a:r>
              <a:rPr lang="ar-SA" sz="1400" dirty="0">
                <a:latin typeface="Times New Roman"/>
                <a:ea typeface="SimSun"/>
                <a:cs typeface="Simplified Arabic"/>
              </a:rPr>
              <a:t> : هو الجيل الذي تنهار الدولة على يديه، إذ ينسى عهد البداوة والخشونة ويبلغ بالترف غايته وتتلاشى رابطة العصبية بين </a:t>
            </a:r>
            <a:r>
              <a:rPr lang="ar-SA" sz="1400">
                <a:latin typeface="Times New Roman"/>
                <a:ea typeface="SimSun"/>
                <a:cs typeface="Simplified Arabic"/>
              </a:rPr>
              <a:t>أبنائه</a:t>
            </a:r>
            <a:r>
              <a:rPr lang="ar-SA" sz="1400" baseline="30000" smtClean="0">
                <a:latin typeface="Times New Roman"/>
                <a:ea typeface="SimSun"/>
                <a:cs typeface="Simplified Arabic"/>
              </a:rPr>
              <a:t>()</a:t>
            </a:r>
            <a:r>
              <a:rPr lang="ar-SA" sz="1400" smtClean="0">
                <a:latin typeface="Times New Roman"/>
                <a:ea typeface="SimSun"/>
                <a:cs typeface="Simplified Arabic"/>
              </a:rPr>
              <a:t>.</a:t>
            </a:r>
            <a:endParaRPr lang="en-US" sz="1400" dirty="0">
              <a:effectLst>
                <a:outerShdw blurRad="50800" dist="38100" algn="tr" rotWithShape="0">
                  <a:prstClr val="black">
                    <a:alpha val="40000"/>
                  </a:prstClr>
                </a:outerShdw>
              </a:effectLst>
              <a:latin typeface="Times New Roman"/>
              <a:ea typeface="SimSun"/>
              <a:cs typeface="Simplified Arabic"/>
            </a:endParaRPr>
          </a:p>
        </p:txBody>
      </p:sp>
    </p:spTree>
    <p:extLst>
      <p:ext uri="{BB962C8B-B14F-4D97-AF65-F5344CB8AC3E}">
        <p14:creationId xmlns:p14="http://schemas.microsoft.com/office/powerpoint/2010/main" val="3758651855"/>
      </p:ext>
    </p:extLst>
  </p:cSld>
  <p:clrMapOvr>
    <a:masterClrMapping/>
  </p:clrMapOvr>
  <p:transition spd="slow">
    <p:pull dir="r"/>
  </p:transition>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TotalTime>
  <Words>1829</Words>
  <Application>Microsoft Office PowerPoint</Application>
  <PresentationFormat>عرض على الشاشة (3:4)‏</PresentationFormat>
  <Paragraphs>44</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Age Moment Studio</dc:creator>
  <cp:lastModifiedBy>Age Moment Studio</cp:lastModifiedBy>
  <cp:revision>14</cp:revision>
  <dcterms:created xsi:type="dcterms:W3CDTF">2018-12-18T16:01:10Z</dcterms:created>
  <dcterms:modified xsi:type="dcterms:W3CDTF">2018-12-24T16:39:28Z</dcterms:modified>
</cp:coreProperties>
</file>