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 id="265" r:id="rId7"/>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varScale="1">
        <p:scale>
          <a:sx n="52" d="100"/>
          <a:sy n="52" d="100"/>
        </p:scale>
        <p:origin x="-2238"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الثالثة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0" y="395536"/>
            <a:ext cx="6741368" cy="6617196"/>
          </a:xfrm>
          <a:prstGeom prst="rect">
            <a:avLst/>
          </a:prstGeom>
        </p:spPr>
        <p:txBody>
          <a:bodyPr wrap="square">
            <a:spAutoFit/>
          </a:bodyPr>
          <a:lstStyle/>
          <a:p>
            <a:r>
              <a:rPr lang="ar-SA" dirty="0">
                <a:latin typeface="Times New Roman"/>
                <a:ea typeface="SimSun"/>
                <a:cs typeface="PT Bold Heading"/>
              </a:rPr>
              <a:t>ثالثاً : تفسير الديانات السماوية الكبرى للتاريخ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تلتقي عملية تفسير التاريخ في الفكر الديني لاتباع رسالات السماء الكبرى، اليهودية ، المسيحية </a:t>
            </a:r>
            <a:r>
              <a:rPr lang="ar-SA" dirty="0" err="1">
                <a:latin typeface="Times New Roman"/>
                <a:ea typeface="SimSun"/>
                <a:cs typeface="Simplified Arabic"/>
              </a:rPr>
              <a:t>والأسلام</a:t>
            </a:r>
            <a:r>
              <a:rPr lang="ar-SA" dirty="0">
                <a:latin typeface="Times New Roman"/>
                <a:ea typeface="SimSun"/>
                <a:cs typeface="Simplified Arabic"/>
              </a:rPr>
              <a:t> على أرضية مشتركة تستمد وجودها ووحدتها من وحدة العقائد السماوية التي جاءت بها هذه الرسالات عن الخالق والكون والإنسان والحياة، وإن </a:t>
            </a:r>
            <a:r>
              <a:rPr lang="ar-SA" dirty="0" err="1">
                <a:latin typeface="Times New Roman"/>
                <a:ea typeface="SimSun"/>
                <a:cs typeface="Simplified Arabic"/>
              </a:rPr>
              <a:t>أحتوت</a:t>
            </a:r>
            <a:r>
              <a:rPr lang="ar-SA" dirty="0">
                <a:latin typeface="Times New Roman"/>
                <a:ea typeface="SimSun"/>
                <a:cs typeface="Simplified Arabic"/>
              </a:rPr>
              <a:t> هذه العقائد تفاصيل كثيرة قد لا يتطابق بعضها مع البعض الآخر بين ديانة وأخرى.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وتجمع العقائد السماوية على أن الله تعالى قد خلق الكون من العدم، وخلق الإنسان ليؤدي مهمته في إعمار الأرض خليفة لله تعالى. ثم ليرجع  الإنسان بعد موته فيبعث ويقف بين يدي الله ليحاسبه على أعماله في هذا العالم الدنيوي. وتلك كلها تمثل ( مسيرة تاريخية ) بدايتها الخلق ونهايتها البعث والحساب. ورحلة الإنسان بين تلك البداية وهذه النهاية تجسد مسيرة التاريخ البشري العام. ومن ثم يغدو يوم القيامة هو غاية التاريخ ونهايته. على أن هذه الرحلة قد حظيت على الدوام، ومنذ بداية الخلق، برعاية الله وعنايته وتوجيهه للإنسان لما فيه خير المسيرة ( التاريخية ) البشرية. وتجلت تلك العناية بتتابع الرسل والأنبياء الذين بعثهم الله تعالى ليرشدوا الناس الى الطريق القويم الذي يريد لهم الخالق أتباعه</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أ </a:t>
            </a:r>
            <a:r>
              <a:rPr lang="ar-SA" sz="1600" dirty="0">
                <a:latin typeface="Times New Roman"/>
                <a:ea typeface="SimSun"/>
                <a:cs typeface="Times New Roman"/>
              </a:rPr>
              <a:t>–</a:t>
            </a:r>
            <a:r>
              <a:rPr lang="ar-SA" sz="1600" dirty="0">
                <a:latin typeface="Times New Roman"/>
                <a:ea typeface="SimSun"/>
                <a:cs typeface="PT Bold Heading"/>
              </a:rPr>
              <a:t> التفسير الديني عند اليهود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أهتم اليهود بالتاريخ وذلك يظهر من الأسفار الأولى للتوراة إذ أن محتوياتها وأساليب عرضها تدل أيضاً على تفسير تلك الأحداث </a:t>
            </a:r>
            <a:r>
              <a:rPr lang="ar-SA" dirty="0" err="1">
                <a:latin typeface="Times New Roman"/>
                <a:ea typeface="SimSun"/>
                <a:cs typeface="Simplified Arabic"/>
              </a:rPr>
              <a:t>وأستيعاب</a:t>
            </a:r>
            <a:r>
              <a:rPr lang="ar-SA" dirty="0">
                <a:latin typeface="Times New Roman"/>
                <a:ea typeface="SimSun"/>
                <a:cs typeface="Simplified Arabic"/>
              </a:rPr>
              <a:t> دوافع واتجاهات صناعها والمشاركين فيها، ومن ثم علاقة ذلك كله بالإله لما له من حضور دائم في حركة التاريخ. يتصف بالرعاية والعناية.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في الواقع الأمر فإن الاعتقاد اليهودي بعلاقة الله بالتاريخ هو اعتقاد مشترك لاتباع الديانات السماوية والأساس الذي يقوم عليه تفسيرهم للتاريخ.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فبداية التاريخ البشري عند اليهود، كما جاء في سفر التكوين من العهد القديم، ترجع الى الله تعالى، فالله هو خالق البشر، وخالق الأرض ومانحها الخصائص التي تجعل من عيش الإنسان عليه وحركته فيها أمراَ ممكناً لأجل معلوم عنده من الزمان. </a:t>
            </a:r>
            <a:endParaRPr lang="en-US" dirty="0">
              <a:effectLst>
                <a:outerShdw blurRad="50800" dist="38100" algn="tr" rotWithShape="0">
                  <a:prstClr val="black">
                    <a:alpha val="40000"/>
                  </a:prstClr>
                </a:outerShdw>
              </a:effectLst>
              <a:latin typeface="Times New Roman"/>
              <a:ea typeface="SimSun"/>
              <a:cs typeface="Simplified Arabic"/>
            </a:endParaRPr>
          </a:p>
          <a:p>
            <a:pPr indent="-539750"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مباحث نظرية، د. جميل موسى النجار، ص135.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280" y="323528"/>
            <a:ext cx="6858000" cy="6709529"/>
          </a:xfrm>
          <a:prstGeom prst="rect">
            <a:avLst/>
          </a:prstGeom>
        </p:spPr>
        <p:txBody>
          <a:bodyPr wrap="square">
            <a:spAutoFit/>
          </a:bodyPr>
          <a:lstStyle/>
          <a:p>
            <a:pPr indent="478155" algn="justLow"/>
            <a:r>
              <a:rPr lang="ar-SA" dirty="0">
                <a:latin typeface="Times New Roman"/>
                <a:ea typeface="SimSun"/>
                <a:cs typeface="Simplified Arabic"/>
              </a:rPr>
              <a:t>وكما ورد في ( المزامير ) فإن الإيمان بالله ( الخالق ) اعتقاد أساسي في اليهودية، وكذلك الإيمان بأن الزمن يجري بأمره (( فالرب ملك الدهر والأبد )) وهو دائم الوجود (( في جميع ما في التاريخ من الأماكن والأزمان )) فالله هو المحرك للتاريخ (( يتصرف في تاريخ الإنسان وله فيه هدف تمثل فيها الحياة خاتمة المطاف، بل لابد من الوصول الى يوم ( الدينونة ) الذي يعد نهاية للمسيرة التاريخية البشرية كما يصرح سفر ( </a:t>
            </a:r>
            <a:r>
              <a:rPr lang="ar-SA" dirty="0" err="1">
                <a:latin typeface="Times New Roman"/>
                <a:ea typeface="SimSun"/>
                <a:cs typeface="Simplified Arabic"/>
              </a:rPr>
              <a:t>يهوديت</a:t>
            </a:r>
            <a:r>
              <a:rPr lang="ar-SA" dirty="0">
                <a:latin typeface="Times New Roman"/>
                <a:ea typeface="SimSun"/>
                <a:cs typeface="Simplified Arabic"/>
              </a:rPr>
              <a:t> ) من الكتاب المقدس. وهو يوم يشهد فيه الناس حساباً على الأعمال التي قاموا بها خلال تلك المسيرة، ومن ثم يثابون أو يعاقبون عليها، لأنهم </a:t>
            </a:r>
            <a:r>
              <a:rPr lang="ar-SA" dirty="0" err="1">
                <a:latin typeface="Times New Roman"/>
                <a:ea typeface="SimSun"/>
                <a:cs typeface="Simplified Arabic"/>
              </a:rPr>
              <a:t>أقترفوها</a:t>
            </a:r>
            <a:r>
              <a:rPr lang="ar-SA" dirty="0">
                <a:latin typeface="Times New Roman"/>
                <a:ea typeface="SimSun"/>
                <a:cs typeface="Simplified Arabic"/>
              </a:rPr>
              <a:t> بمحض إرادتهم لأن الإنسان له حرية مطلقة في الامتثال لأوامر الرب أو عصيانها كما توحي بذلك قصة آدم وحواء في سفر التكوين ))</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وفيما يتعلق بتاريخ اليهود وموقعها من التاريخ البشري، يرى بعض اليهود الذين استحوذت عليهم فكرة ( شعب الله المختار )، أن الشتات الذي عاشه اليهود وعد كارثة كبرى في تاريخهم، لم يكن هكذا في واقع الحال، وهو ليس عقاباً من الله، وقد سمح به الرب، ولم يسمح به فحسب بل جاء منه فضلاً على اليهود لكي ينقذوا رسالتهم الدينية باعتبارهم الشعب المختار. وهكذا مارست فكرة ( الشعب المختار ) في نظر هؤلاء دوراً ليس في تاريخ اليهود فحسب، بل في مسيرة التاريخ العام للبشرية كما تدفعها لتحقيق أهدافها ووصول التاريخ الى غايته.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وتجدر الإشارة الى أن الكتاب المقدس(العهد القديم) تضمن بعض التصورات لمسيرة التاريخ، كان منها ما يماثل فكرة التعاقب الدوري، إذ ورد في( سفر الجامعة ) في العهد القديم:(( ما كان فهو الذي سيكون وما صنع فهو الذي سيصنع فليس تحت الشمس شيء جديد )). وهو ما قد يشير الى تكرار الأحداث التاريخية بشكل دوري، إلا أن مثل هذا التكرار يتعلق، كما نرى بالتواريخ الخاصة، وذلك أن التاريخ البشري بمجمله له بداية كما أن له نهاية، في يوم الحساب. إلا أن هذا التكرار لا يتضمن تقدماً متواصل في التاريخ </a:t>
            </a:r>
            <a:r>
              <a:rPr lang="ar-SA" dirty="0" err="1">
                <a:latin typeface="Times New Roman"/>
                <a:ea typeface="SimSun"/>
                <a:cs typeface="Simplified Arabic"/>
              </a:rPr>
              <a:t>وأنما</a:t>
            </a:r>
            <a:r>
              <a:rPr lang="ar-SA" dirty="0">
                <a:latin typeface="Times New Roman"/>
                <a:ea typeface="SimSun"/>
                <a:cs typeface="Simplified Arabic"/>
              </a:rPr>
              <a:t> تعاقب لأوقات رخاء وأوقات شدائد</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ب </a:t>
            </a:r>
            <a:r>
              <a:rPr lang="ar-SA" sz="1600" dirty="0">
                <a:latin typeface="Times New Roman"/>
                <a:ea typeface="SimSun"/>
                <a:cs typeface="Times New Roman"/>
              </a:rPr>
              <a:t>–</a:t>
            </a:r>
            <a:r>
              <a:rPr lang="ar-SA" sz="1600" dirty="0">
                <a:latin typeface="Times New Roman"/>
                <a:ea typeface="SimSun"/>
                <a:cs typeface="PT Bold Heading"/>
              </a:rPr>
              <a:t> التفسير الديني عند المسيحية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dirty="0">
                <a:latin typeface="Times New Roman"/>
                <a:ea typeface="SimSun"/>
                <a:cs typeface="Simplified Arabic"/>
              </a:rPr>
              <a:t>أنطلق التفسير الديني المسيحي للتاريخ من الموروث العقائدي اليهودي الذي كان يربط </a:t>
            </a:r>
            <a:r>
              <a:rPr lang="ar-SA" dirty="0" smtClean="0">
                <a:latin typeface="Times New Roman"/>
                <a:ea typeface="SimSun"/>
                <a:cs typeface="Simplified Arabic"/>
              </a:rPr>
              <a:t>بين</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7294305"/>
          </a:xfrm>
          <a:prstGeom prst="rect">
            <a:avLst/>
          </a:prstGeom>
        </p:spPr>
        <p:txBody>
          <a:bodyPr wrap="square">
            <a:spAutoFit/>
          </a:bodyPr>
          <a:lstStyle/>
          <a:p>
            <a:pPr indent="478155" algn="justLow"/>
            <a:r>
              <a:rPr lang="ar-SA" dirty="0">
                <a:latin typeface="Times New Roman"/>
                <a:ea typeface="SimSun"/>
                <a:cs typeface="Simplified Arabic"/>
              </a:rPr>
              <a:t>ويفسر هذه الحركة بمسيرة البشرية التي تبدأ بالخلق وتنتهي بالبعث والحساب، وهو تفسير أجمالي جامع بين الديانات السماوية كما مر بنا، ويستند الى وحدة العقائد السماوية في أصولها ومنابعها الرئيسية. بيد أن التصورات الفكرية التي أسقطها القديسون ورجال الدين، الذين نَظّروا للمسيحية فكراً وعقيدة وعملاً، على أن هذه الديانة منذ وقت مبكر من تاريخ وجودها، أضفت على عملية تفسير التاريخ ملامح كثيرة مختلفة عما كانت قد أفرزته الديانة اليهودية، فقد </a:t>
            </a:r>
            <a:r>
              <a:rPr lang="ar-SA" dirty="0" err="1">
                <a:latin typeface="Times New Roman"/>
                <a:ea typeface="SimSun"/>
                <a:cs typeface="Simplified Arabic"/>
              </a:rPr>
              <a:t>أمتلكت</a:t>
            </a:r>
            <a:r>
              <a:rPr lang="ar-SA" dirty="0">
                <a:latin typeface="Times New Roman"/>
                <a:ea typeface="SimSun"/>
                <a:cs typeface="Simplified Arabic"/>
              </a:rPr>
              <a:t> المسيحية رؤية خاصة لقضايا التاريخ الكبرى، وموقع المسيحية منه، تتمثل في مفاهيم الخطيئة والتجسد والفداء والقيامة وعودة المسيح.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كما أن موضوع التوحيد كان له أثر مهم في تبلور نظرة مسيحية خاصة في تفسير التاريخ ذلك أن الإيمان بعلاقة حركة التاريخ البشري بالإله الخالق في التفسير الديني للتاريخ عند أتباع الديانات السماوية، كان له منظور مغاير لدى المسيحيين، أوجدت عملية تحول عقيدة الإيمان بوحدانية الله تعالى. وهي أصل الاعتقادات الدينية السماوية كلها وحجر الأساس لها بما فيها المسيحية الى عقيدة التثليث التي منحت كل واحد من الثلاثة ( الأب، الأبن، الروح القدس ) موقعاً في مسيرة التاريخ البشري، فالأب ( الله ) هو خالق الدنيا وبارئ البشر، ومن ثم فهو موجد المسيرة التاريخية البشرية وواضع </a:t>
            </a:r>
            <a:r>
              <a:rPr lang="ar-SA" dirty="0" err="1">
                <a:latin typeface="Times New Roman"/>
                <a:ea typeface="SimSun"/>
                <a:cs typeface="Simplified Arabic"/>
              </a:rPr>
              <a:t>منطلقاتها</a:t>
            </a:r>
            <a:r>
              <a:rPr lang="ar-SA" dirty="0">
                <a:latin typeface="Times New Roman"/>
                <a:ea typeface="SimSun"/>
                <a:cs typeface="Simplified Arabic"/>
              </a:rPr>
              <a:t>. والأبن ( المسيح ) هو المخلص الذي كان دوره في تلك المسيرة </a:t>
            </a:r>
            <a:r>
              <a:rPr lang="ar-SA" dirty="0" err="1">
                <a:latin typeface="Times New Roman"/>
                <a:ea typeface="SimSun"/>
                <a:cs typeface="Simplified Arabic"/>
              </a:rPr>
              <a:t>أرجاع</a:t>
            </a:r>
            <a:r>
              <a:rPr lang="ar-SA" dirty="0">
                <a:latin typeface="Times New Roman"/>
                <a:ea typeface="SimSun"/>
                <a:cs typeface="Simplified Arabic"/>
              </a:rPr>
              <a:t> التاريخ  الى هدفه الذي أراده الله منه. أما الروح القدس فمهمته رعاية الكنيسة المسيحية </a:t>
            </a:r>
            <a:r>
              <a:rPr lang="ar-SA" dirty="0" err="1">
                <a:latin typeface="Times New Roman"/>
                <a:ea typeface="SimSun"/>
                <a:cs typeface="Simplified Arabic"/>
              </a:rPr>
              <a:t>لأقامة</a:t>
            </a:r>
            <a:r>
              <a:rPr lang="ar-SA" dirty="0">
                <a:latin typeface="Times New Roman"/>
                <a:ea typeface="SimSun"/>
                <a:cs typeface="Simplified Arabic"/>
              </a:rPr>
              <a:t> ملكوت الله على الأرض كجزء من مسيرة التاريخ البشري، وذلك خلال زمن غياب المسيح بعد قيامته وصعوده الى السماء.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ومع ذلك يكون القول أن التفسير المسيحي للتاريخ كان من حيث أصوله استمرار للتفسير العبراني للتاريخ، ذلك أن حركة التاريخ البشري في كلا التفسيرين ظلت مرتبطة بالألوهية، على الرغم من </a:t>
            </a:r>
            <a:r>
              <a:rPr lang="ar-SA" dirty="0" err="1">
                <a:latin typeface="Times New Roman"/>
                <a:ea typeface="SimSun"/>
                <a:cs typeface="Simplified Arabic"/>
              </a:rPr>
              <a:t>أنعكاس</a:t>
            </a:r>
            <a:r>
              <a:rPr lang="ar-SA" dirty="0">
                <a:latin typeface="Times New Roman"/>
                <a:ea typeface="SimSun"/>
                <a:cs typeface="Simplified Arabic"/>
              </a:rPr>
              <a:t> غضب الله وانتقامه عليها، وتحول ذلك الغضب الى رحمة وفداء وخلاص من الخطيئة للمؤمنين بالمسيح ( أبن ألله )، فإذا كان الله يتجلى في تاريخ اليهود منتقماً من العاصين، فقد تجلى في تاريخ المسيحية مخلصاً للمذنبين. </a:t>
            </a:r>
            <a:endParaRPr lang="en-US" dirty="0">
              <a:effectLst>
                <a:outerShdw blurRad="50800" dist="38100" algn="tr" rotWithShape="0">
                  <a:prstClr val="black">
                    <a:alpha val="40000"/>
                  </a:prstClr>
                </a:outerShdw>
              </a:effectLst>
              <a:latin typeface="Times New Roman"/>
              <a:ea typeface="SimSun"/>
              <a:cs typeface="Simplified Arabic"/>
            </a:endParaRPr>
          </a:p>
          <a:p>
            <a:r>
              <a:rPr lang="ar-SA" dirty="0">
                <a:latin typeface="Times New Roman"/>
                <a:ea typeface="SimSun"/>
                <a:cs typeface="Simplified Arabic"/>
              </a:rPr>
              <a:t>أن التفسير المسيحي للتاريخ البشري يجعل منه مسيرة تبدأ بالخلق وتنتهي بالبعث والحساب، مروراً بتفاصيل رئيسية كبرى تواكب هذه المسيرة وتحدد ملامحها، وكان أبرزها رسالة المسيح – وتضفي عليها أبرز عقائد المسيحية لعقود من الزمن.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7448193"/>
          </a:xfrm>
          <a:prstGeom prst="rect">
            <a:avLst/>
          </a:prstGeom>
        </p:spPr>
        <p:txBody>
          <a:bodyPr wrap="square">
            <a:spAutoFit/>
          </a:bodyPr>
          <a:lstStyle/>
          <a:p>
            <a:pPr indent="478155" algn="justLow"/>
            <a:r>
              <a:rPr lang="ar-SA" dirty="0">
                <a:latin typeface="Times New Roman"/>
                <a:ea typeface="SimSun"/>
                <a:cs typeface="Simplified Arabic"/>
              </a:rPr>
              <a:t>وواضح أن ظهور المسيح وتبشره برسالته يكون أهم مراحل التاريخ البشري على وفق مفهوم التفسير المسيحي، فليس للتاريخ أي دلالة إلا في الفداء الروحي للبشرية. وجاء ظهوره ليعبر عن دخول الله في التاريخ منجداً في صورة بشرية يمثلها ( أبنه ) المسيح، وليحقق ( الأبن ) أغراضاً كبرى في نطاق مسيرة التاريخ البشري أبرزها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pPr>
            <a:r>
              <a:rPr lang="ar-SA" dirty="0">
                <a:latin typeface="Times New Roman"/>
                <a:ea typeface="SimSun"/>
                <a:cs typeface="Simplified Arabic"/>
              </a:rPr>
              <a:t>تأسيس الكنيسة المسيحية وبث تعاليم السماء من خلالها، والدعوة الى </a:t>
            </a:r>
            <a:r>
              <a:rPr lang="ar-SA" dirty="0" err="1">
                <a:latin typeface="Times New Roman"/>
                <a:ea typeface="SimSun"/>
                <a:cs typeface="Simplified Arabic"/>
              </a:rPr>
              <a:t>أقامة</a:t>
            </a:r>
            <a:r>
              <a:rPr lang="ar-SA" dirty="0">
                <a:latin typeface="Times New Roman"/>
                <a:ea typeface="SimSun"/>
                <a:cs typeface="Simplified Arabic"/>
              </a:rPr>
              <a:t> ملكوت الله في الأرض، أي إقامة مملكة تطبق فيها أحكام الله التي بشر بها المسيح ونشرها بين الأمم بواسطة الكنيسة المسيحية، ومن ثم </a:t>
            </a:r>
            <a:r>
              <a:rPr lang="ar-SA" dirty="0" err="1">
                <a:latin typeface="Times New Roman"/>
                <a:ea typeface="SimSun"/>
                <a:cs typeface="Simplified Arabic"/>
              </a:rPr>
              <a:t>أضطلعت</a:t>
            </a:r>
            <a:r>
              <a:rPr lang="ar-SA" dirty="0">
                <a:latin typeface="Times New Roman"/>
                <a:ea typeface="SimSun"/>
                <a:cs typeface="Simplified Arabic"/>
              </a:rPr>
              <a:t> الكنيسة المسيحية بمهمة التبشير </a:t>
            </a:r>
            <a:r>
              <a:rPr lang="ar-SA" dirty="0" err="1">
                <a:latin typeface="Times New Roman"/>
                <a:ea typeface="SimSun"/>
                <a:cs typeface="Simplified Arabic"/>
              </a:rPr>
              <a:t>بالأنجيل</a:t>
            </a:r>
            <a:r>
              <a:rPr lang="ar-SA" dirty="0">
                <a:latin typeface="Times New Roman"/>
                <a:ea typeface="SimSun"/>
                <a:cs typeface="Simplified Arabic"/>
              </a:rPr>
              <a:t> وتعاليم المسيح بعد غيبته عن الأرض ورفعه الى السماء، وترسيخ المهمة التي بدأها بإقامة ملكوت الله في الأرض. ولذلك أصبح للكنيسة، كما تقيم مملكة الله في الأرض، سلطات زمنية واسعة هيمنت من خلالها على جميع نواحي الحياة في أوربا خلال القرون الوسطى بما فيها الحياة السياسية، وهي سلطات يراها الفكر الديني المسيحي نفسه من خلال تخويله لحوارية ( بطرس ) شؤون الكنيسة المسيحية. </a:t>
            </a:r>
            <a:endParaRPr lang="en-US" dirty="0">
              <a:latin typeface="Times New Roman"/>
              <a:ea typeface="SimSun"/>
              <a:cs typeface="Simplified Arabic"/>
            </a:endParaRPr>
          </a:p>
          <a:p>
            <a:pPr marL="342900" lvl="0" indent="-342900" algn="justLow">
              <a:buFont typeface="+mj-lt"/>
              <a:buAutoNum type="arabicPeriod"/>
              <a:tabLst>
                <a:tab pos="-283845" algn="l"/>
              </a:tabLst>
            </a:pPr>
            <a:r>
              <a:rPr lang="ar-SA" dirty="0">
                <a:latin typeface="Times New Roman"/>
                <a:ea typeface="SimSun"/>
                <a:cs typeface="Simplified Arabic"/>
              </a:rPr>
              <a:t>يرى الفكر الديني المسيحي أن العناية الإلهية متمثلة بـ ( الروح القدس ) وهو الأقنوم </a:t>
            </a:r>
            <a:r>
              <a:rPr lang="ar-SA" dirty="0" err="1">
                <a:latin typeface="Times New Roman"/>
                <a:ea typeface="SimSun"/>
                <a:cs typeface="Simplified Arabic"/>
              </a:rPr>
              <a:t>الآلهي</a:t>
            </a:r>
            <a:r>
              <a:rPr lang="ar-SA" dirty="0">
                <a:latin typeface="Times New Roman"/>
                <a:ea typeface="SimSun"/>
                <a:cs typeface="Simplified Arabic"/>
              </a:rPr>
              <a:t> الثالث في عقيدة التثليث، هي التي ترى مسيرة الكنيسة المسيحية في العصور التي تسبق عودة المسيح الى الأرض، لتؤدي الكنيسة مهمتها في </a:t>
            </a:r>
            <a:r>
              <a:rPr lang="ar-SA" dirty="0" err="1">
                <a:latin typeface="Times New Roman"/>
                <a:ea typeface="SimSun"/>
                <a:cs typeface="Simplified Arabic"/>
              </a:rPr>
              <a:t>أقامة</a:t>
            </a:r>
            <a:r>
              <a:rPr lang="ar-SA" dirty="0">
                <a:latin typeface="Times New Roman"/>
                <a:ea typeface="SimSun"/>
                <a:cs typeface="Simplified Arabic"/>
              </a:rPr>
              <a:t> ملكوت الله على الأرض وتتمثل رعاية الروح القدس للكنيسة باختيار رجال الدين لها ليقوموا بإدارة شؤونها، وتوجيههم في أعمال نحو ما يضمن حسن أداء الكنيسة لمهامها في جميع العصور. </a:t>
            </a:r>
            <a:endParaRPr lang="en-US" dirty="0">
              <a:latin typeface="Times New Roman"/>
              <a:ea typeface="SimSun"/>
              <a:cs typeface="Simplified Arabic"/>
            </a:endParaRPr>
          </a:p>
          <a:p>
            <a:pPr marL="342900" lvl="0" indent="-342900" algn="justLow">
              <a:buFont typeface="+mj-lt"/>
              <a:buAutoNum type="arabicPeriod"/>
              <a:tabLst>
                <a:tab pos="-283845" algn="l"/>
              </a:tabLst>
            </a:pPr>
            <a:r>
              <a:rPr lang="ar-SA" dirty="0">
                <a:latin typeface="Times New Roman"/>
                <a:ea typeface="SimSun"/>
                <a:cs typeface="Simplified Arabic"/>
              </a:rPr>
              <a:t>تخليص البشرية بوفاته على الصليب وافتدائه بنفسه لها من أرض خطيئة آدم. </a:t>
            </a:r>
            <a:endParaRPr lang="en-US" dirty="0">
              <a:latin typeface="Times New Roman"/>
              <a:ea typeface="SimSun"/>
              <a:cs typeface="Simplified Arabic"/>
            </a:endParaRPr>
          </a:p>
          <a:p>
            <a:pPr marL="342900" lvl="0" indent="-342900" algn="justLow">
              <a:buFont typeface="+mj-lt"/>
              <a:buAutoNum type="arabicPeriod"/>
              <a:tabLst>
                <a:tab pos="-283845" algn="l"/>
              </a:tabLst>
            </a:pPr>
            <a:r>
              <a:rPr lang="ar-SA" dirty="0">
                <a:latin typeface="Times New Roman"/>
                <a:ea typeface="SimSun"/>
                <a:cs typeface="Simplified Arabic"/>
              </a:rPr>
              <a:t>قيامه بعد الصلب من بين الأموات وصعوده الى السماء لمنح البشر تأكيداً بخلودهم</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latin typeface="Times New Roman"/>
              <a:ea typeface="SimSun"/>
              <a:cs typeface="Simplified Arabic"/>
            </a:endParaRPr>
          </a:p>
          <a:p>
            <a:pPr algn="justLow"/>
            <a:r>
              <a:rPr lang="ar-SA" sz="1600" dirty="0">
                <a:latin typeface="Times New Roman"/>
                <a:ea typeface="SimSun"/>
                <a:cs typeface="PT Bold Heading"/>
              </a:rPr>
              <a:t>ج </a:t>
            </a:r>
            <a:r>
              <a:rPr lang="ar-SA" sz="1600" dirty="0">
                <a:latin typeface="Times New Roman"/>
                <a:ea typeface="SimSun"/>
                <a:cs typeface="Times New Roman"/>
              </a:rPr>
              <a:t>–</a:t>
            </a:r>
            <a:r>
              <a:rPr lang="ar-SA" sz="1600" dirty="0">
                <a:latin typeface="Times New Roman"/>
                <a:ea typeface="SimSun"/>
                <a:cs typeface="PT Bold Heading"/>
              </a:rPr>
              <a:t> التفسير الإسلامي للتاريخ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dirty="0">
                <a:latin typeface="Times New Roman"/>
                <a:ea typeface="SimSun"/>
                <a:cs typeface="Simplified Arabic"/>
              </a:rPr>
              <a:t>يستند التفسير الإسلامي للتاريخ الى أصول الإسلام ومصادره وفي مقدمتها (القرآن والسنة) حيث يرى أن تاريخ البشرية تاريخ واحد متصل يبدأ بخلق الإنسان وينتهي بالحساب ويوم القيامة ويمر بمراحل ومحطات أهمها، تتابع الرسل والنبوات </a:t>
            </a:r>
            <a:r>
              <a:rPr lang="ar-SA" sz="1400" baseline="30000" dirty="0">
                <a:latin typeface="Times New Roman"/>
                <a:ea typeface="SimSun"/>
                <a:cs typeface="Simplified Arabic"/>
              </a:rPr>
              <a:t>() </a:t>
            </a:r>
            <a:r>
              <a:rPr lang="ar-SA" sz="1400" dirty="0">
                <a:latin typeface="Times New Roman"/>
                <a:ea typeface="SimSun"/>
                <a:cs typeface="Simplified Arabic"/>
              </a:rPr>
              <a:t> أنظر : أيضاً : ص141 – 145.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2150"/>
            <a:ext cx="6741368" cy="8679299"/>
          </a:xfrm>
          <a:prstGeom prst="rect">
            <a:avLst/>
          </a:prstGeom>
        </p:spPr>
        <p:txBody>
          <a:bodyPr wrap="square">
            <a:spAutoFit/>
          </a:bodyPr>
          <a:lstStyle/>
          <a:p>
            <a:r>
              <a:rPr lang="ar-SA" dirty="0"/>
              <a:t>التي كانت الرسالة الإسلامية آخرها. وهو تاريخ شامل لأمم العالم جميعاً، لذلك دأب كثير من المؤرخين العرب المسلمين الأوائل على كتابة التاريخ </a:t>
            </a:r>
            <a:r>
              <a:rPr lang="ar-SA" dirty="0" err="1"/>
              <a:t>أنطلاقاً</a:t>
            </a:r>
            <a:r>
              <a:rPr lang="ar-SA" dirty="0"/>
              <a:t> من (الزمان) ثم ابتداء الخلق وعدد أيامه، وخلق آدم، ثم تدوين تاريخ الرسل والأنبياء على وفق التتابع الزمني لرسالاتهم، وذلك كما فعل أبرز المؤرخون العرب مثل الدينوري واليعقوبي والطبري والمسعودي. </a:t>
            </a:r>
            <a:endParaRPr lang="en-US" dirty="0">
              <a:effectLst>
                <a:outerShdw blurRad="50800" dist="38100" algn="tr" rotWithShape="0">
                  <a:prstClr val="black">
                    <a:alpha val="40000"/>
                  </a:prstClr>
                </a:outerShdw>
              </a:effectLst>
            </a:endParaRPr>
          </a:p>
          <a:p>
            <a:r>
              <a:rPr lang="ar-SA" dirty="0"/>
              <a:t>ومن ثم كان خلق آدم من قبل الله تعالى بداية للتاريخ، فالله هو خالق كل شيء </a:t>
            </a:r>
            <a:r>
              <a:rPr lang="en-US" dirty="0">
                <a:sym typeface="AGA Arabesque"/>
              </a:rPr>
              <a:t></a:t>
            </a:r>
            <a:r>
              <a:rPr lang="ar-SA" b="1" dirty="0"/>
              <a:t>وَخَلَقَ كُلَّ شَيْءٍ فَقَدَّرَهُ تَقْدِيراً</a:t>
            </a:r>
            <a:r>
              <a:rPr lang="ar-SA" dirty="0"/>
              <a:t> </a:t>
            </a:r>
            <a:r>
              <a:rPr lang="en-US" dirty="0">
                <a:sym typeface="AGA Arabesque"/>
              </a:rPr>
              <a:t></a:t>
            </a:r>
            <a:r>
              <a:rPr lang="ar-SA" dirty="0"/>
              <a:t> (الفرقان : 2) وهو خالق السماوات والأرض وخالق الإنسان </a:t>
            </a:r>
            <a:r>
              <a:rPr lang="en-US" dirty="0">
                <a:sym typeface="AGA Arabesque"/>
              </a:rPr>
              <a:t></a:t>
            </a:r>
            <a:r>
              <a:rPr lang="en-US" dirty="0"/>
              <a:t> </a:t>
            </a:r>
            <a:r>
              <a:rPr lang="ar-SA" b="1" dirty="0"/>
              <a:t>وَاللّهُ خَلَقَكُمْ ثُمَّ يَتَوَفَّاكُمْ</a:t>
            </a:r>
            <a:r>
              <a:rPr lang="ar-SA" dirty="0"/>
              <a:t> </a:t>
            </a:r>
            <a:r>
              <a:rPr lang="en-US" dirty="0">
                <a:sym typeface="AGA Arabesque"/>
              </a:rPr>
              <a:t></a:t>
            </a:r>
            <a:r>
              <a:rPr lang="ar-SA" dirty="0"/>
              <a:t> (النحل : 70) </a:t>
            </a:r>
            <a:r>
              <a:rPr lang="en-US" dirty="0">
                <a:sym typeface="AGA Arabesque"/>
              </a:rPr>
              <a:t></a:t>
            </a:r>
            <a:r>
              <a:rPr lang="en-US" dirty="0"/>
              <a:t> </a:t>
            </a:r>
            <a:r>
              <a:rPr lang="ar-SA" b="1" dirty="0"/>
              <a:t>يَا أَيُّهَا النَّاسُ اتَّقُواْ رَبَّكُمُ الَّذِي خَلَقَكُم مِّن نَّفْسٍ وَاحِدَةٍ وَخَلَقَ مِنْهَا زَوْجَهَا وَبَثَّ مِنْهُمَا رِجَالاً كَثِيراً وَنِسَاء</a:t>
            </a:r>
            <a:r>
              <a:rPr lang="ar-SA" dirty="0"/>
              <a:t> </a:t>
            </a:r>
            <a:r>
              <a:rPr lang="en-US" dirty="0">
                <a:sym typeface="AGA Arabesque"/>
              </a:rPr>
              <a:t></a:t>
            </a:r>
            <a:r>
              <a:rPr lang="ar-SA" dirty="0"/>
              <a:t> (النساء : 1) </a:t>
            </a:r>
            <a:r>
              <a:rPr lang="en-US" dirty="0">
                <a:sym typeface="AGA Arabesque"/>
              </a:rPr>
              <a:t></a:t>
            </a:r>
            <a:r>
              <a:rPr lang="en-US" dirty="0"/>
              <a:t> </a:t>
            </a:r>
            <a:r>
              <a:rPr lang="ar-SA" b="1" dirty="0"/>
              <a:t>كَيْفَ تَكْفُرُونَ بِاللَّهِ وَكُنتُمْ أَمْوَاتاً فَأَحْيَاكُمْ ثُمَّ يُمِيتُكُمْ ثُمَّ يُحْيِيكُمْ ثُمَّ إِلَيْهِ تُرْجَعُونَ</a:t>
            </a:r>
            <a:r>
              <a:rPr lang="ar-SA" dirty="0"/>
              <a:t> </a:t>
            </a:r>
            <a:r>
              <a:rPr lang="en-US" dirty="0">
                <a:sym typeface="AGA Arabesque"/>
              </a:rPr>
              <a:t></a:t>
            </a:r>
            <a:r>
              <a:rPr lang="ar-SA" dirty="0"/>
              <a:t> (البقرة : 28). </a:t>
            </a:r>
            <a:endParaRPr lang="en-US" dirty="0">
              <a:effectLst>
                <a:outerShdw blurRad="50800" dist="38100" algn="tr" rotWithShape="0">
                  <a:prstClr val="black">
                    <a:alpha val="40000"/>
                  </a:prstClr>
                </a:outerShdw>
              </a:effectLst>
            </a:endParaRPr>
          </a:p>
          <a:p>
            <a:r>
              <a:rPr lang="ar-SA" dirty="0"/>
              <a:t>ذلك أن الله تعالى هو علة الوجود بأكمله. على أن خلقه للإنسان تميز بتكريم هذا المخلوق وتفضيله على كثير من مخلوقاته </a:t>
            </a:r>
            <a:r>
              <a:rPr lang="en-US" dirty="0">
                <a:sym typeface="AGA Arabesque"/>
              </a:rPr>
              <a:t></a:t>
            </a:r>
            <a:r>
              <a:rPr lang="en-US" dirty="0"/>
              <a:t> </a:t>
            </a:r>
            <a:r>
              <a:rPr lang="ar-SA" b="1" dirty="0"/>
              <a:t>وَلَقَدْ كَرَّمْنَا بَنِي آدَمَ وَحَمَلْنَاهُمْ فِي الْبَرِّ وَالْبَحْرِ وَرَزَقْنَاهُم مِّنَ الطَّيِّبَاتِ وَفَضَّلْنَاهُمْ عَلَى كَثِيرٍ مِّمَّنْ خَلَقْنَا تَفْضِيلاً</a:t>
            </a:r>
            <a:r>
              <a:rPr lang="en-US" dirty="0">
                <a:sym typeface="AGA Arabesque"/>
              </a:rPr>
              <a:t></a:t>
            </a:r>
            <a:r>
              <a:rPr lang="ar-SA" dirty="0"/>
              <a:t>(الإسراء : 70). </a:t>
            </a:r>
            <a:endParaRPr lang="en-US" dirty="0">
              <a:effectLst>
                <a:outerShdw blurRad="50800" dist="38100" algn="tr" rotWithShape="0">
                  <a:prstClr val="black">
                    <a:alpha val="40000"/>
                  </a:prstClr>
                </a:outerShdw>
              </a:effectLst>
            </a:endParaRPr>
          </a:p>
          <a:p>
            <a:r>
              <a:rPr lang="ar-SA" dirty="0"/>
              <a:t>وبذلك تهيأت بخلق آدم عناصر التاريخ الثلاثة : الإنسان، والمكان ( </a:t>
            </a:r>
            <a:r>
              <a:rPr lang="ar-SA" dirty="0" err="1"/>
              <a:t>الآرض</a:t>
            </a:r>
            <a:r>
              <a:rPr lang="ar-SA" dirty="0"/>
              <a:t> ) والزمان، اللذان خلقهما الله تعالى من قبل خلق الإنسان، وبدأت البشرية، بآدم وذريته، مسيرتها ( التاريخية ) التي كللها الله برعايته، وهيأ لها سبل الاستمرار، فبعث الرسل والأنبياء هادين ومبشرين ومنذرين، وليذكروا الناس بالرسالة الواحدة، وبطبيعة المهمة التي أرادها الله لإنسان في الحياة الدنيا. وكان خاتم أولئك الأنبياء والرسل محمد بن عبد الله (صلى الله عليه </a:t>
            </a:r>
            <a:r>
              <a:rPr lang="ar-SA" dirty="0" err="1"/>
              <a:t>وآله</a:t>
            </a:r>
            <a:r>
              <a:rPr lang="ar-SA" dirty="0"/>
              <a:t> وسلم). </a:t>
            </a:r>
            <a:endParaRPr lang="en-US" dirty="0">
              <a:effectLst>
                <a:outerShdw blurRad="50800" dist="38100" algn="tr" rotWithShape="0">
                  <a:prstClr val="black">
                    <a:alpha val="40000"/>
                  </a:prstClr>
                </a:outerShdw>
              </a:effectLst>
            </a:endParaRPr>
          </a:p>
          <a:p>
            <a:r>
              <a:rPr lang="ar-SA" dirty="0"/>
              <a:t>ويتضح من خلال التفسير الإسلامية للتاريخ أن طبيعة المسيرة التاريخية لأية أمة من الأمم ترتبط بمدى تصديقها برسالة السماء وتحقيقها للمبادئ والأهداف الاعتقادية والسلوكية والقيمية التي تنزل بها. لذلك كانت هناك في التفسير الإسلامي للتاريخ آجال معينة ينتهي معها وجود كل أمة من الأمم في الحياة الدنيا </a:t>
            </a:r>
            <a:r>
              <a:rPr lang="en-US" dirty="0">
                <a:sym typeface="AGA Arabesque"/>
              </a:rPr>
              <a:t></a:t>
            </a:r>
            <a:r>
              <a:rPr lang="en-US" dirty="0"/>
              <a:t> </a:t>
            </a:r>
            <a:r>
              <a:rPr lang="ar-SA" b="1" dirty="0"/>
              <a:t>وَلِكُلِّ أُمَّةٍ أَجَلٌ فَإِذَا جَاء أَجَلُهُمْ لاَ يَسْتَأْخِرُونَ سَاعَةً وَلاَ يَسْتَقْدِمُونَ </a:t>
            </a:r>
            <a:r>
              <a:rPr lang="en-US" dirty="0">
                <a:sym typeface="AGA Arabesque"/>
              </a:rPr>
              <a:t></a:t>
            </a:r>
            <a:r>
              <a:rPr lang="ar-SA" dirty="0"/>
              <a:t> (الأعراف : 34). وكما أن للمكان الذي يكون ركناً من أركان التاريخ الثلاثة ( الزمان، المكان، الإنسان ) أجل أيضاً </a:t>
            </a:r>
            <a:r>
              <a:rPr lang="en-US" dirty="0">
                <a:sym typeface="AGA Arabesque"/>
              </a:rPr>
              <a:t></a:t>
            </a:r>
            <a:r>
              <a:rPr lang="en-US" dirty="0"/>
              <a:t> </a:t>
            </a:r>
            <a:r>
              <a:rPr lang="ar-SA" b="1" dirty="0"/>
              <a:t>أَوَلَمْ يَتَفَكَّرُوا فِي أَنفُسِهِمْ مَا خَلَقَ اللَّهُ السَّمَاوَاتِ وَالْأَرْضَ وَمَا بَيْنَهُمَا إِلَّا بِالْحَقِّ وَأَجَلٍ مُّسَمًّى</a:t>
            </a:r>
            <a:r>
              <a:rPr lang="ar-SA" dirty="0"/>
              <a:t> </a:t>
            </a:r>
            <a:r>
              <a:rPr lang="en-US" dirty="0">
                <a:sym typeface="AGA Arabesque"/>
              </a:rPr>
              <a:t></a:t>
            </a:r>
            <a:r>
              <a:rPr lang="ar-SA" dirty="0"/>
              <a:t> (الروم : 8)</a:t>
            </a:r>
            <a:endParaRPr lang="en-US" dirty="0">
              <a:effectLst>
                <a:outerShdw blurRad="50800" dist="38100" algn="tr" rotWithShape="0">
                  <a:prstClr val="black">
                    <a:alpha val="40000"/>
                  </a:prstClr>
                </a:outerShdw>
              </a:effectLst>
            </a:endParaRPr>
          </a:p>
          <a:p>
            <a:r>
              <a:rPr lang="ar-SA" dirty="0"/>
              <a:t>وأن </a:t>
            </a:r>
            <a:r>
              <a:rPr lang="ar-SA" dirty="0" err="1"/>
              <a:t>أنقضاء</a:t>
            </a:r>
            <a:r>
              <a:rPr lang="ar-SA" dirty="0"/>
              <a:t> آجال الأمم هي ( نهاية التاريخ التي تتمثل بالوقوف بين يدي الله تعالى يوم القيامة للحساب للفوز بالثواب والخلود في النعيم أو الخسران والعقاب والخلود في الجحيم في الحياة الأخرى )</a:t>
            </a:r>
            <a:r>
              <a:rPr lang="ar-SA" baseline="30000" dirty="0"/>
              <a:t> </a:t>
            </a:r>
            <a:r>
              <a:rPr lang="ar-SA" dirty="0"/>
              <a:t> </a:t>
            </a:r>
            <a:endParaRPr lang="en-US" dirty="0">
              <a:effectLst>
                <a:outerShdw blurRad="50800" dist="38100" algn="tr" rotWithShape="0">
                  <a:prstClr val="black">
                    <a:alpha val="40000"/>
                  </a:prstClr>
                </a:outerShdw>
              </a:effectLst>
            </a:endParaRPr>
          </a:p>
          <a:p>
            <a:r>
              <a:rPr lang="ar-SA" dirty="0"/>
              <a:t> </a:t>
            </a:r>
            <a:endParaRPr lang="en-US" dirty="0">
              <a:effectLst>
                <a:outerShdw blurRad="50800" dist="38100" algn="tr" rotWithShape="0">
                  <a:prstClr val="black">
                    <a:alpha val="40000"/>
                  </a:prstClr>
                </a:outerShdw>
              </a:effectLst>
            </a:endParaRPr>
          </a:p>
          <a:p>
            <a:endParaRPr lang="en-US" dirty="0">
              <a:effectLst>
                <a:outerShdw blurRad="50800" dist="38100" algn="tr" rotWithShape="0">
                  <a:prstClr val="black">
                    <a:alpha val="40000"/>
                  </a:prstClr>
                </a:outerShdw>
              </a:effectLst>
            </a:endParaRPr>
          </a:p>
          <a:p>
            <a:r>
              <a:rPr lang="ar-SA" dirty="0"/>
              <a:t> </a:t>
            </a:r>
            <a:endParaRPr lang="en-US" dirty="0">
              <a:effectLst>
                <a:outerShdw blurRad="50800" dist="38100" algn="tr" rotWithShape="0">
                  <a:prstClr val="black">
                    <a:alpha val="40000"/>
                  </a:prstClr>
                </a:outerShdw>
              </a:effectLst>
            </a:endParaRPr>
          </a:p>
        </p:txBody>
      </p:sp>
    </p:spTree>
    <p:extLst>
      <p:ext uri="{BB962C8B-B14F-4D97-AF65-F5344CB8AC3E}">
        <p14:creationId xmlns:p14="http://schemas.microsoft.com/office/powerpoint/2010/main" val="1631500569"/>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TotalTime>
  <Words>1804</Words>
  <Application>Microsoft Office PowerPoint</Application>
  <PresentationFormat>عرض على الشاشة (3:4)‏</PresentationFormat>
  <Paragraphs>37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13</cp:revision>
  <dcterms:created xsi:type="dcterms:W3CDTF">2018-12-18T16:01:10Z</dcterms:created>
  <dcterms:modified xsi:type="dcterms:W3CDTF">2018-12-24T16:34:39Z</dcterms:modified>
</cp:coreProperties>
</file>