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41" autoAdjust="0"/>
    <p:restoredTop sz="94660"/>
  </p:normalViewPr>
  <p:slideViewPr>
    <p:cSldViewPr>
      <p:cViewPr>
        <p:scale>
          <a:sx n="50" d="100"/>
          <a:sy n="50" d="100"/>
        </p:scale>
        <p:origin x="-2280" y="-16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الثانية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395536"/>
            <a:ext cx="6741368" cy="7017306"/>
          </a:xfrm>
          <a:prstGeom prst="rect">
            <a:avLst/>
          </a:prstGeom>
        </p:spPr>
        <p:txBody>
          <a:bodyPr wrap="square">
            <a:spAutoFit/>
          </a:bodyPr>
          <a:lstStyle/>
          <a:p>
            <a:pPr algn="just"/>
            <a:r>
              <a:rPr lang="ar-SA" dirty="0"/>
              <a:t>ثانياً : الآراء الأولى في تفسير التاريخ </a:t>
            </a:r>
            <a:endParaRPr lang="en-US" dirty="0">
              <a:effectLst>
                <a:outerShdw blurRad="50800" dist="38100" algn="tr" rotWithShape="0">
                  <a:prstClr val="black">
                    <a:alpha val="40000"/>
                  </a:prstClr>
                </a:outerShdw>
              </a:effectLst>
            </a:endParaRPr>
          </a:p>
          <a:p>
            <a:pPr algn="just"/>
            <a:r>
              <a:rPr lang="ar-SA" dirty="0"/>
              <a:t>1- الأمم القديمة وفهم التاريخ الأسطوري :</a:t>
            </a:r>
            <a:endParaRPr lang="en-US" dirty="0">
              <a:effectLst>
                <a:outerShdw blurRad="50800" dist="38100" algn="tr" rotWithShape="0">
                  <a:prstClr val="black">
                    <a:alpha val="40000"/>
                  </a:prstClr>
                </a:outerShdw>
              </a:effectLst>
            </a:endParaRPr>
          </a:p>
          <a:p>
            <a:pPr algn="just"/>
            <a:r>
              <a:rPr lang="ar-SA" dirty="0"/>
              <a:t>أرتبط التاريخ، بمراحل الوعي المعرفي الأولى للإنسان وتطلعاته نحو إدراك حقيقة الكون والحياة، وما </a:t>
            </a:r>
            <a:r>
              <a:rPr lang="ar-SA" dirty="0" err="1"/>
              <a:t>يتطلبه</a:t>
            </a:r>
            <a:r>
              <a:rPr lang="ar-SA" dirty="0"/>
              <a:t> ذلك من وعي الإنسان بذاته وطبيعة أفعاله التي لا تقتصر على ما يستجد منها في حاضره بل تشمل ما حدث منها في الماضي أيضاً. ويمكن القول أن التاريخ كان وما يزال معرفة ملازمة لفكر الإنسان وطبيعته. وقد مرت هذه الصلة الوثيقة بين الإنسان والتاريخ بمراحل متعددة، تطورت خلالها تلك المعرفة البدائية من صورتها الشفاهية الحسية الى أن بلغت مبلغ العلم، وارتقى معه الفكر </a:t>
            </a:r>
            <a:r>
              <a:rPr lang="ar-SA" dirty="0" err="1"/>
              <a:t>التأريخي</a:t>
            </a:r>
            <a:r>
              <a:rPr lang="ar-SA" dirty="0"/>
              <a:t> ليلتحم الفكر الفلسفي ساعياً لحل مشاكل التاريخ كعلم، بل مشاكل البشرية – كما أراد بعض فلاسفة التاريخ المعاصرين، من خلال فلسفة التاريخ.</a:t>
            </a:r>
            <a:endParaRPr lang="en-US" dirty="0">
              <a:effectLst>
                <a:outerShdw blurRad="50800" dist="38100" algn="tr" rotWithShape="0">
                  <a:prstClr val="black">
                    <a:alpha val="40000"/>
                  </a:prstClr>
                </a:outerShdw>
              </a:effectLst>
            </a:endParaRPr>
          </a:p>
          <a:p>
            <a:pPr algn="just"/>
            <a:r>
              <a:rPr lang="ar-SA" dirty="0"/>
              <a:t>كانت الرواية الشفهية في الصورة البدائية الأولى للتاريخ كمعرفة قبل أن تعرف الكتابة، فقد كان الإنسان يقص على أبنائه وأحفاده. أو سواهم قصص أسلافه ممتزجة بالأساطير، وذلك قبل أن يتدرج التاريخ في الرقي ويمتزج، بعد مرحلة الرواية الشفهية، بعناصر فنية كالرسم والنقش وغير ذلك مما يدخل اليوم في عداد الآثار التي تكون مصدراً من مصادر التاريخ. ثم يبلغ مرحلة التدوين بعد اكتشاف الكتابة في بلاد ما بين النهرين أولاً حوالي سنة(3300ق. م) ثم في حدود سنة (3000 ق.م) في مصر و(2000ق. م) في الصين. ولعل ما يفسر التلازم بين الإنسان والتاريخ الشفهي هو تميز الإنسان باللغة التي استطاع بواسطتها أن يتفاهم مع الآخرين من بني جنسه، وينقل أليهم من خلالها خبراته وتجاربه، ومنها، بالضرورة، أحداث الماضي، وهذا هو التاريخ الشفهي الذي تضمنته الروايات والقصص والحكايات الشفهية، كانت تشوبه غالباً عناصر خيالية وأسطورية تحاكي طبيعة تلك الروايات التي تمجد فيها البطولة والمغامرة، وتبرز فيها الرؤى الغيبية لقوى خارقة تتحكم في مصائر البشر كالآلهة وظواهر الطبيعة. ويرجح أن معظم موروث الحضارات القديمة من الملاحم والقصص كان يجري لحقب طويلة على الألسن فحسب قبل أن يحفظ بالتدوين، كـ( ملحمة جلجامش ) في حضارة بلاد ما بين النهرين و( أسطورة </a:t>
            </a:r>
            <a:r>
              <a:rPr lang="ar-SA" dirty="0" err="1"/>
              <a:t>أيزيس</a:t>
            </a:r>
            <a:r>
              <a:rPr lang="ar-SA" dirty="0"/>
              <a:t> </a:t>
            </a:r>
            <a:r>
              <a:rPr lang="ar-SA" dirty="0" err="1"/>
              <a:t>وأوزريس</a:t>
            </a:r>
            <a:r>
              <a:rPr lang="ar-SA" dirty="0"/>
              <a:t>) في الحضارة المصرية (</a:t>
            </a:r>
            <a:r>
              <a:rPr lang="ar-SA" dirty="0" err="1"/>
              <a:t>الألياذة</a:t>
            </a:r>
            <a:r>
              <a:rPr lang="ar-SA" dirty="0"/>
              <a:t> </a:t>
            </a:r>
            <a:r>
              <a:rPr lang="ar-SA" dirty="0" err="1"/>
              <a:t>والأوديسة</a:t>
            </a:r>
            <a:r>
              <a:rPr lang="ar-SA" dirty="0"/>
              <a:t> ) في الحضارة اليونانية.</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7017306"/>
          </a:xfrm>
          <a:prstGeom prst="rect">
            <a:avLst/>
          </a:prstGeom>
        </p:spPr>
        <p:txBody>
          <a:bodyPr wrap="square">
            <a:spAutoFit/>
          </a:bodyPr>
          <a:lstStyle/>
          <a:p>
            <a:pPr indent="478155" algn="justLow"/>
            <a:r>
              <a:rPr lang="ar-SA" dirty="0">
                <a:latin typeface="Times New Roman"/>
                <a:ea typeface="SimSun"/>
                <a:cs typeface="Simplified Arabic"/>
              </a:rPr>
              <a:t>لقد حفلت الأساطير برؤى وتفسيرات للحياة والكون والإنسان. إذا حاولت تفسير خلق الإنسان وأفعاله ومصيره لذلك عدت أسطورتا ( الخليقة ) و( الطوفان ) في أدبيات أمم العالم القديم بأجمعها، أساس الأساطير كلها.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عبرت أساطير نشأة الخلق لدى الأمم القديمة عن محاولات قامت بها البشرية الأولى للتعرف على كنه بداية الحياة على الأرض وتفسير مغزاها أذ تكشف هذه الأساطير عن فكرة التطلع الإنساني الدائب الى الكشف عن بواعث الأحداث والرغبة في التنبؤ بسيرها، والتحكم في مصيرها، كما أنها لا تخلوا من محاولة للعثور على معنى لحياة الإنسان. والواضح أن هذه الأساطير خلصت الى أن الآلهة هي الي تتحكم في طبيعة الحوادث التي تمر بها البشرية عبر تاريخها في جوانب حياتها المختلفة ... اجتماعية واقتصادية ودينية وسواها.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وكانت الأساطير أحياناً تفسير حوادث التاريخ تفسيراً بطولياً من خلال دورانها حول مؤسسي السلالات الحاكمة وحول ملوك الماضي السحيق، وتأثيرهم في توجيه مسار التاريخ من خلال حروبهم وحملاتهم العسكرية وأعمالهم الأخرى</a:t>
            </a:r>
            <a:endParaRPr lang="en-US" dirty="0">
              <a:effectLst>
                <a:outerShdw blurRad="50800" dist="38100" algn="tr" rotWithShape="0">
                  <a:prstClr val="black">
                    <a:alpha val="40000"/>
                  </a:prstClr>
                </a:outerShdw>
              </a:effectLst>
              <a:latin typeface="Times New Roman"/>
              <a:ea typeface="SimSun"/>
              <a:cs typeface="Simplified Arabic"/>
            </a:endParaRPr>
          </a:p>
          <a:p>
            <a:pPr indent="-269875" algn="justLow"/>
            <a:r>
              <a:rPr lang="ar-SA" dirty="0">
                <a:latin typeface="Times New Roman"/>
                <a:ea typeface="SimSun"/>
                <a:cs typeface="PT Bold Heading"/>
              </a:rPr>
              <a:t>2- </a:t>
            </a:r>
            <a:r>
              <a:rPr lang="ar-SA" sz="1600" dirty="0">
                <a:latin typeface="Times New Roman"/>
                <a:ea typeface="SimSun"/>
                <a:cs typeface="PT Bold Heading"/>
              </a:rPr>
              <a:t>مقدمة في فهم التاريخ لدى العراقيين والمصريين واليونانيين والرومان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err="1">
                <a:latin typeface="Times New Roman"/>
                <a:ea typeface="SimSun"/>
                <a:cs typeface="Simplified Arabic"/>
              </a:rPr>
              <a:t>أرتبطت</a:t>
            </a:r>
            <a:r>
              <a:rPr lang="ar-SA" dirty="0">
                <a:latin typeface="Times New Roman"/>
                <a:ea typeface="SimSun"/>
                <a:cs typeface="Simplified Arabic"/>
              </a:rPr>
              <a:t> النظريات الأولى في تفسير التاريخ ببدايات تبلور الفكر التاريخي في الحضارات القديمة. وكانت البدايات تلك ترتبط بدورها باكتشاف الكتابة أداة التدوين التاريخي. أن هذا التدوين قد بقي محدوداً في أغراضه وآفاقه عموماً، دون أن يشكل منه(وعي تاريخي) يدرك أهمية تدوين ماضي حركة الإنسان والمجتمع في عملية التكوين الحضاري. ثم لابد لهذا الوعي أن يمر بماحل زمنية كيما يترسخ ويكون قاعدة لبناء (فكر تاريخي) عليها، له رؤى وتصورات شاملة – ضمن إطار التكوين الفكري العام – لحركة التاريخ، ليكون لتلك الرؤى القدرة على صياغة ( نظريات ) عديدة في تفسير التاريخ.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dirty="0">
                <a:latin typeface="Times New Roman"/>
                <a:ea typeface="SimSun"/>
                <a:cs typeface="Simplified Arabic"/>
              </a:rPr>
              <a:t>فهي أذن مراحل:</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dirty="0">
                <a:latin typeface="Times New Roman"/>
                <a:ea typeface="SimSun"/>
                <a:cs typeface="Simplified Arabic"/>
              </a:rPr>
              <a:t>كتابة          تدوين تاريخي         وعي تاريخي          فكر التاريخي       نظريات تفسير التاريخ.</a:t>
            </a:r>
            <a:endParaRPr lang="en-US" dirty="0">
              <a:effectLst>
                <a:outerShdw blurRad="50800" dist="38100" algn="tr" rotWithShape="0">
                  <a:prstClr val="black">
                    <a:alpha val="40000"/>
                  </a:prstClr>
                </a:outerShdw>
              </a:effectLst>
              <a:latin typeface="Times New Roman"/>
              <a:ea typeface="SimSun"/>
              <a:cs typeface="Simplified Arabic"/>
            </a:endParaRPr>
          </a:p>
          <a:p>
            <a:r>
              <a:rPr lang="ar-SA" dirty="0">
                <a:latin typeface="Times New Roman"/>
                <a:ea typeface="SimSun"/>
                <a:cs typeface="Simplified Arabic"/>
              </a:rPr>
              <a:t>مارست الحضارات القديمة لاسيما تلك التي قامت في وادي الرافدين والنيل أشكالاً متعددة من التدوين التاريخي بعد اكتشاف الكتابة، كان أهمها جداول الملوك والسلالات الحاكمة، </a:t>
            </a:r>
            <a:endParaRPr lang="ar-IQ" dirty="0"/>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7571303"/>
          </a:xfrm>
          <a:prstGeom prst="rect">
            <a:avLst/>
          </a:prstGeom>
        </p:spPr>
        <p:txBody>
          <a:bodyPr wrap="square">
            <a:spAutoFit/>
          </a:bodyPr>
          <a:lstStyle/>
          <a:p>
            <a:pPr indent="478155" algn="justLow"/>
            <a:r>
              <a:rPr lang="ar-SA" dirty="0">
                <a:latin typeface="Times New Roman"/>
                <a:ea typeface="SimSun"/>
                <a:cs typeface="Simplified Arabic"/>
              </a:rPr>
              <a:t>والمدونات المعروفة بـ ( </a:t>
            </a:r>
            <a:r>
              <a:rPr lang="ar-SA" dirty="0" err="1">
                <a:latin typeface="Times New Roman"/>
                <a:ea typeface="SimSun"/>
                <a:cs typeface="Simplified Arabic"/>
              </a:rPr>
              <a:t>الواريخ</a:t>
            </a:r>
            <a:r>
              <a:rPr lang="ar-SA" dirty="0">
                <a:latin typeface="Times New Roman"/>
                <a:ea typeface="SimSun"/>
                <a:cs typeface="Simplified Arabic"/>
              </a:rPr>
              <a:t> ). وكانت جداول الملوك في حضارة وادي الرافدين، فضلاً عن مدونات الأحداث التاريخية العامة المعروفة بالتواريخ، تعكس وعياً تاريخياً كان يتلمس طريقة في ذلك الوقت المبكر ليرقى نحو صياغة فكر تاريخي </a:t>
            </a:r>
            <a:r>
              <a:rPr lang="ar-SA" dirty="0" err="1">
                <a:latin typeface="Times New Roman"/>
                <a:ea typeface="SimSun"/>
                <a:cs typeface="Simplified Arabic"/>
              </a:rPr>
              <a:t>يتواءم</a:t>
            </a:r>
            <a:r>
              <a:rPr lang="ar-SA" dirty="0">
                <a:latin typeface="Times New Roman"/>
                <a:ea typeface="SimSun"/>
                <a:cs typeface="Simplified Arabic"/>
              </a:rPr>
              <a:t> مع قيم الحضارة التي ينتمي إليها ومقدار رقيها. فجداول الملوك كانت (( تنطوي على مغزى تاريخي يقرن الأحداث الكبيرة بقادة كبار من جانب ويعطي للمستقبل وللأجيال اللاحقة موقعها ... وهو أمر أنطوى عليه معنى التأريخ والقمر والتدوين والتقويم في الفكر القديم. )).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كما ظهرت المكتبات التاريخية مثل مكتبة </a:t>
            </a:r>
            <a:r>
              <a:rPr lang="ar-SA" dirty="0" err="1">
                <a:latin typeface="Times New Roman"/>
                <a:ea typeface="SimSun"/>
                <a:cs typeface="Simplified Arabic"/>
              </a:rPr>
              <a:t>آشور</a:t>
            </a:r>
            <a:r>
              <a:rPr lang="ar-SA" dirty="0">
                <a:latin typeface="Times New Roman"/>
                <a:ea typeface="SimSun"/>
                <a:cs typeface="Simplified Arabic"/>
              </a:rPr>
              <a:t> </a:t>
            </a:r>
            <a:r>
              <a:rPr lang="ar-SA" dirty="0" err="1">
                <a:latin typeface="Times New Roman"/>
                <a:ea typeface="SimSun"/>
                <a:cs typeface="Simplified Arabic"/>
              </a:rPr>
              <a:t>بانيبال</a:t>
            </a:r>
            <a:r>
              <a:rPr lang="ar-SA" dirty="0">
                <a:latin typeface="Times New Roman"/>
                <a:ea typeface="SimSun"/>
                <a:cs typeface="Simplified Arabic"/>
              </a:rPr>
              <a:t> التي سعى مؤسسها الى حفظ أبرز المدونات السابقة لعهدهم.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كما ظهر عدد من ( الحكماء المؤرخين ) الذين كانت نتاجاتهم التاريخية تنطوي، فضلاً عن خبرتها التاريخية ورحابة أفقها الفكري، يمكن عدها نظريات أولى في تفسير التاريخ. وكان على سبيل المثال، ( كابتي أيلاني – </a:t>
            </a:r>
            <a:r>
              <a:rPr lang="ar-SA" dirty="0" err="1">
                <a:latin typeface="Times New Roman"/>
                <a:ea typeface="SimSun"/>
                <a:cs typeface="Simplified Arabic"/>
              </a:rPr>
              <a:t>مردوخ</a:t>
            </a:r>
            <a:r>
              <a:rPr lang="ar-SA" dirty="0">
                <a:latin typeface="Times New Roman"/>
                <a:ea typeface="SimSun"/>
                <a:cs typeface="Simplified Arabic"/>
              </a:rPr>
              <a:t> ) الذي </a:t>
            </a:r>
            <a:r>
              <a:rPr lang="ar-SA" dirty="0" err="1">
                <a:latin typeface="Times New Roman"/>
                <a:ea typeface="SimSun"/>
                <a:cs typeface="Simplified Arabic"/>
              </a:rPr>
              <a:t>عأش</a:t>
            </a:r>
            <a:r>
              <a:rPr lang="ar-SA" dirty="0">
                <a:latin typeface="Times New Roman"/>
                <a:ea typeface="SimSun"/>
                <a:cs typeface="Simplified Arabic"/>
              </a:rPr>
              <a:t> في القرن الثالث عشر قبل الميلاد من هؤلاء، إذ دون ملحمة </a:t>
            </a:r>
            <a:r>
              <a:rPr lang="ar-SA" dirty="0" err="1">
                <a:latin typeface="Times New Roman"/>
                <a:ea typeface="SimSun"/>
                <a:cs typeface="Simplified Arabic"/>
              </a:rPr>
              <a:t>آله</a:t>
            </a:r>
            <a:r>
              <a:rPr lang="ar-SA" dirty="0">
                <a:latin typeface="Times New Roman"/>
                <a:ea typeface="SimSun"/>
                <a:cs typeface="Simplified Arabic"/>
              </a:rPr>
              <a:t> الطاعون البابلي ( </a:t>
            </a:r>
            <a:r>
              <a:rPr lang="ar-SA" dirty="0" err="1">
                <a:latin typeface="Times New Roman"/>
                <a:ea typeface="SimSun"/>
                <a:cs typeface="Simplified Arabic"/>
              </a:rPr>
              <a:t>أيرا</a:t>
            </a:r>
            <a:r>
              <a:rPr lang="ar-SA" dirty="0">
                <a:latin typeface="Times New Roman"/>
                <a:ea typeface="SimSun"/>
                <a:cs typeface="Simplified Arabic"/>
              </a:rPr>
              <a:t> )، التي تعد، أقدم نص في فلسفة التاريخ، وتضمن هذا النص رؤيته عن هدف التاريخ، وعوامل حركته، ودورانه بين النهوض والانحطاط. فالتاريخ عنده يتحرك ( بشكل دوري )، فعصر </a:t>
            </a:r>
            <a:r>
              <a:rPr lang="ar-SA" dirty="0" err="1">
                <a:latin typeface="Times New Roman"/>
                <a:ea typeface="SimSun"/>
                <a:cs typeface="Simplified Arabic"/>
              </a:rPr>
              <a:t>الأزدهار</a:t>
            </a:r>
            <a:r>
              <a:rPr lang="ar-SA" dirty="0">
                <a:latin typeface="Times New Roman"/>
                <a:ea typeface="SimSun"/>
                <a:cs typeface="Simplified Arabic"/>
              </a:rPr>
              <a:t> والنهضة تتبعه مرحلة من التراجع وانهيار الحضاري التي تؤدي بدورها الى اضطراب المعايير، وحدوث تحلل اجتماعي وغزو أجنبي. بيد أن ذلك، في نظره استشراف للمستقبل، سوف تتبعه مرحلة نهوض جديدة تتمكن من القضاء على عوامل التخلف، وتعيد الأوضاع الى عهد ازدهار جديدة في المجالات السياسية والاجتماعي والاقتصادي، وهكذا دواليك على أن فكرة الحركة الدورية في الفكر التاريخي العراقي القديم كانت ترتبط بـ ( حركة الأفلاك )، إذ أدرك العراقيون القدماء منذ عصر الأكديين أن الزمن أو التاريخ تيار مستمر يتكون من حقب ذات طابع حيوي دوري، تعود فيه كل حقبة بتوقيت فلكي الى نقطة انطلاقها الزمنة الأولى، وعادة ما تبدأ الدورة عندهم بالآلهة ثم السلالة ثم الدولة ثم الحاكم فالكواكب في حركة مستمرة لا تتوقف صعوداً ونزولاً. </a:t>
            </a:r>
            <a:endParaRPr lang="en-US" dirty="0">
              <a:effectLst>
                <a:outerShdw blurRad="50800" dist="38100" algn="tr" rotWithShape="0">
                  <a:prstClr val="black">
                    <a:alpha val="40000"/>
                  </a:prstClr>
                </a:outerShdw>
              </a:effectLst>
              <a:latin typeface="Times New Roman"/>
              <a:ea typeface="SimSun"/>
              <a:cs typeface="Simplified Arabic"/>
            </a:endParaRPr>
          </a:p>
          <a:p>
            <a:r>
              <a:rPr lang="ar-SA" dirty="0">
                <a:latin typeface="Times New Roman"/>
                <a:ea typeface="SimSun"/>
                <a:cs typeface="Simplified Arabic"/>
              </a:rPr>
              <a:t>وقد وجدت فكرة التعاقب الدوري، فيما بعد، في نظريات تفسير التاريخ في الحضارات الشرقية القديمة، قبل أن تنتقل فيما بعد الى الفكر اليوناني، لتظهر في وجهات نظر كثير من فلاسفة اليونان ومؤرخيهم، فقد ضمن  المؤرخ اليوناني </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2585323"/>
          </a:xfrm>
          <a:prstGeom prst="rect">
            <a:avLst/>
          </a:prstGeom>
        </p:spPr>
        <p:txBody>
          <a:bodyPr wrap="square">
            <a:spAutoFit/>
          </a:bodyPr>
          <a:lstStyle/>
          <a:p>
            <a:pPr indent="478155" algn="justLow"/>
            <a:r>
              <a:rPr lang="ar-SA" dirty="0" err="1">
                <a:latin typeface="Times New Roman"/>
                <a:ea typeface="SimSun"/>
                <a:cs typeface="Simplified Arabic"/>
              </a:rPr>
              <a:t>ثوكيدويدس</a:t>
            </a:r>
            <a:r>
              <a:rPr lang="ar-SA" dirty="0">
                <a:latin typeface="Times New Roman"/>
                <a:ea typeface="SimSun"/>
                <a:cs typeface="Simplified Arabic"/>
              </a:rPr>
              <a:t> (471 – 401 ق.م) كتاباته التاريخية أفكاراً عن مسيرة التعاقب الدوري للتاريخ، وبصورة عامة، فإن منهج </a:t>
            </a:r>
            <a:r>
              <a:rPr lang="ar-SA" dirty="0" err="1">
                <a:latin typeface="Times New Roman"/>
                <a:ea typeface="SimSun"/>
                <a:cs typeface="Simplified Arabic"/>
              </a:rPr>
              <a:t>ثوكيدويدس</a:t>
            </a:r>
            <a:r>
              <a:rPr lang="ar-SA" dirty="0">
                <a:latin typeface="Times New Roman"/>
                <a:ea typeface="SimSun"/>
                <a:cs typeface="Simplified Arabic"/>
              </a:rPr>
              <a:t> اتصف بالنقد والتحليل لأحداث التاريخ التي دونها.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أما أفلاطون، فقد تضمنت آراءه الفلسفية بتصورات عن تفسير التاريخ تقوم على فكرة التعاقب الدوري ... فأفلاطون كان يرى أن هناك تكراراً دورياً وعودة مستمرة للعصور. وعلى الرغم من أن ( محاوراته ) قد خلت من نظرية منتظمة واضحة لمسيرة التاريخ وطبيعتها، فإن تلك المحاورات كانت تحتوي على إشارات ضمنية كثيرة أليها. وبصورة عامة، فإن أفلاطون كان يرى ( أن العملية الكونية بمجملها تعتبر عملية دورية )</a:t>
            </a:r>
            <a:endParaRPr lang="en-US"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TotalTime>
  <Words>1141</Words>
  <Application>Microsoft Office PowerPoint</Application>
  <PresentationFormat>عرض على الشاشة (3:4)‏</PresentationFormat>
  <Paragraphs>22</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2018-12-24T16:31:09Z</dcterms:modified>
</cp:coreProperties>
</file>