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الاولى </a:t>
            </a: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7571303"/>
          </a:xfrm>
          <a:prstGeom prst="rect">
            <a:avLst/>
          </a:prstGeom>
        </p:spPr>
        <p:txBody>
          <a:bodyPr wrap="square">
            <a:spAutoFit/>
          </a:bodyPr>
          <a:lstStyle/>
          <a:p>
            <a:pPr algn="just"/>
            <a:r>
              <a:rPr lang="ar-SA" dirty="0"/>
              <a:t>أولاً : مفهوم فلسفة التاريخ وأهدافه: </a:t>
            </a:r>
            <a:endParaRPr lang="en-US" dirty="0">
              <a:effectLst>
                <a:outerShdw blurRad="50800" dist="38100" algn="tr" rotWithShape="0">
                  <a:prstClr val="black">
                    <a:alpha val="40000"/>
                  </a:prstClr>
                </a:outerShdw>
              </a:effectLst>
            </a:endParaRPr>
          </a:p>
          <a:p>
            <a:pPr algn="just"/>
            <a:r>
              <a:rPr lang="ar-SA" dirty="0"/>
              <a:t>مفهوم فلسفة التاريخ :</a:t>
            </a:r>
            <a:endParaRPr lang="en-US" dirty="0">
              <a:effectLst>
                <a:outerShdw blurRad="50800" dist="38100" algn="tr" rotWithShape="0">
                  <a:prstClr val="black">
                    <a:alpha val="40000"/>
                  </a:prstClr>
                </a:outerShdw>
              </a:effectLst>
            </a:endParaRPr>
          </a:p>
          <a:p>
            <a:pPr algn="just"/>
            <a:r>
              <a:rPr lang="ar-SA" dirty="0"/>
              <a:t>حمل مصطلح فلسفة التاريخ، منذ أواخر القرن التاسع عشر، مفهومين يختص كل واحد منهما بموضوع من الدراسة يختلف عن الآخر، عرف الموضوع الأول بفلسفة التاريخ التأملية أو النظرية، ودعي الثاني بفلسفة التاريخ النقدية أو </a:t>
            </a:r>
            <a:r>
              <a:rPr lang="ar-SA" dirty="0" err="1"/>
              <a:t>التحليليلية</a:t>
            </a:r>
            <a:r>
              <a:rPr lang="ar-SA" dirty="0"/>
              <a:t>. </a:t>
            </a:r>
            <a:endParaRPr lang="en-US" dirty="0">
              <a:effectLst>
                <a:outerShdw blurRad="50800" dist="38100" algn="tr" rotWithShape="0">
                  <a:prstClr val="black">
                    <a:alpha val="40000"/>
                  </a:prstClr>
                </a:outerShdw>
              </a:effectLst>
            </a:endParaRPr>
          </a:p>
          <a:p>
            <a:pPr algn="just"/>
            <a:r>
              <a:rPr lang="ar-SA" dirty="0"/>
              <a:t>وكان مصطلح فلسفة التاريخ، قبل أن يحمل هذين المعنيين، يشير عند ابتكاره من قبل فولتير منتصف القرن الثامن عشر، الى دراسة التاريخ على أسس تحليلية نقدية تكفل تنقيته من الزائف والخرافي الذي لا يخضع لمعيار العقل، وهو اتجاه في الدراسة تطور ليبلور في أواخر القرن التاسع عشر موضوع فلسفة التاريخ النقدية، إلا أن الفلاسفة المثاليين الألمان أوجدوا في أواخر القرن الثامن عشر معنى آخر للمصطلح، إذ استعملوه لموضوع دراسي عرف بفلسفة التاريخ التأملية، يعتمد النظر الفلسفي في تفسير التاريخ وتحديد مساراته واستشراف آفاقه. </a:t>
            </a:r>
            <a:endParaRPr lang="en-US" dirty="0">
              <a:effectLst>
                <a:outerShdw blurRad="50800" dist="38100" algn="tr" rotWithShape="0">
                  <a:prstClr val="black">
                    <a:alpha val="40000"/>
                  </a:prstClr>
                </a:outerShdw>
              </a:effectLst>
            </a:endParaRPr>
          </a:p>
          <a:p>
            <a:pPr algn="just"/>
            <a:r>
              <a:rPr lang="ar-SA" dirty="0"/>
              <a:t>ظهر مصطلح فلسفة التاريخ عام 1756م في بحث نشره في تلك السنة الفيلسوف الفرنسي ماري أرويه دي فولتير (توفي 1778) وقد أراد به دراسة التاريخ بما يوسع من آفاقهُ الفكرية والنقدية للوصول الى تاريخ يعكس طبيعة التقدم المطرد للعقل البشري، ويبتعد عن دائرة الأفكار الضيقة للمؤرخين الأوربيين التي تهتم بالحروب والتاريخ السياسي فحسب دون تاريخ الحضارات، وتؤمن بمركزية أوربا، وتعتمد قصص العهد القديم كمسلمات ثابتة. إلا أن مثل هذا المعنى لفلسفة التاريخ. فضلاً عن المعنى الأساسي الآخر لها. قد سبقه أليه أبن خلدون في مقدمته من خلال نقده للمؤرخين ووضعه لمعايير كتابة تاريخ يخلو من الأكاذيب والأخطاء والمبالغات. </a:t>
            </a:r>
            <a:endParaRPr lang="en-US" dirty="0">
              <a:effectLst>
                <a:outerShdw blurRad="50800" dist="38100" algn="tr" rotWithShape="0">
                  <a:prstClr val="black">
                    <a:alpha val="40000"/>
                  </a:prstClr>
                </a:outerShdw>
              </a:effectLst>
            </a:endParaRPr>
          </a:p>
          <a:p>
            <a:pPr algn="just"/>
            <a:r>
              <a:rPr lang="ar-SA" dirty="0"/>
              <a:t>وفي أواخر القرن التاسع حمل مصطلح فلسفة التاريخ مفهوماً ثنائياً، يشير الى موضوعين مختلفين يؤدي كل منهما وظيفة خاصة به تبلورت عن تفاعل مفاهيم ورؤى فلسفية، أما مع ( التاريخ ) كمسيرة لحوادث الماضي البشري وهو فلسفة التاريخ </a:t>
            </a:r>
            <a:r>
              <a:rPr lang="ar-SA" dirty="0" err="1"/>
              <a:t>التأميلية</a:t>
            </a:r>
            <a:r>
              <a:rPr lang="ar-SA" dirty="0"/>
              <a:t> أو النظرية أو مع ( فلسفة التاريخ النقدية ) التي تعني بالوصول الى حقيقة حوادث الماضي دون أن تهتم بالتعرف على أنماط مسيرة التاريخ العام أو اكتشاف قوانينها. </a:t>
            </a:r>
            <a:endParaRPr lang="en-US" dirty="0">
              <a:effectLst>
                <a:outerShdw blurRad="50800" dist="38100" algn="tr" rotWithShape="0">
                  <a:prstClr val="black">
                    <a:alpha val="40000"/>
                  </a:prstClr>
                </a:outerShdw>
              </a:effectLst>
            </a:endParaRPr>
          </a:p>
          <a:p>
            <a:pPr algn="just"/>
            <a:r>
              <a:rPr lang="ar-SA" dirty="0"/>
              <a:t>ويكمن معنى فلسفة التاريخ التأملية في النظر الفلسفي في معطيات التاريخ العام التي يصل أليها الفيلسوف نفسه، أو التي </a:t>
            </a:r>
            <a:endParaRPr lang="ar-IQ" dirty="0"/>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7571303"/>
          </a:xfrm>
          <a:prstGeom prst="rect">
            <a:avLst/>
          </a:prstGeom>
        </p:spPr>
        <p:txBody>
          <a:bodyPr wrap="square">
            <a:spAutoFit/>
          </a:bodyPr>
          <a:lstStyle/>
          <a:p>
            <a:r>
              <a:rPr lang="ar-SA" dirty="0"/>
              <a:t>يعتمد فيها على دراسات المؤرخين ومحاولة إيجاد المسيرة أو قوانينها لمعرفة حقيقة الحاضر، </a:t>
            </a:r>
            <a:r>
              <a:rPr lang="ar-SA" dirty="0" err="1"/>
              <a:t>وأستشراف</a:t>
            </a:r>
            <a:r>
              <a:rPr lang="ar-SA" dirty="0"/>
              <a:t> المستقبل. </a:t>
            </a:r>
            <a:endParaRPr lang="en-US" dirty="0">
              <a:effectLst>
                <a:outerShdw blurRad="50800" dist="38100" algn="tr" rotWithShape="0">
                  <a:prstClr val="black">
                    <a:alpha val="40000"/>
                  </a:prstClr>
                </a:outerShdw>
              </a:effectLst>
            </a:endParaRPr>
          </a:p>
          <a:p>
            <a:r>
              <a:rPr lang="ar-SA" dirty="0"/>
              <a:t>وفي الوقت الذي كانت فيه فلسفة التاريخ التأملية تسعى لفهم مسيرة التاريخ العام، ومحاولة أثبات وحدته وفق ( خطة ) معينة، وإيقاع منطقي بتنظيم سلسلة وقائعه. وهو ما تجسد في التفسير </a:t>
            </a:r>
            <a:r>
              <a:rPr lang="ar-SA" dirty="0" err="1"/>
              <a:t>الهيغلي</a:t>
            </a:r>
            <a:r>
              <a:rPr lang="ar-SA" dirty="0"/>
              <a:t> لمسار التاريخ العالم. </a:t>
            </a:r>
            <a:endParaRPr lang="en-US" dirty="0">
              <a:effectLst>
                <a:outerShdw blurRad="50800" dist="38100" algn="tr" rotWithShape="0">
                  <a:prstClr val="black">
                    <a:alpha val="40000"/>
                  </a:prstClr>
                </a:outerShdw>
              </a:effectLst>
            </a:endParaRPr>
          </a:p>
          <a:p>
            <a:r>
              <a:rPr lang="ar-SA" dirty="0"/>
              <a:t>أهداف فلسفة التاريخ :</a:t>
            </a:r>
            <a:endParaRPr lang="en-US" dirty="0">
              <a:effectLst>
                <a:outerShdw blurRad="50800" dist="38100" algn="tr" rotWithShape="0">
                  <a:prstClr val="black">
                    <a:alpha val="40000"/>
                  </a:prstClr>
                </a:outerShdw>
              </a:effectLst>
            </a:endParaRPr>
          </a:p>
          <a:p>
            <a:r>
              <a:rPr lang="ar-SA" dirty="0"/>
              <a:t>أهتم المؤرخون وفلاسفة التاريخ في أواخر القرن التاسع عشر برصد دوافع وأهداف فلسفة التاريخ بشقيها التأملي والنقدي فقد لاحظ هؤلاء أن الرؤية الفلسفية التأملية للتاريخ، متمثلة بتفسيره وفهم </a:t>
            </a:r>
            <a:r>
              <a:rPr lang="ar-SA" dirty="0" err="1"/>
              <a:t>أيقاعه</a:t>
            </a:r>
            <a:r>
              <a:rPr lang="ar-SA" dirty="0"/>
              <a:t> واتجاهات مسيرته، ارتبطت غالباً بعصور التدهور والانحطاط، التي كانت صعوبتها تحفز المفكرين والفلاسفة الذين يعيشونها على التأمل في الماضي كانت الدهشة قبل كل ذلك أول باعث، كما يقول أرسطو على الفلسفة – بهدف إدراك عوامل التدهور وجذوره، ومحاولة اكتشاف مصيره، وما سوف يؤول أليه في المستقبل. </a:t>
            </a:r>
            <a:endParaRPr lang="en-US" dirty="0">
              <a:effectLst>
                <a:outerShdw blurRad="50800" dist="38100" algn="tr" rotWithShape="0">
                  <a:prstClr val="black">
                    <a:alpha val="40000"/>
                  </a:prstClr>
                </a:outerShdw>
              </a:effectLst>
            </a:endParaRPr>
          </a:p>
          <a:p>
            <a:r>
              <a:rPr lang="ar-SA" dirty="0"/>
              <a:t>هكذا فسروا آراء القديس </a:t>
            </a:r>
            <a:r>
              <a:rPr lang="ar-SA" dirty="0" err="1"/>
              <a:t>أوغسطين</a:t>
            </a:r>
            <a:r>
              <a:rPr lang="ar-SA" dirty="0"/>
              <a:t> (354 – 430م) التي ضمنها كتابة : ( مدينة الله ) من حيث دوافع التاريخ وأهدافه، وعدوها أو محاولة لوضع خلاصة وافية لفلسفة التاريخ، فقد عاصر محنة تقسيم الإمبراطورية الرومانية وسقوط قسمها الغربي، فكان ذلك وازعاً له ليتأمل مسيرة التاريخ، رابطاً </a:t>
            </a:r>
            <a:r>
              <a:rPr lang="ar-SA" dirty="0" err="1"/>
              <a:t>أياها</a:t>
            </a:r>
            <a:r>
              <a:rPr lang="ar-SA" dirty="0"/>
              <a:t> بالمعتقدات المسيحية كما يقرأ واقع الدولة الرومانية في عصره، ويستشرف المستقبل حتى يوم البعث والحساب كما في المعتقدات المسيحية. كذلك الحال لأبن خلدون الذي عاش محناً </a:t>
            </a:r>
            <a:r>
              <a:rPr lang="ar-SA" dirty="0" err="1"/>
              <a:t>وأخفاقات</a:t>
            </a:r>
            <a:r>
              <a:rPr lang="ar-SA" dirty="0"/>
              <a:t> في عصره دفعته أن يتأمل التاريخ ويصوغ آراء فلسفية فيه. وربما كان ، أيضاً تبلور موضوع فلسفة التاريخ التأملية أواخر الثامن عشر يعبر، في جانب منه، عن شعور من قبل الفلاسفة الألمان بصعوبات الظروف السياسية التي عاشتها أوربا خلال عصر الثورة الفرنسية والحروب النابليونية، مما دفعهم لوضع مؤلفات تستقرئ التاريخ العام. </a:t>
            </a:r>
            <a:endParaRPr lang="en-US" dirty="0">
              <a:effectLst>
                <a:outerShdw blurRad="50800" dist="38100" algn="tr" rotWithShape="0">
                  <a:prstClr val="black">
                    <a:alpha val="40000"/>
                  </a:prstClr>
                </a:outerShdw>
              </a:effectLst>
            </a:endParaRPr>
          </a:p>
          <a:p>
            <a:r>
              <a:rPr lang="ar-SA" dirty="0"/>
              <a:t>عمدت فلسفة التاريخ التأملية الى البحث عن وسائل لفهم الحاضر الماثل في تلك الحقبة من خلال ما </a:t>
            </a:r>
            <a:r>
              <a:rPr lang="ar-SA" dirty="0" err="1"/>
              <a:t>تضمنة</a:t>
            </a:r>
            <a:r>
              <a:rPr lang="ar-SA" dirty="0"/>
              <a:t> ( تاريخية ) الإنسان والحضارات التي انتجتها مجتمعاته كافة، دون حصرها بالمجتمعات الغربية، ذلك أن الإنسان له دور ( محوري ) في مسيرة تاريخه، يؤديه حيثما كان له وجود على الأرض. وذلك كله كيما تؤشر تلك ( التاريخية ) مسيرة المستقبل وتكشف عن ملامح </a:t>
            </a:r>
            <a:endParaRPr lang="ar-IQ" dirty="0"/>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6740307"/>
          </a:xfrm>
          <a:prstGeom prst="rect">
            <a:avLst/>
          </a:prstGeom>
        </p:spPr>
        <p:txBody>
          <a:bodyPr wrap="square">
            <a:spAutoFit/>
          </a:bodyPr>
          <a:lstStyle/>
          <a:p>
            <a:r>
              <a:rPr lang="ar-SA" dirty="0"/>
              <a:t>مصيرها الذي أقلق المجتمعات الغربية. ومن هذا المنطلق تجد أن أبرز نظريات القرن العشرين في فلسفة التاريخ التأملية، وهما نظريتا </a:t>
            </a:r>
            <a:r>
              <a:rPr lang="ar-SA" dirty="0" err="1"/>
              <a:t>أشبنغللر</a:t>
            </a:r>
            <a:r>
              <a:rPr lang="ar-SA" dirty="0"/>
              <a:t> وتوينبي، </a:t>
            </a:r>
            <a:r>
              <a:rPr lang="ar-SA" dirty="0" err="1"/>
              <a:t>أنتقدتا</a:t>
            </a:r>
            <a:r>
              <a:rPr lang="ar-SA" dirty="0"/>
              <a:t> توجهات عديدة لازمت الفكر التاريخي الفلسفي الغربي، كالتقدم المطرد في مسيرة القافلة البشرية، ومركزية الغرب وحضارته، والتفسيرات الواحدية التي حكمت اتجاهات ونظريات فلسفة التاريخ، فضلاً عن تفسيرات أقل أهمية منها، كالجغرافي والبطولي والعنصري لمسار التاريخ. وتصدت هاتان النظريتان لتفسير التاريخ العام على أساس ( الحضارة ) كمكون يتألف التاريخ العام من مجموع ما أنتجته منها المجتمعات البشرية كلها، ومن بينها المجتمعات الغربية. </a:t>
            </a:r>
            <a:endParaRPr lang="en-US" dirty="0">
              <a:effectLst>
                <a:outerShdw blurRad="50800" dist="38100" algn="tr" rotWithShape="0">
                  <a:prstClr val="black">
                    <a:alpha val="40000"/>
                  </a:prstClr>
                </a:outerShdw>
              </a:effectLst>
            </a:endParaRPr>
          </a:p>
          <a:p>
            <a:r>
              <a:rPr lang="ar-SA" dirty="0"/>
              <a:t>إلا أن الرغبة في استشراف المستقبل، والتنبؤ بما سيحدث فيه رغبة في الفرار من صعوبات الحاضر وأزماته، ظل سمة بأرزة من سمات الفكر الفلسفي التاريخي في القرن العشرين. وغذ التنبؤ بالمستقبل من حيث ارتباطه بالماضي، فالمستقبل كان هو الهدف الأول، منذ الحرب العالمية الأولى لهذا النشاط الفلسفي التاريخي، الذي أضفى على فلسفة التاريخ التأملية الأهمية والفائدة، وجعلها موضوعاً يستثير فضول عامة الناس الذين باتوا </a:t>
            </a:r>
            <a:r>
              <a:rPr lang="ar-SA" dirty="0" err="1"/>
              <a:t>يتساؤلون</a:t>
            </a:r>
            <a:r>
              <a:rPr lang="ar-SA" dirty="0"/>
              <a:t> عن فائدة التقدم </a:t>
            </a:r>
            <a:r>
              <a:rPr lang="ar-SA" dirty="0" err="1"/>
              <a:t>التعلمي</a:t>
            </a:r>
            <a:r>
              <a:rPr lang="ar-SA" dirty="0"/>
              <a:t> والتقني الذي جلب معه القلق للبشر وسلبهم الأمن والسعادة وألقى بظلاله القاتمة على مستقبلهم فراحوا يبحثون عن الإجابة في فلسفة التاريخ</a:t>
            </a:r>
            <a:endParaRPr lang="en-US" dirty="0">
              <a:effectLst>
                <a:outerShdw blurRad="50800" dist="38100" algn="tr" rotWithShape="0">
                  <a:prstClr val="black">
                    <a:alpha val="40000"/>
                  </a:prstClr>
                </a:outerShdw>
              </a:effectLst>
            </a:endParaRPr>
          </a:p>
          <a:p>
            <a:r>
              <a:rPr lang="ar-SA" dirty="0"/>
              <a:t>أهمية فلسفة التاريخ :</a:t>
            </a:r>
            <a:endParaRPr lang="en-US" dirty="0">
              <a:effectLst>
                <a:outerShdw blurRad="50800" dist="38100" algn="tr" rotWithShape="0">
                  <a:prstClr val="black">
                    <a:alpha val="40000"/>
                  </a:prstClr>
                </a:outerShdw>
              </a:effectLst>
            </a:endParaRPr>
          </a:p>
          <a:p>
            <a:r>
              <a:rPr lang="ar-SA" dirty="0"/>
              <a:t>يمكننا أن نبين أهمية دراسة فلسفة التاريخ وفق الآتي : </a:t>
            </a:r>
            <a:endParaRPr lang="en-US" dirty="0">
              <a:effectLst>
                <a:outerShdw blurRad="50800" dist="38100" algn="tr" rotWithShape="0">
                  <a:prstClr val="black">
                    <a:alpha val="40000"/>
                  </a:prstClr>
                </a:outerShdw>
              </a:effectLst>
            </a:endParaRPr>
          </a:p>
          <a:p>
            <a:r>
              <a:rPr lang="ar-SA" baseline="30000" dirty="0"/>
              <a:t>((</a:t>
            </a:r>
            <a:r>
              <a:rPr lang="ar-SA" dirty="0"/>
              <a:t> أ– أن فلسفة التاريخ تعالج بعض القصور في دراسة التاريخ كالانجراف في الأحداث </a:t>
            </a:r>
            <a:r>
              <a:rPr lang="ar-SA" dirty="0" err="1"/>
              <a:t>والأسراف</a:t>
            </a:r>
            <a:r>
              <a:rPr lang="ar-SA" dirty="0"/>
              <a:t> في الارتباط بالماضي دون الارتباط بالحاضر والتطلع للمستقبل، وتبدأ فلسفة التاريخ من مشكلة قائمة في الحاضر فتربط الإنسان بحاضره ولا </a:t>
            </a:r>
            <a:r>
              <a:rPr lang="ar-SA" dirty="0" err="1"/>
              <a:t>تتركهي</a:t>
            </a:r>
            <a:r>
              <a:rPr lang="ar-SA" dirty="0"/>
              <a:t> في الماضي السحيق غوصاً يجعله غريباً عن الحاضر أو بعيداً عن تحقيق طموحاته في المستقبل. </a:t>
            </a:r>
            <a:endParaRPr lang="en-US" dirty="0">
              <a:effectLst>
                <a:outerShdw blurRad="50800" dist="38100" algn="tr" rotWithShape="0">
                  <a:prstClr val="black">
                    <a:alpha val="40000"/>
                  </a:prstClr>
                </a:outerShdw>
              </a:effectLst>
            </a:endParaRPr>
          </a:p>
          <a:p>
            <a:r>
              <a:rPr lang="ar-SA" dirty="0"/>
              <a:t>ب – تعالج فلسفة التاريخ عيباً في بعض المؤرخين يتمثل ففي </a:t>
            </a:r>
            <a:r>
              <a:rPr lang="ar-SA" dirty="0" err="1"/>
              <a:t>الأغراق</a:t>
            </a:r>
            <a:r>
              <a:rPr lang="ar-SA" dirty="0"/>
              <a:t> في أحداث تاريخية لا حصر لها فتعمل فلسفة التاريخ على تحويل هذه الأحداث الى نسيج مترابط له معناه في تفسير سلوك الإنسان على مدى مسار التاريخ دون الدخول في تفصيلات عقيمة.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4801314"/>
          </a:xfrm>
          <a:prstGeom prst="rect">
            <a:avLst/>
          </a:prstGeom>
        </p:spPr>
        <p:txBody>
          <a:bodyPr wrap="square">
            <a:spAutoFit/>
          </a:bodyPr>
          <a:lstStyle/>
          <a:p>
            <a:r>
              <a:rPr lang="ar-SA" dirty="0"/>
              <a:t>ج – كما أن فلسفة التاريخ تعوض قصوراً في الفلسفة يتمثل في القلق الدائم الذي يعاني منه الفلاسفة، هذا القلق يرجع الى رغبة الفلاسفة للوصول الى الحقيقة. فالفيلسوف دائم البحث عن الحقيقة ولكنه يتسبب أن الحقيقة في الفلسفة مجردة كالحق والخير والجمال ... تفلت دائماً من الإنسان فلا يستطيع </a:t>
            </a:r>
            <a:r>
              <a:rPr lang="ar-SA" dirty="0" err="1"/>
              <a:t>الأمساك</a:t>
            </a:r>
            <a:r>
              <a:rPr lang="ar-SA" dirty="0"/>
              <a:t> بها، ومن ثم فإن فيلسوف التاريخ يلتمس مادته من واقعية التاريخ. </a:t>
            </a:r>
            <a:endParaRPr lang="en-US" dirty="0">
              <a:effectLst>
                <a:outerShdw blurRad="50800" dist="38100" algn="tr" rotWithShape="0">
                  <a:prstClr val="black">
                    <a:alpha val="40000"/>
                  </a:prstClr>
                </a:outerShdw>
              </a:effectLst>
            </a:endParaRPr>
          </a:p>
          <a:p>
            <a:r>
              <a:rPr lang="ar-SA" dirty="0"/>
              <a:t>د – أن العلاقة بين كل من الفلسفة والتاريخ علاقة شد وجذب، إذ أن التاريخ يشد الفلسفة حتى لا تحلق بعيداً في غير عالمنا الذي نعيش واقعة، والفلسفة ترتفع بالتاريخ حتى لا يغوص في الماضي </a:t>
            </a:r>
            <a:r>
              <a:rPr lang="ar-SA" dirty="0" err="1"/>
              <a:t>بأسراف</a:t>
            </a:r>
            <a:r>
              <a:rPr lang="ar-SA" dirty="0"/>
              <a:t>. كما أن التاريخ يستمد من الفلسفة الحكمة والمغزى بينما نجد الفلسفة تلتمس من التاريخ الواقعية، وهكذا نجد أن كلاً من الفلسفة والتاريخ يكمل في الآخر قصوراً. 	</a:t>
            </a:r>
            <a:endParaRPr lang="en-US" dirty="0">
              <a:effectLst>
                <a:outerShdw blurRad="50800" dist="38100" algn="tr" rotWithShape="0">
                  <a:prstClr val="black">
                    <a:alpha val="40000"/>
                  </a:prstClr>
                </a:outerShdw>
              </a:effectLst>
            </a:endParaRPr>
          </a:p>
          <a:p>
            <a:r>
              <a:rPr lang="ar-SA" dirty="0"/>
              <a:t>هـ – أن فلسفة التاريخ لم توجد لأنها تعوض قصور كل من الفلسفة والتاريخ فحسب </a:t>
            </a:r>
            <a:r>
              <a:rPr lang="ar-SA" dirty="0" err="1"/>
              <a:t>وأنما</a:t>
            </a:r>
            <a:r>
              <a:rPr lang="ar-SA" dirty="0"/>
              <a:t> لأنها تلبي للإنسان حاجة فكرية، كلما أنتاب الإنسان في حاضره جزع على مصيره في المستقبل لجأ الى الماضي يستوحيه. وعلى هذا فيمكن لنا أن نلاحظ أن عصور الكوارث والنكبات في التاريخ الإنساني كانت دائماً باعثاً الى التفكير في الماضي وفي المصير ومثيرة للاهتمام بتفسير التاريخ وتعليله. ))</a:t>
            </a:r>
            <a:r>
              <a:rPr lang="ar-SA" baseline="30000" dirty="0"/>
              <a:t> </a:t>
            </a:r>
            <a:endParaRPr lang="en-US" dirty="0">
              <a:effectLst>
                <a:outerShdw blurRad="50800" dist="38100" algn="tr" rotWithShape="0">
                  <a:prstClr val="black">
                    <a:alpha val="40000"/>
                  </a:prstClr>
                </a:outerShdw>
              </a:effectLst>
            </a:endParaRPr>
          </a:p>
          <a:p>
            <a:r>
              <a:rPr lang="ar-SA" dirty="0"/>
              <a:t> </a:t>
            </a:r>
            <a:endParaRPr lang="en-US" dirty="0">
              <a:effectLst>
                <a:outerShdw blurRad="50800" dist="38100" algn="tr" rotWithShape="0">
                  <a:prstClr val="black">
                    <a:alpha val="40000"/>
                  </a:prstClr>
                </a:outerShdw>
              </a:effectLst>
            </a:endParaRPr>
          </a:p>
          <a:p>
            <a:r>
              <a:rPr lang="ar-SA" dirty="0"/>
              <a:t>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TotalTime>
  <Words>1140</Words>
  <Application>Microsoft Office PowerPoint</Application>
  <PresentationFormat>عرض على الشاشة (3:4)‏</PresentationFormat>
  <Paragraphs>28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12</cp:revision>
  <dcterms:created xsi:type="dcterms:W3CDTF">2018-12-18T16:01:10Z</dcterms:created>
  <dcterms:modified xsi:type="dcterms:W3CDTF">2018-12-24T16:26:57Z</dcterms:modified>
</cp:coreProperties>
</file>