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70" r:id="rId3"/>
    <p:sldId id="257" r:id="rId4"/>
    <p:sldId id="258" r:id="rId5"/>
    <p:sldId id="263" r:id="rId6"/>
    <p:sldId id="259" r:id="rId7"/>
    <p:sldId id="260" r:id="rId8"/>
    <p:sldId id="261" r:id="rId9"/>
    <p:sldId id="262" r:id="rId10"/>
    <p:sldId id="271" r:id="rId11"/>
    <p:sldId id="272" r:id="rId12"/>
    <p:sldId id="273" r:id="rId13"/>
    <p:sldId id="274" r:id="rId14"/>
    <p:sldId id="275" r:id="rId15"/>
    <p:sldId id="276" r:id="rId16"/>
    <p:sldId id="277" r:id="rId17"/>
    <p:sldId id="278" r:id="rId18"/>
    <p:sldId id="279" r:id="rId19"/>
    <p:sldId id="280" r:id="rId20"/>
    <p:sldId id="264" r:id="rId21"/>
    <p:sldId id="265" r:id="rId22"/>
    <p:sldId id="266" r:id="rId23"/>
    <p:sldId id="267" r:id="rId24"/>
    <p:sldId id="268" r:id="rId25"/>
    <p:sldId id="269" r:id="rId2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21/04/1440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21/04/1440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21/04/1440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21/04/1440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21/04/1440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21/04/1440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21/04/1440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21/04/1440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548681"/>
            <a:ext cx="7772400" cy="3051770"/>
          </a:xfrm>
          <a:solidFill>
            <a:srgbClr val="92D050"/>
          </a:solidFill>
        </p:spPr>
        <p:txBody>
          <a:bodyPr>
            <a:normAutofit/>
          </a:bodyPr>
          <a:lstStyle/>
          <a:p>
            <a:r>
              <a:rPr lang="ar-IQ" sz="5400" b="1" dirty="0">
                <a:solidFill>
                  <a:srgbClr val="FF0000"/>
                </a:solidFill>
              </a:rPr>
              <a:t>الجهاز السمعي مكوناته وفسيولوجية انتقال المثير السمعي واضطراباته</a:t>
            </a:r>
          </a:p>
        </p:txBody>
      </p:sp>
      <p:sp>
        <p:nvSpPr>
          <p:cNvPr id="3" name="عنوان فرعي 2"/>
          <p:cNvSpPr>
            <a:spLocks noGrp="1"/>
          </p:cNvSpPr>
          <p:nvPr>
            <p:ph type="subTitle" idx="1"/>
          </p:nvPr>
        </p:nvSpPr>
        <p:spPr>
          <a:xfrm>
            <a:off x="755576" y="3886200"/>
            <a:ext cx="7704856" cy="1752600"/>
          </a:xfrm>
          <a:solidFill>
            <a:schemeClr val="accent2"/>
          </a:solidFill>
        </p:spPr>
        <p:txBody>
          <a:bodyPr/>
          <a:lstStyle/>
          <a:p>
            <a:r>
              <a:rPr lang="ar-IQ" b="1" dirty="0">
                <a:solidFill>
                  <a:srgbClr val="FFFF00"/>
                </a:solidFill>
              </a:rPr>
              <a:t>أعداد</a:t>
            </a:r>
          </a:p>
          <a:p>
            <a:r>
              <a:rPr lang="ar-IQ" b="1" dirty="0">
                <a:solidFill>
                  <a:srgbClr val="FFFF00"/>
                </a:solidFill>
              </a:rPr>
              <a:t>الدكتور علي محسن ياس العامري</a:t>
            </a:r>
          </a:p>
          <a:p>
            <a:r>
              <a:rPr lang="ar-IQ" b="1" dirty="0">
                <a:solidFill>
                  <a:srgbClr val="FFFF00"/>
                </a:solidFill>
              </a:rPr>
              <a:t>الجامعة المستنصرية / كلية التربية الأساسية</a:t>
            </a:r>
          </a:p>
          <a:p>
            <a:endParaRPr lang="ar-IQ" dirty="0"/>
          </a:p>
        </p:txBody>
      </p:sp>
    </p:spTree>
    <p:extLst>
      <p:ext uri="{BB962C8B-B14F-4D97-AF65-F5344CB8AC3E}">
        <p14:creationId xmlns:p14="http://schemas.microsoft.com/office/powerpoint/2010/main" val="427103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solidFill>
                  <a:srgbClr val="FF0000"/>
                </a:solidFill>
              </a:rPr>
              <a:t>أغرب الحقائق العلمية عن الأذن البشرية :</a:t>
            </a:r>
          </a:p>
        </p:txBody>
      </p:sp>
      <p:sp>
        <p:nvSpPr>
          <p:cNvPr id="3" name="مستطيل 2"/>
          <p:cNvSpPr/>
          <p:nvPr/>
        </p:nvSpPr>
        <p:spPr>
          <a:xfrm>
            <a:off x="323528" y="1196752"/>
            <a:ext cx="8496944" cy="5509200"/>
          </a:xfrm>
          <a:prstGeom prst="rect">
            <a:avLst/>
          </a:prstGeom>
        </p:spPr>
        <p:txBody>
          <a:bodyPr wrap="square">
            <a:spAutoFit/>
          </a:bodyPr>
          <a:lstStyle/>
          <a:p>
            <a:pPr algn="just"/>
            <a:r>
              <a:rPr lang="ar-IQ" sz="4400" dirty="0"/>
              <a:t>– عظام الأذن صغيرة جدًا :</a:t>
            </a:r>
          </a:p>
          <a:p>
            <a:pPr algn="just"/>
            <a:r>
              <a:rPr lang="ar-IQ" sz="4400" dirty="0"/>
              <a:t>داخل الأذن الوسطى ، هناك ثلاث عظام صغيرة تستجيب للموجات الصوتية عن طريق الاهتزاز، يساعد هذا الاهتزاز على إرسال إشارات صوتية إلى أذنك الداخلية، هذه العظام الثلاثة هي الأصغر في جسم الإنسان، حيث يمكن أن يتساوى حجم الثلاثة معًا مع حجم قطعة نقدية صغيرة .</a:t>
            </a:r>
          </a:p>
        </p:txBody>
      </p:sp>
    </p:spTree>
    <p:extLst>
      <p:ext uri="{BB962C8B-B14F-4D97-AF65-F5344CB8AC3E}">
        <p14:creationId xmlns:p14="http://schemas.microsoft.com/office/powerpoint/2010/main" val="2895511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88640"/>
            <a:ext cx="8784976" cy="7848302"/>
          </a:xfrm>
          <a:prstGeom prst="rect">
            <a:avLst/>
          </a:prstGeom>
        </p:spPr>
        <p:txBody>
          <a:bodyPr wrap="square">
            <a:spAutoFit/>
          </a:bodyPr>
          <a:lstStyle/>
          <a:p>
            <a:pPr algn="just"/>
            <a:r>
              <a:rPr lang="ar-IQ" dirty="0"/>
              <a:t> </a:t>
            </a:r>
            <a:r>
              <a:rPr lang="ar-IQ" sz="3600" dirty="0"/>
              <a:t>تمتلك الآذان أكثر من 20000 خلية شعر :</a:t>
            </a:r>
          </a:p>
          <a:p>
            <a:pPr algn="just"/>
            <a:r>
              <a:rPr lang="ar-IQ" sz="3600" dirty="0"/>
              <a:t>على الرغم من صغر حجم الأذن، يحتوي جزء قوقعة الأذن على عدد كبير من خلايا الشعر، هذه الخلايا لها دور مهم في تجميع ونقل الصوت إلى الدماغ </a:t>
            </a:r>
            <a:r>
              <a:rPr lang="ar-IQ" sz="3600" dirty="0" smtClean="0"/>
              <a:t>.</a:t>
            </a:r>
            <a:endParaRPr lang="ar-IQ" sz="3600" dirty="0"/>
          </a:p>
          <a:p>
            <a:pPr algn="just"/>
            <a:r>
              <a:rPr lang="ar-IQ" sz="3600" dirty="0"/>
              <a:t>– الآذان مسؤولة عن التوازن :</a:t>
            </a:r>
          </a:p>
          <a:p>
            <a:pPr algn="just"/>
            <a:r>
              <a:rPr lang="ar-IQ" sz="3600" dirty="0"/>
              <a:t>تلعب أذنك دورًا أساسيًا في إحساسك بالتوازن، حيث تحتوي ثلاث قنوات نصف دائرية في الأذن الداخلية على سائل يتحرك عند الإمالة أو الحركة إلى أعلى أو أسفل أو على الجانبين، ويقوم هذا السائل بتحفيز خلايا الشعر الحسية التي ترسل إشارات إلى الدماغ حول حركتك وتوازنك، بالإضافة إلى ذلك ، هناك مجالان حسيان آخران يخبران عقلك عن الحركة الرأسية والأفقية، ويمكن أن يؤثر الاحتقان في الممرات الأنفية على سوائل الأذن وأجهزة الاستشعار، مما قد يجعلك تشعر بالدوار .</a:t>
            </a:r>
          </a:p>
        </p:txBody>
      </p:sp>
    </p:spTree>
    <p:extLst>
      <p:ext uri="{BB962C8B-B14F-4D97-AF65-F5344CB8AC3E}">
        <p14:creationId xmlns:p14="http://schemas.microsoft.com/office/powerpoint/2010/main" val="1933204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116632"/>
            <a:ext cx="8928992" cy="7048083"/>
          </a:xfrm>
          <a:prstGeom prst="rect">
            <a:avLst/>
          </a:prstGeom>
        </p:spPr>
        <p:txBody>
          <a:bodyPr wrap="square">
            <a:spAutoFit/>
          </a:bodyPr>
          <a:lstStyle/>
          <a:p>
            <a:pPr algn="just"/>
            <a:r>
              <a:rPr lang="ar-IQ" sz="3600" dirty="0"/>
              <a:t>– </a:t>
            </a:r>
            <a:r>
              <a:rPr lang="ar-IQ" sz="3200" dirty="0"/>
              <a:t>طبلة الأذن على شكل مخروط :</a:t>
            </a:r>
          </a:p>
          <a:p>
            <a:pPr algn="just"/>
            <a:r>
              <a:rPr lang="ar-IQ" sz="3200" dirty="0"/>
              <a:t>معظم الناس يظنون أن طبلة الأذن مسطحة مثل الجلد أو رأس الطبلة، ولكن بدلا من ذلك، فهي رقيقة، وتتشكل من أغشية على شكل مخروطي بين الأذن الخارجية والأذن الوسطى وحجمها يصل تقريبًا إلى عشرة سنتات، ولا يتغير الحجم على مدار العمر، فالأطفال والبالغين لديهم نفس حجم طبلة الأذن </a:t>
            </a:r>
            <a:r>
              <a:rPr lang="ar-IQ" sz="3200" dirty="0" smtClean="0"/>
              <a:t>.</a:t>
            </a:r>
            <a:endParaRPr lang="ar-IQ" sz="3200" dirty="0"/>
          </a:p>
          <a:p>
            <a:pPr algn="just"/>
            <a:r>
              <a:rPr lang="ar-IQ" sz="3200" dirty="0"/>
              <a:t>– تعمل الآذان طوال الليل :</a:t>
            </a:r>
          </a:p>
          <a:p>
            <a:pPr algn="just"/>
            <a:r>
              <a:rPr lang="ar-IQ" sz="3200" dirty="0"/>
              <a:t>حتى عندما تنام ، تستمر أذنيك في العمل ومعالجة الصوت، ولكن هناك اختلاف كبير في كيفية استجابة دماغك للضوضاء وذلك اعتمادًا على مرحلة النوم التي تكون فيها، في نقاط معينة من النوم العميق، يتجاهل دماغك العالم الخارجي حتى لا تتسبب الضوضاء في إيقاظك من النوم، ولكن عندما تكون في المراحل الخفيفة من النوم، يستجيب الدماغ لمستويات الضوضاء العادية، مما قد يفسر السبب وراء استيقاظك من أصوات طفيفة .</a:t>
            </a:r>
          </a:p>
        </p:txBody>
      </p:sp>
    </p:spTree>
    <p:extLst>
      <p:ext uri="{BB962C8B-B14F-4D97-AF65-F5344CB8AC3E}">
        <p14:creationId xmlns:p14="http://schemas.microsoft.com/office/powerpoint/2010/main" val="4199747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88641"/>
            <a:ext cx="8784976" cy="7540526"/>
          </a:xfrm>
          <a:prstGeom prst="rect">
            <a:avLst/>
          </a:prstGeom>
        </p:spPr>
        <p:txBody>
          <a:bodyPr wrap="square">
            <a:spAutoFit/>
          </a:bodyPr>
          <a:lstStyle/>
          <a:p>
            <a:pPr algn="just"/>
            <a:r>
              <a:rPr lang="ar-IQ" sz="4400" dirty="0"/>
              <a:t>– أذنك نظيفة أكثر مما تتصور :</a:t>
            </a:r>
          </a:p>
          <a:p>
            <a:pPr algn="just"/>
            <a:r>
              <a:rPr lang="ar-IQ" sz="4400" dirty="0"/>
              <a:t>بالنسبة للكثيرين فإن وجود شمع الأذن هو علامة على أن الأذن تحتاج إلى تنظيفها، ولكن في الواقع يعتبر هذا الشمع طريقة الجسم لحماية قناة الأذن عن طريق الحفاظ عليها مشحمة ومنع الملوثات من الوصول إلى الأذن الداخلية، كما شمع الأذن لديه حتى خصائص مضادة للجراثيم، ويساعد تصميم الأذن جنبًا إلى جنب مع فعل المضغ على نقل المادة الشمعية إلى خارج الأذن، وبهذه الطريقة فإن الاذن تقوم بتنظيف نفسها بشكل ذاتي .</a:t>
            </a:r>
          </a:p>
        </p:txBody>
      </p:sp>
    </p:spTree>
    <p:extLst>
      <p:ext uri="{BB962C8B-B14F-4D97-AF65-F5344CB8AC3E}">
        <p14:creationId xmlns:p14="http://schemas.microsoft.com/office/powerpoint/2010/main" val="3671621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88640"/>
            <a:ext cx="8784976" cy="6186309"/>
          </a:xfrm>
          <a:prstGeom prst="rect">
            <a:avLst/>
          </a:prstGeom>
        </p:spPr>
        <p:txBody>
          <a:bodyPr wrap="square">
            <a:spAutoFit/>
          </a:bodyPr>
          <a:lstStyle/>
          <a:p>
            <a:pPr algn="just"/>
            <a:r>
              <a:rPr lang="ar-IQ" dirty="0"/>
              <a:t> </a:t>
            </a:r>
            <a:r>
              <a:rPr lang="ar-IQ" sz="4400" dirty="0"/>
              <a:t>الآذان يمكن أن تؤثر على حاسة التذوق :</a:t>
            </a:r>
          </a:p>
          <a:p>
            <a:pPr algn="just"/>
            <a:r>
              <a:rPr lang="ar-IQ" sz="4400" dirty="0"/>
              <a:t>لا تلعب الأذن دورًا رئيسيًا في حاسة التذوق فهي لا يمكن أن تقارن بالدور الذي تلعبه حاسة الشم، ولكن نظرًا لأن الأعصاب تمر عبر الأذن الوسطى في طريقها من اللسان إلى الدماغ، فإن الأذن يمكن أن تؤثر على المذاق، والدليل على ذلك أنه هناك بعض الأشخاص الذين خضعوا لجراحة الأذن أو الذين يعانون من عدوى الأذن يشتكون من تغير حاسة التذوق لديهم .</a:t>
            </a:r>
          </a:p>
        </p:txBody>
      </p:sp>
    </p:spTree>
    <p:extLst>
      <p:ext uri="{BB962C8B-B14F-4D97-AF65-F5344CB8AC3E}">
        <p14:creationId xmlns:p14="http://schemas.microsoft.com/office/powerpoint/2010/main" val="750275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solidFill>
                  <a:srgbClr val="FF0000"/>
                </a:solidFill>
              </a:rPr>
              <a:t>التهابات الأذن المتكرر عند الأطفال</a:t>
            </a:r>
            <a:endParaRPr lang="ar-IQ" b="1" dirty="0">
              <a:solidFill>
                <a:srgbClr val="FF0000"/>
              </a:solidFill>
            </a:endParaRPr>
          </a:p>
        </p:txBody>
      </p:sp>
      <p:sp>
        <p:nvSpPr>
          <p:cNvPr id="3" name="مستطيل 2"/>
          <p:cNvSpPr/>
          <p:nvPr/>
        </p:nvSpPr>
        <p:spPr>
          <a:xfrm>
            <a:off x="107504" y="1556792"/>
            <a:ext cx="8856984" cy="5632311"/>
          </a:xfrm>
          <a:prstGeom prst="rect">
            <a:avLst/>
          </a:prstGeom>
        </p:spPr>
        <p:txBody>
          <a:bodyPr wrap="square">
            <a:spAutoFit/>
          </a:bodyPr>
          <a:lstStyle/>
          <a:p>
            <a:pPr algn="just"/>
            <a:r>
              <a:rPr lang="ar-IQ" sz="4000" dirty="0"/>
              <a:t>وجد العديد من الأمور المزعجة التي تتكرر مع العديد من الأطفال، وتعد من المشاكل الواسعة الانتشار بين الأطفال، ومن تلك الأمور نزلات البرد، والتقيؤ، والمغص وكذلك التهابات الأذن المتكررة وغيرها الكثير من الأمراض التي يصاب بها الكثير من الأطفال، ونخصص الحديث هنا عن واحد فقط من تلك الأمراض وهو التهابات الأذن المتكرر عند الأطفال، فدعونا معا نتعرف على ذلك المرض وأسبابه وأعراضه وكذلك علاجه.</a:t>
            </a:r>
          </a:p>
        </p:txBody>
      </p:sp>
    </p:spTree>
    <p:extLst>
      <p:ext uri="{BB962C8B-B14F-4D97-AF65-F5344CB8AC3E}">
        <p14:creationId xmlns:p14="http://schemas.microsoft.com/office/powerpoint/2010/main" val="299106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60648"/>
            <a:ext cx="8640960" cy="5016758"/>
          </a:xfrm>
          <a:prstGeom prst="rect">
            <a:avLst/>
          </a:prstGeom>
        </p:spPr>
        <p:txBody>
          <a:bodyPr wrap="square">
            <a:spAutoFit/>
          </a:bodyPr>
          <a:lstStyle/>
          <a:p>
            <a:pPr algn="just"/>
            <a:r>
              <a:rPr lang="ar-IQ" sz="4000" dirty="0"/>
              <a:t>ما هو التهاب الأذن؟</a:t>
            </a:r>
          </a:p>
          <a:p>
            <a:pPr algn="just"/>
            <a:r>
              <a:rPr lang="ar-IQ" sz="4000" dirty="0"/>
              <a:t>الواقع أنه تتواجد العديد من أنواع التهاب الأذن المختلفة، حيث يمكن أن يكون التهاب في الأذن الخارجية، أو التهاب في الأذن الوسطى، أو التهاب في الأذن الدالية والواقع أن الشائع عند الأطفال هو التهاب الأذن الوسطى أما التهاب الأذن الداخلية والخارجية فهو غير منتشر مثل النوع الأول بين الأطفال.</a:t>
            </a:r>
          </a:p>
        </p:txBody>
      </p:sp>
    </p:spTree>
    <p:extLst>
      <p:ext uri="{BB962C8B-B14F-4D97-AF65-F5344CB8AC3E}">
        <p14:creationId xmlns:p14="http://schemas.microsoft.com/office/powerpoint/2010/main" val="2886692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solidFill>
                  <a:srgbClr val="FF0000"/>
                </a:solidFill>
              </a:rPr>
              <a:t>أسباب التهاب الأذن المتكرر عند الأطفال</a:t>
            </a:r>
          </a:p>
        </p:txBody>
      </p:sp>
      <p:sp>
        <p:nvSpPr>
          <p:cNvPr id="3" name="مستطيل 2"/>
          <p:cNvSpPr/>
          <p:nvPr/>
        </p:nvSpPr>
        <p:spPr>
          <a:xfrm>
            <a:off x="179512" y="980728"/>
            <a:ext cx="8784976" cy="6986528"/>
          </a:xfrm>
          <a:prstGeom prst="rect">
            <a:avLst/>
          </a:prstGeom>
        </p:spPr>
        <p:txBody>
          <a:bodyPr wrap="square">
            <a:spAutoFit/>
          </a:bodyPr>
          <a:lstStyle/>
          <a:p>
            <a:pPr algn="just"/>
            <a:r>
              <a:rPr lang="ar-IQ" sz="3200" dirty="0" smtClean="0"/>
              <a:t>اسباب </a:t>
            </a:r>
            <a:r>
              <a:rPr lang="ar-IQ" sz="3200" dirty="0"/>
              <a:t>التهاب الأذن المتكرر عند الأطفال</a:t>
            </a:r>
          </a:p>
          <a:p>
            <a:pPr algn="just"/>
            <a:r>
              <a:rPr lang="ar-IQ" sz="3200" dirty="0"/>
              <a:t>نزلات البرد والأنفلونزا قد تكون من الأعراض الشديدة المصاحبة لها التهاب الأذن الوسطى.</a:t>
            </a:r>
          </a:p>
          <a:p>
            <a:pPr algn="just"/>
            <a:r>
              <a:rPr lang="ar-IQ" sz="3200" dirty="0"/>
              <a:t>الإصابة بعدوى فيروسية تسبب التهاب في الأذن عند الأطفال.</a:t>
            </a:r>
          </a:p>
          <a:p>
            <a:pPr algn="just"/>
            <a:r>
              <a:rPr lang="ar-IQ" sz="3200" dirty="0"/>
              <a:t>لأن قناة استاكيوس تعتبر أصغر وأقصر عند الأطفال، ولأنها عادة تكون في وضع أفقي فإن ذلك يساعد في تكرار الإصابة بالتهاب الأذن الوسطى لديهم، وعادة عندما يكبرون في العمر فإن القناة تكمل نموها وتتخذ الوضع الصحيح مما يساعد على تقليل فرص الإصابة بالتهاب الأذن.</a:t>
            </a:r>
          </a:p>
          <a:p>
            <a:pPr algn="just"/>
            <a:r>
              <a:rPr lang="ar-IQ" sz="3200" dirty="0"/>
              <a:t>تعرض الطفل لشخص يدخن باستمرار يساعد على تكرار إصابته بالتهاب الأذن الوسطى.</a:t>
            </a:r>
          </a:p>
          <a:p>
            <a:pPr algn="just"/>
            <a:r>
              <a:rPr lang="ar-IQ" sz="3200" dirty="0"/>
              <a:t>الرضاعة الصناعية تزيد من احتمالات الإصابة المتكررة بالتهاب الأذن لدى الأطفال، وكذلك الأوضاع الخاطئة في الرضاعة الطبيعية.</a:t>
            </a:r>
          </a:p>
        </p:txBody>
      </p:sp>
    </p:spTree>
    <p:extLst>
      <p:ext uri="{BB962C8B-B14F-4D97-AF65-F5344CB8AC3E}">
        <p14:creationId xmlns:p14="http://schemas.microsoft.com/office/powerpoint/2010/main" val="1427403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solidFill>
                  <a:srgbClr val="FF0000"/>
                </a:solidFill>
              </a:rPr>
              <a:t>عراض التهاب الأذن عند الأطفال</a:t>
            </a:r>
          </a:p>
        </p:txBody>
      </p:sp>
      <p:sp>
        <p:nvSpPr>
          <p:cNvPr id="3" name="مستطيل 2"/>
          <p:cNvSpPr/>
          <p:nvPr/>
        </p:nvSpPr>
        <p:spPr>
          <a:xfrm>
            <a:off x="179512" y="1268760"/>
            <a:ext cx="8712968" cy="5509200"/>
          </a:xfrm>
          <a:prstGeom prst="rect">
            <a:avLst/>
          </a:prstGeom>
        </p:spPr>
        <p:txBody>
          <a:bodyPr wrap="square">
            <a:spAutoFit/>
          </a:bodyPr>
          <a:lstStyle/>
          <a:p>
            <a:pPr algn="just"/>
            <a:r>
              <a:rPr lang="ar-IQ" sz="3200" dirty="0"/>
              <a:t>ارتفاع في درجة الحرارة.</a:t>
            </a:r>
          </a:p>
          <a:p>
            <a:pPr algn="just"/>
            <a:r>
              <a:rPr lang="ar-IQ" sz="3200" dirty="0"/>
              <a:t>عدم القدرة على التوازن.</a:t>
            </a:r>
          </a:p>
          <a:p>
            <a:pPr algn="just"/>
            <a:r>
              <a:rPr lang="ar-IQ" sz="3200" dirty="0"/>
              <a:t>في حال تفاقم الحالة وإهمالها، وفي حال كانت الإصابة شديدة جدا قد تضرر طبلة الأذن لدى الطفل تضرر بسيط، ونلاحظ نزول سائل صديدي من الأذن نتيجة ذلك.</a:t>
            </a:r>
          </a:p>
          <a:p>
            <a:pPr algn="just"/>
            <a:r>
              <a:rPr lang="ar-IQ" sz="3200" dirty="0"/>
              <a:t>عدم القدرة على السمع بشكل جيد خلال فترة الإصابة نتيجة تأثير الالتهاب على أجزاء الأذن، وعادة ما تعود القدرة على السمع بعد شفاء الالتهاب.</a:t>
            </a:r>
          </a:p>
          <a:p>
            <a:pPr algn="just"/>
            <a:r>
              <a:rPr lang="ar-IQ" sz="3200" dirty="0"/>
              <a:t>فقدان الطفل شهيته للأكل لأن البلع يؤدي إلى زيادة الألم بأذنه.</a:t>
            </a:r>
          </a:p>
          <a:p>
            <a:pPr algn="just"/>
            <a:r>
              <a:rPr lang="ar-IQ" sz="3200" dirty="0"/>
              <a:t>صراخ وبكاء الطفل كثيرا نتيجة ألم أذنه.</a:t>
            </a:r>
          </a:p>
          <a:p>
            <a:pPr algn="just"/>
            <a:r>
              <a:rPr lang="ar-IQ" sz="3200" dirty="0"/>
              <a:t>ضغط الطفل وفركه لأذنه باستمرار محاولة منه لتخفيف الألم.</a:t>
            </a:r>
          </a:p>
        </p:txBody>
      </p:sp>
    </p:spTree>
    <p:extLst>
      <p:ext uri="{BB962C8B-B14F-4D97-AF65-F5344CB8AC3E}">
        <p14:creationId xmlns:p14="http://schemas.microsoft.com/office/powerpoint/2010/main" val="3317549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solidFill>
                  <a:srgbClr val="FF0000"/>
                </a:solidFill>
              </a:rPr>
              <a:t>علاج التهاب الأذن عند الأطفال</a:t>
            </a:r>
          </a:p>
        </p:txBody>
      </p:sp>
      <p:sp>
        <p:nvSpPr>
          <p:cNvPr id="3" name="مستطيل 2"/>
          <p:cNvSpPr/>
          <p:nvPr/>
        </p:nvSpPr>
        <p:spPr>
          <a:xfrm>
            <a:off x="179512" y="1124744"/>
            <a:ext cx="8856984" cy="7356440"/>
          </a:xfrm>
          <a:prstGeom prst="rect">
            <a:avLst/>
          </a:prstGeom>
        </p:spPr>
        <p:txBody>
          <a:bodyPr wrap="square">
            <a:spAutoFit/>
          </a:bodyPr>
          <a:lstStyle/>
          <a:p>
            <a:endParaRPr lang="ar-IQ" dirty="0"/>
          </a:p>
          <a:p>
            <a:pPr algn="just"/>
            <a:r>
              <a:rPr lang="ar-IQ" sz="4000" dirty="0"/>
              <a:t>أن الجسم لديه جهاز مناعي قوي يساعده على صد الهجمات الشرسة التي تسبب الإصابات المتكررة عند الأطفال مثل التهاب الأذن، ولذلك قد يشفى التهاب الأذن تلقائيا عن الطفل خلال أربع أيام من الإصابة.</a:t>
            </a:r>
          </a:p>
          <a:p>
            <a:pPr algn="just"/>
            <a:r>
              <a:rPr lang="ar-IQ" sz="4000" dirty="0"/>
              <a:t>قد يصف الطبيب مضاد حيوي للطفل ليساعده في القضاء على المسبب لالتهاب الأذن لدى الأطفال مما قد يسرع عملية الشفاء لدى الأطفال ويقلل من الأعراض الجانبية.</a:t>
            </a:r>
          </a:p>
          <a:p>
            <a:pPr algn="just"/>
            <a:r>
              <a:rPr lang="ar-IQ" sz="4000" dirty="0"/>
              <a:t>استخدام مسكنات الألم وخافضات الحرارة وعادة ما يكون الباراستمول هو الحل الأفضل كمسكن وخافض للحرارة.</a:t>
            </a:r>
          </a:p>
        </p:txBody>
      </p:sp>
    </p:spTree>
    <p:extLst>
      <p:ext uri="{BB962C8B-B14F-4D97-AF65-F5344CB8AC3E}">
        <p14:creationId xmlns:p14="http://schemas.microsoft.com/office/powerpoint/2010/main" val="712337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89" y="0"/>
            <a:ext cx="883192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9127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مستطيل 2"/>
          <p:cNvSpPr/>
          <p:nvPr/>
        </p:nvSpPr>
        <p:spPr>
          <a:xfrm>
            <a:off x="323528" y="1628800"/>
            <a:ext cx="8568952" cy="5016758"/>
          </a:xfrm>
          <a:prstGeom prst="rect">
            <a:avLst/>
          </a:prstGeom>
        </p:spPr>
        <p:txBody>
          <a:bodyPr wrap="square">
            <a:spAutoFit/>
          </a:bodyPr>
          <a:lstStyle/>
          <a:p>
            <a:pPr algn="just"/>
            <a:r>
              <a:rPr lang="ar-IQ" sz="3200" b="1" dirty="0"/>
              <a:t>الموقع مركز الكلام والتفكير والكتابة : في الجانب الأيسر من الفص الجبهي.</a:t>
            </a:r>
          </a:p>
          <a:p>
            <a:pPr algn="just"/>
            <a:r>
              <a:rPr lang="ar-IQ" sz="3200" b="1" dirty="0" smtClean="0"/>
              <a:t>  </a:t>
            </a:r>
            <a:r>
              <a:rPr lang="ar-IQ" sz="3200" b="1" dirty="0"/>
              <a:t>وتوجد في مركز بروكا. في الإنسان فقط ( قدرته على التفاهم باللغات ).</a:t>
            </a:r>
          </a:p>
          <a:p>
            <a:pPr algn="just"/>
            <a:r>
              <a:rPr lang="ar-IQ" sz="3200" b="1" dirty="0" smtClean="0"/>
              <a:t> كيف </a:t>
            </a:r>
            <a:r>
              <a:rPr lang="ar-IQ" sz="3200" b="1" dirty="0"/>
              <a:t>تفكر وتنطق و تكتب :</a:t>
            </a:r>
          </a:p>
          <a:p>
            <a:pPr algn="just"/>
            <a:r>
              <a:rPr lang="ar-IQ" sz="3200" b="1" dirty="0" smtClean="0"/>
              <a:t>- يتعاون </a:t>
            </a:r>
            <a:r>
              <a:rPr lang="ar-IQ" sz="3200" b="1" dirty="0"/>
              <a:t>مركز بروكا (( الموجودة في المنطقة الأمامية عند حدود المنطقة الصدغية )) مع مراكز البصر لنقل صور الحروف و الكلمات و تحديد مسمياتها (( الحرف والكلمة نراها كصورة ثم نحدد مسمياتها ))، يوجد مركز بصر في الأمامية و آخر في القفوي . </a:t>
            </a:r>
          </a:p>
        </p:txBody>
      </p:sp>
    </p:spTree>
    <p:extLst>
      <p:ext uri="{BB962C8B-B14F-4D97-AF65-F5344CB8AC3E}">
        <p14:creationId xmlns:p14="http://schemas.microsoft.com/office/powerpoint/2010/main" val="3552816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404664"/>
            <a:ext cx="8496944" cy="5632311"/>
          </a:xfrm>
          <a:prstGeom prst="rect">
            <a:avLst/>
          </a:prstGeom>
        </p:spPr>
        <p:txBody>
          <a:bodyPr wrap="square">
            <a:spAutoFit/>
          </a:bodyPr>
          <a:lstStyle/>
          <a:p>
            <a:pPr algn="just"/>
            <a:r>
              <a:rPr lang="ar-IQ" dirty="0" smtClean="0"/>
              <a:t>-</a:t>
            </a:r>
            <a:r>
              <a:rPr lang="ar-IQ" sz="4000" dirty="0" smtClean="0"/>
              <a:t> مثال </a:t>
            </a:r>
            <a:r>
              <a:rPr lang="ar-IQ" sz="4000" dirty="0"/>
              <a:t>// إذا رأينا صورة قط هذا الصورة ينقلها البصر يتعاون مع مركز بروكا لتحديد مسميات هذا  القط سواء شكلاً أو كتابة (( شكل الحروف أو شكل  القط كصورة كاملة ))</a:t>
            </a:r>
          </a:p>
          <a:p>
            <a:pPr algn="just"/>
            <a:r>
              <a:rPr lang="ar-IQ" sz="4000" dirty="0" smtClean="0"/>
              <a:t>- ويتعاون </a:t>
            </a:r>
            <a:r>
              <a:rPr lang="ar-IQ" sz="4000" dirty="0"/>
              <a:t>مركز بروكا مع مراكز السمع  (( الموجود في الصدغي )) لنقل موجات الصور ككلمات . مثال //  </a:t>
            </a:r>
            <a:r>
              <a:rPr lang="ar-IQ" sz="4000" dirty="0" smtClean="0"/>
              <a:t> مراكز </a:t>
            </a:r>
            <a:r>
              <a:rPr lang="ar-IQ" sz="4000" dirty="0"/>
              <a:t>السمع تنقل الصور ككلمات إما نطقا لكلمة " قط " أو صوت  القط . نقله كموجة لتلك الصورة </a:t>
            </a:r>
          </a:p>
        </p:txBody>
      </p:sp>
    </p:spTree>
    <p:extLst>
      <p:ext uri="{BB962C8B-B14F-4D97-AF65-F5344CB8AC3E}">
        <p14:creationId xmlns:p14="http://schemas.microsoft.com/office/powerpoint/2010/main" val="3108725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404664"/>
            <a:ext cx="8568952" cy="5509200"/>
          </a:xfrm>
          <a:prstGeom prst="rect">
            <a:avLst/>
          </a:prstGeom>
        </p:spPr>
        <p:txBody>
          <a:bodyPr wrap="square">
            <a:spAutoFit/>
          </a:bodyPr>
          <a:lstStyle/>
          <a:p>
            <a:pPr algn="just"/>
            <a:r>
              <a:rPr lang="ar-IQ" dirty="0" smtClean="0"/>
              <a:t>- </a:t>
            </a:r>
            <a:r>
              <a:rPr lang="ar-IQ" sz="4400" dirty="0" smtClean="0"/>
              <a:t>مع </a:t>
            </a:r>
            <a:r>
              <a:rPr lang="ar-IQ" sz="4400" dirty="0"/>
              <a:t>المراكز اللمسية لنقل نوع الحس للشكل ، أي هل الشكل أملس أم خشن أم ناعم ،هذه المراكز اللمسية  تتعاون مع مركز بروكا حتى تكون صورة حسية للشكل ونوع الملمس ، فمركز بروكا يأخذ من المراكز البصرية والسمعية والحسية ويجمعهم بعضهم ببعض وبعد ذلك نستطيع أن ننطق ونكتب وتفهم ماذا يعني هذا النطق والكتابة </a:t>
            </a:r>
          </a:p>
        </p:txBody>
      </p:sp>
    </p:spTree>
    <p:extLst>
      <p:ext uri="{BB962C8B-B14F-4D97-AF65-F5344CB8AC3E}">
        <p14:creationId xmlns:p14="http://schemas.microsoft.com/office/powerpoint/2010/main" val="706119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88640"/>
            <a:ext cx="8712968" cy="5632311"/>
          </a:xfrm>
          <a:prstGeom prst="rect">
            <a:avLst/>
          </a:prstGeom>
        </p:spPr>
        <p:txBody>
          <a:bodyPr wrap="square">
            <a:spAutoFit/>
          </a:bodyPr>
          <a:lstStyle/>
          <a:p>
            <a:pPr algn="just"/>
            <a:r>
              <a:rPr lang="ar-IQ" sz="4000" dirty="0"/>
              <a:t>الربط بين جميع هذه المراكز :   البصرية والسمعية والحسية . </a:t>
            </a:r>
          </a:p>
          <a:p>
            <a:pPr algn="just"/>
            <a:r>
              <a:rPr lang="ar-IQ" sz="4000" dirty="0"/>
              <a:t>-	ينسق مركز بروكا حركات العضلات اللازمة لكتابة و الكلام ( عضلات الحنجرة و الشفة و اللسان و اليد )، مركز بروكا بعد اخذ المعلومات من المراكز الثلاثة ينسق حركة العضلات حتى تستطيع أن تنطق " قط " مثلا  عن طريق عضلات الحنجرة والشفة واللسان ، و حركة اليد عند محاولة كتابة كلمة "  قط " </a:t>
            </a:r>
          </a:p>
        </p:txBody>
      </p:sp>
    </p:spTree>
    <p:extLst>
      <p:ext uri="{BB962C8B-B14F-4D97-AF65-F5344CB8AC3E}">
        <p14:creationId xmlns:p14="http://schemas.microsoft.com/office/powerpoint/2010/main" val="2607425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solidFill>
                  <a:srgbClr val="FF0000"/>
                </a:solidFill>
              </a:rPr>
              <a:t>كيف نسمع الكلمة و نكتبها</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94" y="1412776"/>
            <a:ext cx="8931384" cy="544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5510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332656"/>
            <a:ext cx="8712968" cy="6740307"/>
          </a:xfrm>
          <a:prstGeom prst="rect">
            <a:avLst/>
          </a:prstGeom>
        </p:spPr>
        <p:txBody>
          <a:bodyPr wrap="square">
            <a:spAutoFit/>
          </a:bodyPr>
          <a:lstStyle/>
          <a:p>
            <a:pPr algn="just"/>
            <a:r>
              <a:rPr lang="ar-IQ" sz="3600" dirty="0"/>
              <a:t>الشرح : عادة نرى الكلمة بالعين ونسمعها بالأذن ، فإذا رأيناها بالعين ، العين كحاسة تستقبلها وتنقلها عبر الألياف العصب البصري إلى مركز البصر الموجود في الفص القفوي أو المؤخري في المخ ، وإذا سمعنا كلمة  قط بالإذن ، والإذن متصلة بالألياف العصب السمعي الذي يوصل مركز السمع .المعلومات الواردة من مركز البصر ومركز السمع تربط مع مراكز حركات الكلام والكتابة (( مركز بروكا )) وهذا المركز يبدأ بتنسيق عضلات اللسان والحنجرة والشفة واليد  ، وبالتالي يخرج النطق ونستطيع كتابة الكلمة ، بافتراض بأن جميع المراكز سليمة فإذا حصل أي تلف في أي مرحله لن نصل إلى النتيجة الطبيعية لنطق الكلمات والكتابة .</a:t>
            </a:r>
          </a:p>
        </p:txBody>
      </p:sp>
    </p:spTree>
    <p:extLst>
      <p:ext uri="{BB962C8B-B14F-4D97-AF65-F5344CB8AC3E}">
        <p14:creationId xmlns:p14="http://schemas.microsoft.com/office/powerpoint/2010/main" val="328615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60648"/>
            <a:ext cx="8568952" cy="6247864"/>
          </a:xfrm>
          <a:prstGeom prst="rect">
            <a:avLst/>
          </a:prstGeom>
        </p:spPr>
        <p:txBody>
          <a:bodyPr wrap="square">
            <a:spAutoFit/>
          </a:bodyPr>
          <a:lstStyle/>
          <a:p>
            <a:pPr algn="just"/>
            <a:r>
              <a:rPr lang="ar-IQ" sz="4000" dirty="0"/>
              <a:t>السمع كالبصر يتيح لنا استقبال المؤثرات الحسية الناشئة من مصادرد بعيدة، الا اننا اقل اعتمادا على رهافى السمع من حدة البصر. الا ان السمع وسيلة مهمة للادراك والامن.</a:t>
            </a:r>
          </a:p>
          <a:p>
            <a:pPr algn="just"/>
            <a:r>
              <a:rPr lang="ar-IQ" sz="4000" dirty="0"/>
              <a:t>يحتوى جهاز السمع  على </a:t>
            </a:r>
            <a:r>
              <a:rPr lang="ar-IQ" sz="4000" b="1" dirty="0">
                <a:solidFill>
                  <a:srgbClr val="FF0000"/>
                </a:solidFill>
              </a:rPr>
              <a:t>الاذن الخارجية </a:t>
            </a:r>
            <a:r>
              <a:rPr lang="ar-IQ" sz="4000" dirty="0"/>
              <a:t>التى تلتقط امواج الصوت، </a:t>
            </a:r>
            <a:r>
              <a:rPr lang="ar-IQ" sz="4000" b="1" dirty="0">
                <a:solidFill>
                  <a:srgbClr val="FF0000"/>
                </a:solidFill>
              </a:rPr>
              <a:t>والاذن الوسطى </a:t>
            </a:r>
            <a:r>
              <a:rPr lang="ar-IQ" sz="4000" dirty="0"/>
              <a:t>المملوءة بالهواء، والتى تنقل الامواج،  </a:t>
            </a:r>
            <a:r>
              <a:rPr lang="ar-IQ" sz="4000" b="1" dirty="0">
                <a:solidFill>
                  <a:srgbClr val="FF0000"/>
                </a:solidFill>
              </a:rPr>
              <a:t>والاذن الداخلية </a:t>
            </a:r>
            <a:r>
              <a:rPr lang="ar-IQ" sz="4000" dirty="0"/>
              <a:t>المملوءة بسائل، وهى التى توجد فيها اعضاء السمع النهائية(المستقبلات الحسية) التى يربطها العصب السمعى ومساراته بمراكز السمع فى المخ.</a:t>
            </a:r>
          </a:p>
        </p:txBody>
      </p:sp>
    </p:spTree>
    <p:extLst>
      <p:ext uri="{BB962C8B-B14F-4D97-AF65-F5344CB8AC3E}">
        <p14:creationId xmlns:p14="http://schemas.microsoft.com/office/powerpoint/2010/main" val="358607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60648"/>
            <a:ext cx="8712968" cy="6863417"/>
          </a:xfrm>
          <a:prstGeom prst="rect">
            <a:avLst/>
          </a:prstGeom>
        </p:spPr>
        <p:txBody>
          <a:bodyPr wrap="square">
            <a:spAutoFit/>
          </a:bodyPr>
          <a:lstStyle/>
          <a:p>
            <a:pPr algn="just"/>
            <a:r>
              <a:rPr lang="ar-IQ" sz="4400" dirty="0"/>
              <a:t>الاذن الخارجية(الصيوان) وهى الجزء الظاهر من الاذن، نستطيع ان نسمع بدونها، توجد مادة شمعية فى قناتها تسمى الصماخ. قد تعوق السمع اذا تراكمت .</a:t>
            </a:r>
          </a:p>
          <a:p>
            <a:pPr algn="just"/>
            <a:r>
              <a:rPr lang="ar-IQ" sz="4400" dirty="0"/>
              <a:t> فى نهاية تلك القناة توجد صفيحة مقعرة قليلا هى طبلة الاذن (تغلق القناة تماما). وموجات الصوت التى تطرق ذلك الغشاء تحدث ذبذبات  يدركها المخ اصواتا. واذا ازدادت الطبلة غلظة او تعرضت للتلف ضعفت حاسة السمع ضعفا شديدا.</a:t>
            </a:r>
          </a:p>
        </p:txBody>
      </p:sp>
    </p:spTree>
    <p:extLst>
      <p:ext uri="{BB962C8B-B14F-4D97-AF65-F5344CB8AC3E}">
        <p14:creationId xmlns:p14="http://schemas.microsoft.com/office/powerpoint/2010/main" val="3226709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90" y="0"/>
            <a:ext cx="891008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336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88640"/>
            <a:ext cx="8784976" cy="6863417"/>
          </a:xfrm>
          <a:prstGeom prst="rect">
            <a:avLst/>
          </a:prstGeom>
        </p:spPr>
        <p:txBody>
          <a:bodyPr wrap="square">
            <a:spAutoFit/>
          </a:bodyPr>
          <a:lstStyle/>
          <a:p>
            <a:pPr algn="just"/>
            <a:r>
              <a:rPr lang="ar-IQ" sz="4000" dirty="0"/>
              <a:t>توجد فى الاذن الوسطى خلف الطبلة ثلاثة عظيمات ضئيلة الحجم تكون سلسلة متصلة لنقل الذبذبات الى الكوة او النافذة الواقعة بين الاذن الوسطى والاذن الداخلية. وهذا العظيمات يطلق عليها.. المطرقة والسندان والركاب. واذا  تصلبت الاربطة التى تصل هذه العظيمات ببعضها البعض تقل قدرتها على الاهتزاز فتصاب الاذن بالصمم الجزئى.</a:t>
            </a:r>
          </a:p>
          <a:p>
            <a:pPr algn="just"/>
            <a:r>
              <a:rPr lang="ar-IQ" sz="4000" dirty="0"/>
              <a:t>والهواء الى فى الاذن الوسطى يمتص على الدوام وهذه الغرفة تتصل بالبلعوم بواسطة قناة استاكيوس، ومن ثم يتجدد هواؤها اثناء البلع او السعال او العطاس فيعوط ضغط الهواء فيها للاتزان.</a:t>
            </a:r>
          </a:p>
        </p:txBody>
      </p:sp>
    </p:spTree>
    <p:extLst>
      <p:ext uri="{BB962C8B-B14F-4D97-AF65-F5344CB8AC3E}">
        <p14:creationId xmlns:p14="http://schemas.microsoft.com/office/powerpoint/2010/main" val="4040188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88640"/>
            <a:ext cx="8784976" cy="6863417"/>
          </a:xfrm>
          <a:prstGeom prst="rect">
            <a:avLst/>
          </a:prstGeom>
        </p:spPr>
        <p:txBody>
          <a:bodyPr wrap="square">
            <a:spAutoFit/>
          </a:bodyPr>
          <a:lstStyle/>
          <a:p>
            <a:pPr algn="just"/>
            <a:r>
              <a:rPr lang="ar-IQ" sz="4400" dirty="0"/>
              <a:t>فى حالة الاصابة بنزلات البرد. يسد المخاط قناتى استاكيوس فى البلعوم فيسبب ذلك شعورا بالضيق وصمما نتيجة لانخفاض ضغط الهواء فى الاذن الوسطى. وما يترتب عليه من انبعاج الطبلة للداخل. ويحدث عكس ذلك عندما ترتفع بنا الطائرة. اذ ان غشاء الطبلة يدفع الى البروز الى الخارج حتى نبتلع شيئا ما فيدفع الهواء المنخفض الضغط فى طبقات الجو العليا ليدخل الى الاذن الوسطى. لذلك تقدم المضيفات بعض الحلوى واللبان.</a:t>
            </a:r>
          </a:p>
        </p:txBody>
      </p:sp>
    </p:spTree>
    <p:extLst>
      <p:ext uri="{BB962C8B-B14F-4D97-AF65-F5344CB8AC3E}">
        <p14:creationId xmlns:p14="http://schemas.microsoft.com/office/powerpoint/2010/main" val="2068561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88640"/>
            <a:ext cx="8784976" cy="7478970"/>
          </a:xfrm>
          <a:prstGeom prst="rect">
            <a:avLst/>
          </a:prstGeom>
        </p:spPr>
        <p:txBody>
          <a:bodyPr wrap="square">
            <a:spAutoFit/>
          </a:bodyPr>
          <a:lstStyle/>
          <a:p>
            <a:pPr algn="just"/>
            <a:r>
              <a:rPr lang="ar-IQ" sz="4000" dirty="0"/>
              <a:t>وقد ينجم عن عدوى الحلق احيانا اصابة الاذن الوسطى، فيحل الصديد محل الهواء، ويستطيع الطبيب معالجة الامر بنظافة هذا الصديد. لكن تكرار اصابة الاذن بالعوى قد يؤدى الى ضعف السمع.</a:t>
            </a:r>
          </a:p>
          <a:p>
            <a:pPr algn="just"/>
            <a:r>
              <a:rPr lang="ar-IQ" sz="4000" dirty="0"/>
              <a:t>اما الاذن الداخلية فانها مملوءة بسائل، تنتقل خلاله الذبذبات حتى تصل الى العضو النهائى فى الجهاز السمعى </a:t>
            </a:r>
            <a:r>
              <a:rPr lang="ar-IQ" sz="4000" b="1" dirty="0">
                <a:solidFill>
                  <a:srgbClr val="FF0000"/>
                </a:solidFill>
              </a:rPr>
              <a:t>وهو القوقعة</a:t>
            </a:r>
            <a:r>
              <a:rPr lang="ar-IQ" sz="4000" dirty="0"/>
              <a:t>. وهى انبوبة مملوءة بسائل يزيد طولها عن البوصة قليلا. تلتف حول نفسها التفاف قوقعة الحلزون. توجد فى القوقعة خلايا تلتقط الامواج من السائل ثم ينتقل السيال العصبى الى عقد العصب الدماغى الثامن..العصب </a:t>
            </a:r>
            <a:r>
              <a:rPr lang="ar-IQ" sz="4000" dirty="0" smtClean="0"/>
              <a:t>السمعى الذى </a:t>
            </a:r>
            <a:r>
              <a:rPr lang="ar-IQ" sz="4000" dirty="0"/>
              <a:t>يرسل محاوره للمخ.</a:t>
            </a:r>
          </a:p>
        </p:txBody>
      </p:sp>
    </p:spTree>
    <p:extLst>
      <p:ext uri="{BB962C8B-B14F-4D97-AF65-F5344CB8AC3E}">
        <p14:creationId xmlns:p14="http://schemas.microsoft.com/office/powerpoint/2010/main" val="547827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16633"/>
            <a:ext cx="8856984" cy="7478970"/>
          </a:xfrm>
          <a:prstGeom prst="rect">
            <a:avLst/>
          </a:prstGeom>
        </p:spPr>
        <p:txBody>
          <a:bodyPr wrap="square">
            <a:spAutoFit/>
          </a:bodyPr>
          <a:lstStyle/>
          <a:p>
            <a:pPr algn="just"/>
            <a:r>
              <a:rPr lang="ar-IQ" sz="4000" dirty="0"/>
              <a:t>فكرة سماعات الاذن العلاجية للصم وضعيفى السمع انها تنقل الموجات الصوتية من خلال بعض عظام الجمجمة مباشرة.</a:t>
            </a:r>
          </a:p>
          <a:p>
            <a:pPr algn="just"/>
            <a:r>
              <a:rPr lang="ar-IQ" sz="4000" dirty="0"/>
              <a:t>يتراوح سلم الذبذبات الصوتية التى تدركها الاذن البشرية بين( 20-20000 )ذبذبة فى الثانية. وللصوت ثلاثة خصائص هى الشدة  وهى الرنة مثل صوت رنان.و سعة الموجة وهى التردد او طول الموجة او كيفية الصوت صادر عن وتر او خشب ثم درجة التركيب.</a:t>
            </a:r>
          </a:p>
          <a:p>
            <a:pPr algn="just"/>
            <a:r>
              <a:rPr lang="ar-IQ" sz="4000" dirty="0"/>
              <a:t> وللاذن البشرية قدرة لتمييز الاصوات بدقة، ولها القدرة للاستمتاع بالاصوات ذات الجرس الموسيقى كالاشعار مثلا. </a:t>
            </a:r>
          </a:p>
        </p:txBody>
      </p:sp>
    </p:spTree>
    <p:extLst>
      <p:ext uri="{BB962C8B-B14F-4D97-AF65-F5344CB8AC3E}">
        <p14:creationId xmlns:p14="http://schemas.microsoft.com/office/powerpoint/2010/main" val="2265147469"/>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1746</Words>
  <Application>Microsoft Office PowerPoint</Application>
  <PresentationFormat>عرض على الشاشة (3:4)‏</PresentationFormat>
  <Paragraphs>66</Paragraphs>
  <Slides>25</Slides>
  <Notes>0</Notes>
  <HiddenSlides>0</HiddenSlides>
  <MMClips>0</MMClips>
  <ScaleCrop>false</ScaleCrop>
  <HeadingPairs>
    <vt:vector size="4" baseType="variant">
      <vt:variant>
        <vt:lpstr>نسق</vt:lpstr>
      </vt:variant>
      <vt:variant>
        <vt:i4>1</vt:i4>
      </vt:variant>
      <vt:variant>
        <vt:lpstr>عناوين الشرائح</vt:lpstr>
      </vt:variant>
      <vt:variant>
        <vt:i4>25</vt:i4>
      </vt:variant>
    </vt:vector>
  </HeadingPairs>
  <TitlesOfParts>
    <vt:vector size="26" baseType="lpstr">
      <vt:lpstr>سمة Office</vt:lpstr>
      <vt:lpstr>الجهاز السمعي مكوناته وفسيولوجية انتقال المثير السمعي واضطراباته</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أغرب الحقائق العلمية عن الأذن البشرية :</vt:lpstr>
      <vt:lpstr>عرض تقديمي في PowerPoint</vt:lpstr>
      <vt:lpstr>عرض تقديمي في PowerPoint</vt:lpstr>
      <vt:lpstr>عرض تقديمي في PowerPoint</vt:lpstr>
      <vt:lpstr>عرض تقديمي في PowerPoint</vt:lpstr>
      <vt:lpstr>التهابات الأذن المتكرر عند الأطفال</vt:lpstr>
      <vt:lpstr>عرض تقديمي في PowerPoint</vt:lpstr>
      <vt:lpstr>أسباب التهاب الأذن المتكرر عند الأطفال</vt:lpstr>
      <vt:lpstr>عراض التهاب الأذن عند الأطفال</vt:lpstr>
      <vt:lpstr>علاج التهاب الأذن عند الأطفال</vt:lpstr>
      <vt:lpstr>عرض تقديمي في PowerPoint</vt:lpstr>
      <vt:lpstr>عرض تقديمي في PowerPoint</vt:lpstr>
      <vt:lpstr>عرض تقديمي في PowerPoint</vt:lpstr>
      <vt:lpstr>عرض تقديمي في PowerPoint</vt:lpstr>
      <vt:lpstr>كيف نسمع الكلمة و نكتبها</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الجهاز السمعي مكوناته وفسيولوجية انتقال المثير السمعي واضطراباته</dc:title>
  <dc:creator>almadar</dc:creator>
  <cp:lastModifiedBy>almadar</cp:lastModifiedBy>
  <cp:revision>7</cp:revision>
  <dcterms:created xsi:type="dcterms:W3CDTF">2018-12-28T15:43:45Z</dcterms:created>
  <dcterms:modified xsi:type="dcterms:W3CDTF">2018-12-29T19:54:58Z</dcterms:modified>
</cp:coreProperties>
</file>