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2BB5-7C5C-4BBD-B637-E4F8510C698E}" type="datetimeFigureOut">
              <a:rPr lang="ar-IQ" smtClean="0"/>
              <a:pPr/>
              <a:t>21/04/1440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F2E61-F367-4447-9F5D-F1074A1C80E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مادة </a:t>
            </a:r>
            <a:r>
              <a:rPr lang="ar-IQ" dirty="0" err="1" smtClean="0"/>
              <a:t>الاراضي</a:t>
            </a:r>
            <a:r>
              <a:rPr lang="ar-IQ" dirty="0" smtClean="0"/>
              <a:t> الجافة </a:t>
            </a:r>
          </a:p>
          <a:p>
            <a:r>
              <a:rPr lang="ar-IQ" dirty="0" smtClean="0"/>
              <a:t>د. مازن شهاب بشير </a:t>
            </a:r>
            <a:r>
              <a:rPr lang="ar-IQ" dirty="0" err="1" smtClean="0"/>
              <a:t>الدراجي</a:t>
            </a:r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ar-IQ" sz="2500" b="1" dirty="0" smtClean="0"/>
              <a:t>الفصل </a:t>
            </a:r>
            <a:r>
              <a:rPr lang="ar-IQ" sz="2500" b="1" dirty="0" smtClean="0"/>
              <a:t>الخامس</a:t>
            </a:r>
            <a:r>
              <a:rPr lang="ar-IQ" sz="2500" b="1" dirty="0" smtClean="0"/>
              <a:t/>
            </a:r>
            <a:br>
              <a:rPr lang="ar-IQ" sz="2500" b="1" dirty="0" smtClean="0"/>
            </a:br>
            <a:r>
              <a:rPr lang="ar-IQ" sz="2500" b="1" dirty="0" smtClean="0"/>
              <a:t>النظام البيئي والاجتماعي البيئة البشرية والتنمية</a:t>
            </a:r>
            <a:endParaRPr lang="ar-IQ" sz="25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- المفهوم الاجتماعي والاقتصادي للمجتمع في المناطق الجافة </a:t>
            </a:r>
            <a:endParaRPr lang="ar-IQ" sz="1600" b="1" dirty="0" smtClean="0"/>
          </a:p>
          <a:p>
            <a:r>
              <a:rPr lang="ar-IQ" sz="1400" dirty="0" smtClean="0"/>
              <a:t>لا يجود هنالك معنى محدد لمفهوم لمجتمعات الرعوية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في زمننا الحاضر وعندما نطلق مصطلح </a:t>
            </a:r>
            <a:r>
              <a:rPr lang="ar-IQ" sz="1400" dirty="0" smtClean="0"/>
              <a:t> </a:t>
            </a:r>
            <a:r>
              <a:rPr lang="ar-IQ" sz="1400" dirty="0" smtClean="0"/>
              <a:t>(البداوة ) فإننا نقصد </a:t>
            </a:r>
            <a:r>
              <a:rPr lang="ar-IQ" sz="1400" dirty="0" err="1" smtClean="0"/>
              <a:t>به</a:t>
            </a:r>
            <a:r>
              <a:rPr lang="ar-IQ" sz="1400" dirty="0" smtClean="0"/>
              <a:t> المجتمع الذي يمارس الرعي كنظام إنتاجي بحث كما أن البداوة تعني شكلا من </a:t>
            </a:r>
            <a:r>
              <a:rPr lang="ar-IQ" sz="1400" dirty="0" err="1" smtClean="0"/>
              <a:t>اشكال</a:t>
            </a:r>
            <a:r>
              <a:rPr lang="ar-IQ" sz="1400" dirty="0" smtClean="0"/>
              <a:t> الحركة </a:t>
            </a:r>
            <a:r>
              <a:rPr lang="ar-IQ" sz="1400" dirty="0" err="1" smtClean="0"/>
              <a:t>الموقتة</a:t>
            </a:r>
            <a:r>
              <a:rPr lang="ar-IQ" sz="1400" dirty="0" smtClean="0"/>
              <a:t>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دواعي الحركة </a:t>
            </a:r>
            <a:endParaRPr lang="ar-IQ" sz="1600" b="1" dirty="0" smtClean="0"/>
          </a:p>
          <a:p>
            <a:r>
              <a:rPr lang="ar-IQ" sz="1400" dirty="0" smtClean="0"/>
              <a:t>يبدوان السبب الرئيسي لحركة البدو بقطعانهم هو الحصول على مراع جيد لحيواناتهم وقد ساعد على ذلك عامل القربى بين بطون وأفخاذ القبائل المتواجدة في </a:t>
            </a:r>
            <a:r>
              <a:rPr lang="ar-IQ" sz="1400" dirty="0" smtClean="0"/>
              <a:t>أ</a:t>
            </a:r>
            <a:r>
              <a:rPr lang="ar-IQ" sz="1400" dirty="0" smtClean="0"/>
              <a:t>رجاء المنطقة الجافة بوجه خاص</a:t>
            </a:r>
            <a:endParaRPr lang="ar-IQ" sz="1400" dirty="0" smtClean="0"/>
          </a:p>
          <a:p>
            <a:endParaRPr lang="ar-IQ" sz="1600" b="1" dirty="0" smtClean="0"/>
          </a:p>
          <a:p>
            <a:r>
              <a:rPr lang="ar-IQ" sz="1600" b="1" dirty="0" smtClean="0"/>
              <a:t>- تنظيم الرحلة وطول الرحلة </a:t>
            </a:r>
            <a:endParaRPr lang="ar-IQ" sz="1600" b="1" dirty="0" smtClean="0"/>
          </a:p>
          <a:p>
            <a:r>
              <a:rPr lang="ar-IQ" sz="1400" dirty="0" smtClean="0"/>
              <a:t>تلتزم معظم القبائل بنظام محدد للرحلة وذلك حسب نوعها واتجاهها ويحدد هذا النظام سلطة مركزية يمارسها رؤساء القبائل فرعاة </a:t>
            </a:r>
            <a:r>
              <a:rPr lang="ar-IQ" sz="1400" dirty="0" err="1" smtClean="0"/>
              <a:t>الأغناء</a:t>
            </a:r>
            <a:r>
              <a:rPr lang="ar-IQ" sz="1400" dirty="0" smtClean="0"/>
              <a:t> يتحركون من المنخفضات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السهول والمرتفعات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- الهجرة ونوع </a:t>
            </a:r>
            <a:r>
              <a:rPr lang="ar-IQ" sz="1600" b="1" dirty="0" err="1" smtClean="0"/>
              <a:t>حيون</a:t>
            </a:r>
            <a:r>
              <a:rPr lang="ar-IQ" sz="1600" b="1" dirty="0" smtClean="0"/>
              <a:t> الرعي </a:t>
            </a:r>
            <a:endParaRPr lang="ar-IQ" sz="1600" b="1" dirty="0" smtClean="0"/>
          </a:p>
          <a:p>
            <a:r>
              <a:rPr lang="ar-IQ" sz="1400" dirty="0" smtClean="0"/>
              <a:t>يحدد نوع حيوان الرعي وتركيبة وظروف البيئة الصعبة ونوع الهجرة وطولها </a:t>
            </a:r>
            <a:r>
              <a:rPr lang="ar-IQ" sz="1400" dirty="0" err="1" smtClean="0"/>
              <a:t>وفرحلة</a:t>
            </a:r>
            <a:r>
              <a:rPr lang="ar-IQ" sz="1400" dirty="0" smtClean="0"/>
              <a:t> رعاة الجمال أطول من رحلة رعاة الأغنام  لان الجمل لا يستطيع تحمل خشونة المرعى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حركة الرعاة العمودية </a:t>
            </a:r>
            <a:endParaRPr lang="ar-IQ" sz="1600" b="1" dirty="0" smtClean="0"/>
          </a:p>
          <a:p>
            <a:r>
              <a:rPr lang="ar-IQ" sz="1600" dirty="0" smtClean="0"/>
              <a:t>وتتكون من ثلاث </a:t>
            </a:r>
            <a:r>
              <a:rPr lang="ar-IQ" sz="1600" dirty="0" smtClean="0"/>
              <a:t>حركات</a:t>
            </a:r>
          </a:p>
          <a:p>
            <a:r>
              <a:rPr lang="ar-IQ" sz="1600" dirty="0" smtClean="0"/>
              <a:t>1- حركة متذبذبة   2- حركة متقلصة ( محدودة )   3- حركة واسعة </a:t>
            </a:r>
            <a:endParaRPr lang="ar-IQ" sz="1600" dirty="0" smtClean="0"/>
          </a:p>
          <a:p>
            <a:endParaRPr lang="ar-IQ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r>
              <a:rPr lang="ar-IQ" sz="1600" b="1" dirty="0" smtClean="0"/>
              <a:t>- حركة رعاة الإبل الواسعة </a:t>
            </a:r>
            <a:r>
              <a:rPr lang="ar-IQ" sz="1600" b="1" dirty="0" err="1" smtClean="0"/>
              <a:t>الافقية</a:t>
            </a:r>
            <a:r>
              <a:rPr lang="ar-IQ" sz="1600" b="1" dirty="0" smtClean="0"/>
              <a:t> </a:t>
            </a:r>
            <a:endParaRPr lang="ar-IQ" sz="1600" b="1" dirty="0" smtClean="0"/>
          </a:p>
          <a:p>
            <a:r>
              <a:rPr lang="ar-IQ" sz="1400" dirty="0" smtClean="0"/>
              <a:t>نعني </a:t>
            </a:r>
            <a:r>
              <a:rPr lang="ar-IQ" sz="1400" dirty="0" err="1" smtClean="0"/>
              <a:t>بلرعي</a:t>
            </a:r>
            <a:r>
              <a:rPr lang="ar-IQ" sz="1400" dirty="0" smtClean="0"/>
              <a:t> </a:t>
            </a:r>
            <a:r>
              <a:rPr lang="ar-IQ" sz="1400" dirty="0" err="1" smtClean="0"/>
              <a:t>الافقي</a:t>
            </a:r>
            <a:r>
              <a:rPr lang="ar-IQ" sz="1400" dirty="0" smtClean="0"/>
              <a:t> الحركة المستمرة طول العام والقطعان تتحرك في مساحات واسعة من الصحراء لدرجة </a:t>
            </a:r>
            <a:r>
              <a:rPr lang="ar-IQ" sz="1400" dirty="0" err="1" smtClean="0"/>
              <a:t>ان</a:t>
            </a:r>
            <a:r>
              <a:rPr lang="ar-IQ" sz="1400" dirty="0" smtClean="0"/>
              <a:t> بعضها مثل رعاة </a:t>
            </a:r>
            <a:r>
              <a:rPr lang="ar-IQ" sz="1400" dirty="0" err="1" smtClean="0"/>
              <a:t>الرولة</a:t>
            </a:r>
            <a:r>
              <a:rPr lang="ar-IQ" sz="1400" dirty="0" smtClean="0"/>
              <a:t> يجتاز في </a:t>
            </a:r>
            <a:r>
              <a:rPr lang="ar-IQ" sz="1400" dirty="0" smtClean="0"/>
              <a:t>حركة عدد من الدول المجاورة  يعبر الحدود </a:t>
            </a:r>
            <a:r>
              <a:rPr lang="ar-IQ" sz="1400" dirty="0" err="1" smtClean="0"/>
              <a:t>الاردنية</a:t>
            </a:r>
            <a:r>
              <a:rPr lang="ar-IQ" sz="1400" dirty="0" smtClean="0"/>
              <a:t> والسورية والعراقية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الاستقرار كظاهرة اجتماعية اقتصادية </a:t>
            </a:r>
            <a:endParaRPr lang="ar-IQ" sz="1600" b="1" dirty="0" smtClean="0"/>
          </a:p>
          <a:p>
            <a:r>
              <a:rPr lang="ar-IQ" sz="1400" dirty="0" smtClean="0"/>
              <a:t>يعني الاستقرار التغير في طريقة المعيشة من البدو التي تتميز بالحركة المتواصلة  </a:t>
            </a:r>
            <a:r>
              <a:rPr lang="ar-IQ" sz="1400" dirty="0" err="1" smtClean="0"/>
              <a:t>الةى</a:t>
            </a:r>
            <a:r>
              <a:rPr lang="ar-IQ" sz="1400" dirty="0" smtClean="0"/>
              <a:t> حياة </a:t>
            </a:r>
            <a:r>
              <a:rPr lang="ar-IQ" sz="1400" dirty="0" err="1" smtClean="0"/>
              <a:t>اكثر</a:t>
            </a:r>
            <a:r>
              <a:rPr lang="ar-IQ" sz="1400" dirty="0" smtClean="0"/>
              <a:t> استقرار تتمثل بالحد من حركة الرعاة وقطعانهم  وما ينتج عن ذلك من انعكاسات اقتصادية واجتماعية </a:t>
            </a:r>
            <a:endParaRPr lang="ar-IQ" sz="1400" dirty="0" smtClean="0"/>
          </a:p>
          <a:p>
            <a:endParaRPr lang="ar-IQ" sz="16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العوامل المؤثرة في عملية الاستقرار</a:t>
            </a:r>
            <a:r>
              <a:rPr lang="ar-IQ" sz="1600" b="1" dirty="0" smtClean="0"/>
              <a:t> </a:t>
            </a:r>
          </a:p>
          <a:p>
            <a:r>
              <a:rPr lang="ar-IQ" sz="1400" dirty="0" smtClean="0"/>
              <a:t>1- العامل البيئي ( الجاف )   2- العامل النفسي  والاجتماعي   3- العامل الاقتصادي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المسكن الصحراوي </a:t>
            </a:r>
            <a:endParaRPr lang="ar-IQ" sz="1600" b="1" dirty="0" smtClean="0"/>
          </a:p>
          <a:p>
            <a:r>
              <a:rPr lang="ar-IQ" sz="1400" dirty="0" smtClean="0"/>
              <a:t>يعتبر المسكن الصحراوي </a:t>
            </a:r>
            <a:r>
              <a:rPr lang="ar-IQ" sz="1400" dirty="0" smtClean="0"/>
              <a:t> </a:t>
            </a:r>
            <a:r>
              <a:rPr lang="ar-IQ" sz="1400" dirty="0" smtClean="0"/>
              <a:t>ظاهرة جغرافية  واقتصادية </a:t>
            </a:r>
            <a:r>
              <a:rPr lang="ar-IQ" sz="1400" dirty="0" err="1" smtClean="0"/>
              <a:t>وأنكاس</a:t>
            </a:r>
            <a:r>
              <a:rPr lang="ar-IQ" sz="1400" dirty="0" smtClean="0"/>
              <a:t> </a:t>
            </a:r>
            <a:r>
              <a:rPr lang="ar-IQ" sz="1400" dirty="0" smtClean="0"/>
              <a:t>ص</a:t>
            </a:r>
            <a:r>
              <a:rPr lang="ar-IQ" sz="1400" dirty="0" smtClean="0"/>
              <a:t>ادق لظروف البيئة والمجتمع ولما كان يعتمد على الملائمة بين الظروف الاقتصادية والاجتماعية وبين البيئة في تحديد وجوده يختلف من بيئة </a:t>
            </a:r>
            <a:r>
              <a:rPr lang="ar-IQ" sz="1400" dirty="0" err="1" smtClean="0"/>
              <a:t>الى</a:t>
            </a:r>
            <a:r>
              <a:rPr lang="ar-IQ" sz="1400" dirty="0" smtClean="0"/>
              <a:t>  لأخرى ويقسم </a:t>
            </a:r>
            <a:r>
              <a:rPr lang="ar-IQ" sz="1400" dirty="0" err="1" smtClean="0"/>
              <a:t>ا</a:t>
            </a:r>
            <a:r>
              <a:rPr lang="ar-IQ" sz="1400" dirty="0" err="1" smtClean="0"/>
              <a:t>لى</a:t>
            </a:r>
            <a:r>
              <a:rPr lang="ar-IQ" sz="1400" dirty="0" smtClean="0"/>
              <a:t> </a:t>
            </a:r>
            <a:r>
              <a:rPr lang="ar-IQ" sz="1400" dirty="0" err="1" smtClean="0"/>
              <a:t>قسمسن</a:t>
            </a:r>
            <a:r>
              <a:rPr lang="ar-IQ" sz="1400" dirty="0" smtClean="0"/>
              <a:t> </a:t>
            </a:r>
          </a:p>
          <a:p>
            <a:r>
              <a:rPr lang="ar-IQ" sz="1400" dirty="0" smtClean="0"/>
              <a:t>1- المسكن المنتقل – الموسمي   2- المسكن الدائم – المستمر </a:t>
            </a:r>
            <a:endParaRPr lang="ar-IQ" sz="1400" dirty="0" smtClean="0"/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طبيعة مواقع المدن في </a:t>
            </a:r>
            <a:r>
              <a:rPr lang="ar-IQ" sz="1600" b="1" dirty="0" err="1" smtClean="0"/>
              <a:t>الاراضي</a:t>
            </a:r>
            <a:r>
              <a:rPr lang="ar-IQ" sz="1600" b="1" dirty="0" smtClean="0"/>
              <a:t> الجافة </a:t>
            </a:r>
            <a:endParaRPr lang="ar-IQ" sz="1600" b="1" dirty="0" smtClean="0"/>
          </a:p>
          <a:p>
            <a:r>
              <a:rPr lang="ar-IQ" sz="1400" dirty="0" smtClean="0"/>
              <a:t>يتسم الموقع الدقيق للمدن في </a:t>
            </a:r>
            <a:r>
              <a:rPr lang="ar-IQ" sz="1400" dirty="0" err="1" smtClean="0"/>
              <a:t>الاراضي</a:t>
            </a:r>
            <a:r>
              <a:rPr lang="ar-IQ" sz="1400" dirty="0" smtClean="0"/>
              <a:t> الجافة </a:t>
            </a:r>
            <a:r>
              <a:rPr lang="ar-IQ" sz="1400" dirty="0" err="1" smtClean="0"/>
              <a:t>بانة</a:t>
            </a:r>
            <a:r>
              <a:rPr lang="ar-IQ" sz="1400" dirty="0" smtClean="0"/>
              <a:t> وضعا خاصا ثابتا ويستمر لفترة طويلة وهذا يعكس مدى محدودية الموقع الممكنة لإقامة المدن عليها لذا تعتبر مدينة أريحا الفلسطينية  تقع ضمن </a:t>
            </a:r>
            <a:r>
              <a:rPr lang="ar-IQ" sz="1400" dirty="0" err="1" smtClean="0"/>
              <a:t>الأقليم</a:t>
            </a:r>
            <a:r>
              <a:rPr lang="ar-IQ" sz="1400" dirty="0" smtClean="0"/>
              <a:t> الجاف </a:t>
            </a:r>
          </a:p>
          <a:p>
            <a:endParaRPr lang="ar-IQ" sz="1400" dirty="0" smtClean="0"/>
          </a:p>
          <a:p>
            <a:r>
              <a:rPr lang="ar-IQ" sz="1600" b="1" dirty="0" smtClean="0"/>
              <a:t>- </a:t>
            </a:r>
            <a:r>
              <a:rPr lang="ar-IQ" sz="1600" b="1" dirty="0" smtClean="0"/>
              <a:t>أ</a:t>
            </a:r>
            <a:r>
              <a:rPr lang="ar-IQ" sz="1600" b="1" dirty="0" smtClean="0"/>
              <a:t>نماط المدن في </a:t>
            </a:r>
            <a:r>
              <a:rPr lang="ar-IQ" sz="1600" b="1" dirty="0" err="1" smtClean="0"/>
              <a:t>الاراضي</a:t>
            </a:r>
            <a:r>
              <a:rPr lang="ar-IQ" sz="1600" b="1" dirty="0" smtClean="0"/>
              <a:t> الجافة وتصاميمها </a:t>
            </a:r>
          </a:p>
          <a:p>
            <a:r>
              <a:rPr lang="ar-IQ" sz="1400" dirty="0" smtClean="0"/>
              <a:t>1- مدن العالم القديم    2- مدن العالم الجديد ( استراليا والأمريكيتين وجنوب </a:t>
            </a:r>
            <a:r>
              <a:rPr lang="ar-IQ" sz="1400" dirty="0" err="1" smtClean="0"/>
              <a:t>افريقيا</a:t>
            </a:r>
            <a:r>
              <a:rPr lang="ar-IQ" sz="1400" dirty="0" smtClean="0"/>
              <a:t> </a:t>
            </a:r>
          </a:p>
          <a:p>
            <a:endParaRPr lang="ar-IQ" sz="1400" dirty="0" smtClean="0"/>
          </a:p>
          <a:p>
            <a:endParaRPr lang="ar-IQ" sz="1400" dirty="0" smtClean="0"/>
          </a:p>
          <a:p>
            <a:endParaRPr lang="ar-IQ" sz="1400" dirty="0" smtClean="0"/>
          </a:p>
          <a:p>
            <a:endParaRPr lang="ar-IQ" sz="1600" b="1" dirty="0" smtClean="0"/>
          </a:p>
          <a:p>
            <a:endParaRPr lang="ar-IQ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369</Words>
  <Application>Microsoft Office PowerPoint</Application>
  <PresentationFormat>عرض على الشاشة (3:4)‏</PresentationFormat>
  <Paragraphs>41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محاضرات </vt:lpstr>
      <vt:lpstr>الفصل الخامس النظام البيئي والاجتماعي البيئة البشرية والتنمية</vt:lpstr>
      <vt:lpstr>الشريحة 3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</dc:title>
  <dc:creator>Maher Fattouh</dc:creator>
  <cp:lastModifiedBy>Maher Fattouh</cp:lastModifiedBy>
  <cp:revision>27</cp:revision>
  <dcterms:created xsi:type="dcterms:W3CDTF">2018-12-24T18:06:28Z</dcterms:created>
  <dcterms:modified xsi:type="dcterms:W3CDTF">2018-12-29T20:11:12Z</dcterms:modified>
</cp:coreProperties>
</file>