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  <p:sldId id="259" r:id="rId4"/>
    <p:sldId id="261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3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محاضرات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مادة </a:t>
            </a:r>
            <a:r>
              <a:rPr lang="ar-IQ" dirty="0" err="1" smtClean="0"/>
              <a:t>الاراضي</a:t>
            </a:r>
            <a:r>
              <a:rPr lang="ar-IQ" dirty="0" smtClean="0"/>
              <a:t> الجافة </a:t>
            </a:r>
          </a:p>
          <a:p>
            <a:r>
              <a:rPr lang="ar-IQ" dirty="0" smtClean="0"/>
              <a:t>د. مازن شهاب بشير </a:t>
            </a:r>
            <a:r>
              <a:rPr lang="ar-IQ" dirty="0" err="1" smtClean="0"/>
              <a:t>الدراجي</a:t>
            </a:r>
            <a:endParaRPr lang="ar-IQ" dirty="0" smtClean="0"/>
          </a:p>
          <a:p>
            <a:endParaRPr lang="ar-IQ" dirty="0"/>
          </a:p>
          <a:p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ar-IQ" sz="2500" b="1" dirty="0" smtClean="0"/>
              <a:t>الفصل </a:t>
            </a:r>
            <a:r>
              <a:rPr lang="ar-IQ" sz="2500" b="1" dirty="0" smtClean="0"/>
              <a:t>الثالث</a:t>
            </a:r>
            <a:r>
              <a:rPr lang="ar-IQ" sz="2500" b="1" dirty="0" smtClean="0"/>
              <a:t/>
            </a:r>
            <a:br>
              <a:rPr lang="ar-IQ" sz="2500" b="1" dirty="0" smtClean="0"/>
            </a:br>
            <a:r>
              <a:rPr lang="ar-IQ" sz="2500" b="1" dirty="0" smtClean="0"/>
              <a:t>الموارد المائية في </a:t>
            </a:r>
            <a:r>
              <a:rPr lang="ar-IQ" sz="2500" b="1" dirty="0" err="1" smtClean="0"/>
              <a:t>الاقاليم</a:t>
            </a:r>
            <a:r>
              <a:rPr lang="ar-IQ" sz="2500" b="1" dirty="0" smtClean="0"/>
              <a:t> الجافة</a:t>
            </a:r>
            <a:endParaRPr lang="ar-IQ" sz="25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/>
          </a:bodyPr>
          <a:lstStyle/>
          <a:p>
            <a:r>
              <a:rPr lang="ar-IQ" sz="1600" b="1" dirty="0" smtClean="0"/>
              <a:t>- </a:t>
            </a:r>
            <a:r>
              <a:rPr lang="ar-IQ" sz="1600" b="1" dirty="0" err="1" smtClean="0"/>
              <a:t>اهمية</a:t>
            </a:r>
            <a:r>
              <a:rPr lang="ar-IQ" sz="1600" b="1" dirty="0" smtClean="0"/>
              <a:t> الموارد المائية في </a:t>
            </a:r>
            <a:r>
              <a:rPr lang="ar-IQ" sz="1600" b="1" dirty="0" err="1" smtClean="0"/>
              <a:t>الاقاليم</a:t>
            </a:r>
            <a:r>
              <a:rPr lang="ar-IQ" sz="1600" b="1" dirty="0" smtClean="0"/>
              <a:t> الجافة  </a:t>
            </a:r>
          </a:p>
          <a:p>
            <a:r>
              <a:rPr lang="ar-IQ" sz="1400" dirty="0" smtClean="0"/>
              <a:t>تعتبر قلة المياه أو </a:t>
            </a:r>
            <a:r>
              <a:rPr lang="ar-IQ" sz="1400" dirty="0" err="1" smtClean="0"/>
              <a:t>ش</a:t>
            </a:r>
            <a:r>
              <a:rPr lang="ar-IQ" sz="1400" dirty="0" err="1" smtClean="0"/>
              <a:t>حتها</a:t>
            </a:r>
            <a:r>
              <a:rPr lang="ar-IQ" sz="1400" dirty="0" smtClean="0"/>
              <a:t>  </a:t>
            </a:r>
            <a:r>
              <a:rPr lang="ar-IQ" sz="1400" dirty="0" err="1" smtClean="0"/>
              <a:t>اهم</a:t>
            </a:r>
            <a:r>
              <a:rPr lang="ar-IQ" sz="1400" dirty="0" smtClean="0"/>
              <a:t> ما يميز </a:t>
            </a:r>
            <a:r>
              <a:rPr lang="ar-IQ" sz="1400" dirty="0" err="1" smtClean="0"/>
              <a:t>الاقاليم</a:t>
            </a:r>
            <a:r>
              <a:rPr lang="ar-IQ" sz="1400" dirty="0" smtClean="0"/>
              <a:t> الجافة عن غيرها من </a:t>
            </a:r>
            <a:r>
              <a:rPr lang="ar-IQ" sz="1400" dirty="0" err="1" smtClean="0"/>
              <a:t>الاقاليم</a:t>
            </a:r>
            <a:r>
              <a:rPr lang="ar-IQ" sz="1400" dirty="0" smtClean="0"/>
              <a:t> وتتراوح نسبة كمية المياه المتوفرة في </a:t>
            </a:r>
            <a:r>
              <a:rPr lang="ar-IQ" sz="1400" dirty="0" err="1" smtClean="0"/>
              <a:t>الاقاليم</a:t>
            </a:r>
            <a:r>
              <a:rPr lang="ar-IQ" sz="1400" dirty="0" smtClean="0"/>
              <a:t> الجافة بمصادرها المختلفة </a:t>
            </a:r>
            <a:r>
              <a:rPr lang="ar-IQ" sz="1400" dirty="0" smtClean="0"/>
              <a:t> </a:t>
            </a:r>
            <a:r>
              <a:rPr lang="ar-IQ" sz="1400" dirty="0" smtClean="0"/>
              <a:t>مابين 0.18 – 0.19 من مجموعة الموارد المائية المختلفة والمتوفرة في العالم </a:t>
            </a:r>
            <a:endParaRPr lang="ar-IQ" sz="1400" dirty="0" smtClean="0"/>
          </a:p>
          <a:p>
            <a:r>
              <a:rPr lang="ar-IQ" sz="1600" b="1" dirty="0" smtClean="0"/>
              <a:t>تنوع الموارد المائية </a:t>
            </a:r>
            <a:endParaRPr lang="ar-IQ" sz="1600" b="1" dirty="0" smtClean="0"/>
          </a:p>
          <a:p>
            <a:r>
              <a:rPr lang="ar-IQ" sz="1400" dirty="0" smtClean="0"/>
              <a:t>توجد في </a:t>
            </a:r>
            <a:r>
              <a:rPr lang="ar-IQ" sz="1400" dirty="0" err="1" smtClean="0"/>
              <a:t>الاراضي</a:t>
            </a:r>
            <a:r>
              <a:rPr lang="ar-IQ" sz="1400" dirty="0" smtClean="0"/>
              <a:t> الجافة عدة موارد مائية تختلف في توزيعها المكاني وتشمل هذه الموارد </a:t>
            </a:r>
          </a:p>
          <a:p>
            <a:r>
              <a:rPr lang="ar-IQ" sz="1400" dirty="0" smtClean="0"/>
              <a:t>1- </a:t>
            </a:r>
            <a:r>
              <a:rPr lang="ar-IQ" sz="1400" dirty="0" err="1" smtClean="0"/>
              <a:t>الامطار</a:t>
            </a:r>
            <a:r>
              <a:rPr lang="ar-IQ" sz="1400" dirty="0" smtClean="0"/>
              <a:t>   2- المياه السطحية   3- المياه الجوفية  4- الحصاد المائي  </a:t>
            </a:r>
            <a:r>
              <a:rPr lang="ar-IQ" sz="1400" dirty="0" smtClean="0"/>
              <a:t> 5</a:t>
            </a:r>
            <a:r>
              <a:rPr lang="ar-IQ" sz="1400" dirty="0" smtClean="0"/>
              <a:t>- مياه البحر المحلاة   6- المياه </a:t>
            </a:r>
            <a:r>
              <a:rPr lang="ar-IQ" sz="1400" dirty="0" err="1" smtClean="0"/>
              <a:t>العادمة</a:t>
            </a:r>
            <a:r>
              <a:rPr lang="ar-IQ" sz="1400" dirty="0" smtClean="0"/>
              <a:t> المعالجة </a:t>
            </a:r>
          </a:p>
          <a:p>
            <a:endParaRPr lang="ar-IQ" sz="1400" dirty="0" smtClean="0"/>
          </a:p>
          <a:p>
            <a:r>
              <a:rPr lang="ar-IQ" sz="1600" b="1" dirty="0" smtClean="0"/>
              <a:t>- </a:t>
            </a:r>
            <a:r>
              <a:rPr lang="ar-IQ" sz="1600" b="1" dirty="0" err="1" smtClean="0"/>
              <a:t>الأثار</a:t>
            </a:r>
            <a:r>
              <a:rPr lang="ar-IQ" sz="1600" b="1" dirty="0" smtClean="0"/>
              <a:t> الناتجة عن قلة كمية </a:t>
            </a:r>
            <a:r>
              <a:rPr lang="ar-IQ" sz="1600" b="1" dirty="0" err="1" smtClean="0"/>
              <a:t>الامطار</a:t>
            </a:r>
            <a:r>
              <a:rPr lang="ar-IQ" sz="1600" b="1" dirty="0" smtClean="0"/>
              <a:t> </a:t>
            </a:r>
            <a:r>
              <a:rPr lang="ar-IQ" sz="1600" b="1" dirty="0" err="1" smtClean="0"/>
              <a:t>الهاطلة</a:t>
            </a:r>
            <a:endParaRPr lang="ar-IQ" sz="1600" b="1" dirty="0" smtClean="0"/>
          </a:p>
          <a:p>
            <a:r>
              <a:rPr lang="ar-IQ" sz="1400" dirty="0" smtClean="0"/>
              <a:t>1- </a:t>
            </a:r>
            <a:r>
              <a:rPr lang="ar-IQ" sz="1400" dirty="0" err="1" smtClean="0"/>
              <a:t>شحة</a:t>
            </a:r>
            <a:r>
              <a:rPr lang="ar-IQ" sz="1400" dirty="0" smtClean="0"/>
              <a:t> وندرة مصادر المياه المتوفرة للاستعمالات المختلفة   2- تناقص في كل من رطوبة التربة والمخزون المائي الباطني</a:t>
            </a:r>
          </a:p>
          <a:p>
            <a:r>
              <a:rPr lang="ar-IQ" sz="1400" dirty="0" smtClean="0"/>
              <a:t>3- جفاف التربة وتملحها وتصلبها  4- تتراجع منسوب المياه الباطنية وتملحها  5- فقر الغطاء النباتي والمادة العضوية في التربة</a:t>
            </a:r>
          </a:p>
          <a:p>
            <a:r>
              <a:rPr lang="ar-IQ" sz="1400" dirty="0" smtClean="0"/>
              <a:t>6- انتشار ترب فقيرة سطحية خشنة القوام   7- هجرة سكانية باتجاه مناطق </a:t>
            </a:r>
            <a:r>
              <a:rPr lang="ar-IQ" sz="1400" dirty="0" err="1" smtClean="0"/>
              <a:t>اكثر</a:t>
            </a:r>
            <a:r>
              <a:rPr lang="ar-IQ" sz="1400" dirty="0" smtClean="0"/>
              <a:t> رطوبة </a:t>
            </a:r>
          </a:p>
          <a:p>
            <a:endParaRPr lang="ar-IQ" sz="1400" dirty="0" smtClean="0"/>
          </a:p>
          <a:p>
            <a:r>
              <a:rPr lang="ar-IQ" sz="1600" b="1" dirty="0" smtClean="0"/>
              <a:t>- </a:t>
            </a:r>
            <a:r>
              <a:rPr lang="ar-IQ" sz="1600" b="1" dirty="0" err="1" smtClean="0"/>
              <a:t>الاثار</a:t>
            </a:r>
            <a:r>
              <a:rPr lang="ar-IQ" sz="1600" b="1" dirty="0" smtClean="0"/>
              <a:t> الناتجة عن غزارة </a:t>
            </a:r>
            <a:r>
              <a:rPr lang="ar-IQ" sz="1600" b="1" dirty="0" err="1" smtClean="0"/>
              <a:t>التهطالية</a:t>
            </a:r>
            <a:r>
              <a:rPr lang="ar-IQ" sz="1600" b="1" dirty="0" smtClean="0"/>
              <a:t> </a:t>
            </a:r>
            <a:endParaRPr lang="ar-IQ" sz="1600" b="1" dirty="0" smtClean="0"/>
          </a:p>
          <a:p>
            <a:r>
              <a:rPr lang="ar-IQ" sz="1400" dirty="0" smtClean="0"/>
              <a:t>1- تشكل </a:t>
            </a:r>
            <a:r>
              <a:rPr lang="ar-IQ" sz="1400" dirty="0" err="1" smtClean="0"/>
              <a:t>جريانات</a:t>
            </a:r>
            <a:r>
              <a:rPr lang="ar-IQ" sz="1400" dirty="0" smtClean="0"/>
              <a:t> مائية </a:t>
            </a:r>
            <a:r>
              <a:rPr lang="ar-IQ" sz="1400" dirty="0" err="1" smtClean="0"/>
              <a:t>قنوية</a:t>
            </a:r>
            <a:r>
              <a:rPr lang="ar-IQ" sz="1400" dirty="0" smtClean="0"/>
              <a:t>  </a:t>
            </a:r>
            <a:r>
              <a:rPr lang="ar-IQ" sz="1400" dirty="0" err="1" smtClean="0"/>
              <a:t>او</a:t>
            </a:r>
            <a:r>
              <a:rPr lang="ar-IQ" sz="1400" dirty="0" smtClean="0"/>
              <a:t> غطائية   2- تحول القيعان والمنخفضات الصحراوية </a:t>
            </a:r>
            <a:r>
              <a:rPr lang="ar-IQ" sz="1400" dirty="0" err="1" smtClean="0"/>
              <a:t>الى</a:t>
            </a:r>
            <a:r>
              <a:rPr lang="ar-IQ" sz="1400" dirty="0" smtClean="0"/>
              <a:t> بحيرات </a:t>
            </a:r>
            <a:r>
              <a:rPr lang="ar-IQ" sz="1400" dirty="0" err="1" smtClean="0"/>
              <a:t>موقتة</a:t>
            </a:r>
            <a:r>
              <a:rPr lang="ar-IQ" sz="1400" dirty="0" smtClean="0"/>
              <a:t> </a:t>
            </a:r>
          </a:p>
          <a:p>
            <a:r>
              <a:rPr lang="ar-IQ" sz="1400" dirty="0" smtClean="0"/>
              <a:t>3- حدوث فيضانات قد </a:t>
            </a:r>
            <a:r>
              <a:rPr lang="ar-IQ" sz="1400" dirty="0" smtClean="0"/>
              <a:t>تكون فجائية </a:t>
            </a:r>
            <a:r>
              <a:rPr lang="ar-IQ" sz="1400" dirty="0" err="1" smtClean="0"/>
              <a:t>او</a:t>
            </a:r>
            <a:r>
              <a:rPr lang="ar-IQ" sz="1400" dirty="0" smtClean="0"/>
              <a:t> عارمة  4- وقوع خسائر مادية في الممتلكات والمنشات العمرانية والمشاريع الهندسة </a:t>
            </a:r>
          </a:p>
          <a:p>
            <a:r>
              <a:rPr lang="ar-IQ" sz="1400" dirty="0" smtClean="0"/>
              <a:t>5- يؤدي هطول </a:t>
            </a:r>
            <a:r>
              <a:rPr lang="ar-IQ" sz="1400" dirty="0" err="1" smtClean="0"/>
              <a:t>امطار</a:t>
            </a:r>
            <a:r>
              <a:rPr lang="ar-IQ" sz="1400" dirty="0" smtClean="0"/>
              <a:t> غزيرة </a:t>
            </a:r>
            <a:r>
              <a:rPr lang="ar-IQ" sz="1400" dirty="0" err="1" smtClean="0"/>
              <a:t>الى</a:t>
            </a:r>
            <a:r>
              <a:rPr lang="ar-IQ" sz="1400" dirty="0" smtClean="0"/>
              <a:t> انجراف التربة </a:t>
            </a:r>
            <a:endParaRPr lang="ar-IQ" sz="1400" dirty="0" smtClean="0"/>
          </a:p>
          <a:p>
            <a:endParaRPr lang="ar-IQ" sz="1400" dirty="0" smtClean="0"/>
          </a:p>
          <a:p>
            <a:r>
              <a:rPr lang="ar-IQ" sz="1600" b="1" dirty="0" smtClean="0"/>
              <a:t>- </a:t>
            </a:r>
            <a:r>
              <a:rPr lang="ar-IQ" sz="1600" b="1" dirty="0" err="1" smtClean="0"/>
              <a:t>الانهار</a:t>
            </a:r>
            <a:r>
              <a:rPr lang="ar-IQ" sz="1600" b="1" dirty="0" smtClean="0"/>
              <a:t> دائمة الجريان</a:t>
            </a:r>
          </a:p>
          <a:p>
            <a:r>
              <a:rPr lang="ar-IQ" sz="1600" dirty="0" smtClean="0"/>
              <a:t>تتميز </a:t>
            </a:r>
            <a:r>
              <a:rPr lang="ar-IQ" sz="1600" dirty="0" err="1" smtClean="0"/>
              <a:t>الانهار</a:t>
            </a:r>
            <a:r>
              <a:rPr lang="ar-IQ" sz="1600" dirty="0" smtClean="0"/>
              <a:t> دائمة الجريان في  </a:t>
            </a:r>
            <a:r>
              <a:rPr lang="ar-IQ" sz="1600" dirty="0" err="1" smtClean="0"/>
              <a:t>الاراضي</a:t>
            </a:r>
            <a:r>
              <a:rPr lang="ar-IQ" sz="1600" dirty="0" smtClean="0"/>
              <a:t> الجافة عموما باستمرار جريانها المائي على مدار السنة</a:t>
            </a:r>
            <a:endParaRPr lang="ar-IQ" sz="1600" dirty="0" smtClean="0"/>
          </a:p>
          <a:p>
            <a:endParaRPr lang="ar-IQ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/>
          </a:bodyPr>
          <a:lstStyle/>
          <a:p>
            <a:r>
              <a:rPr lang="ar-IQ" sz="1600" b="1" dirty="0" smtClean="0"/>
              <a:t>- خصائص </a:t>
            </a:r>
            <a:r>
              <a:rPr lang="ar-IQ" sz="1600" b="1" dirty="0" err="1" smtClean="0"/>
              <a:t>الانهار</a:t>
            </a:r>
            <a:r>
              <a:rPr lang="ar-IQ" sz="1600" b="1" dirty="0" smtClean="0"/>
              <a:t> دائمة الجريان</a:t>
            </a:r>
            <a:endParaRPr lang="ar-IQ" sz="1600" b="1" dirty="0" smtClean="0"/>
          </a:p>
          <a:p>
            <a:r>
              <a:rPr lang="ar-IQ" sz="1400" dirty="0" smtClean="0"/>
              <a:t>1-بعض هذه </a:t>
            </a:r>
            <a:r>
              <a:rPr lang="ar-IQ" sz="1400" dirty="0" err="1" smtClean="0"/>
              <a:t>الانهار</a:t>
            </a:r>
            <a:r>
              <a:rPr lang="ar-IQ" sz="1400" dirty="0" smtClean="0"/>
              <a:t> تنبع من مناطق تقع </a:t>
            </a:r>
            <a:r>
              <a:rPr lang="ar-IQ" sz="1400" dirty="0" smtClean="0"/>
              <a:t>خارج حدود الجفاف  2- توجد انهار </a:t>
            </a:r>
            <a:r>
              <a:rPr lang="ar-IQ" sz="1400" dirty="0" err="1" smtClean="0"/>
              <a:t>اخرى</a:t>
            </a:r>
            <a:r>
              <a:rPr lang="ar-IQ" sz="1400" dirty="0" smtClean="0"/>
              <a:t> </a:t>
            </a:r>
            <a:r>
              <a:rPr lang="ar-IQ" sz="1400" dirty="0" smtClean="0"/>
              <a:t>تنبع من مناطق جبلية تسقط عليها كميات </a:t>
            </a:r>
            <a:r>
              <a:rPr lang="ar-IQ" sz="1400" dirty="0" smtClean="0"/>
              <a:t> </a:t>
            </a:r>
            <a:r>
              <a:rPr lang="ar-IQ" sz="1400" dirty="0" smtClean="0"/>
              <a:t>من </a:t>
            </a:r>
            <a:r>
              <a:rPr lang="ar-IQ" sz="1400" dirty="0" err="1" smtClean="0"/>
              <a:t>الامطار</a:t>
            </a:r>
            <a:endParaRPr lang="ar-IQ" sz="1400" dirty="0" smtClean="0"/>
          </a:p>
          <a:p>
            <a:r>
              <a:rPr lang="ar-IQ" sz="1400" dirty="0" smtClean="0"/>
              <a:t>3- تصب هذه </a:t>
            </a:r>
            <a:r>
              <a:rPr lang="ar-IQ" sz="1400" dirty="0" err="1" smtClean="0"/>
              <a:t>الانهار</a:t>
            </a:r>
            <a:r>
              <a:rPr lang="ar-IQ" sz="1400" dirty="0" smtClean="0"/>
              <a:t> في بيئات مصاب مختلفة   4- تنقل هذه </a:t>
            </a:r>
            <a:r>
              <a:rPr lang="ar-IQ" sz="1400" dirty="0" err="1" smtClean="0"/>
              <a:t>الانهار</a:t>
            </a:r>
            <a:r>
              <a:rPr lang="ar-IQ" sz="1400" dirty="0" smtClean="0"/>
              <a:t> كميات كبيرة من الرواسب العالقة  من الغرين والطين </a:t>
            </a:r>
          </a:p>
          <a:p>
            <a:r>
              <a:rPr lang="ar-IQ" sz="1400" dirty="0" smtClean="0"/>
              <a:t>5- تعكس  </a:t>
            </a:r>
            <a:r>
              <a:rPr lang="ar-IQ" sz="1400" dirty="0" err="1" smtClean="0"/>
              <a:t>الانهار</a:t>
            </a:r>
            <a:r>
              <a:rPr lang="ar-IQ" sz="1400" dirty="0" smtClean="0"/>
              <a:t> ا </a:t>
            </a:r>
            <a:r>
              <a:rPr lang="ar-IQ" sz="1400" dirty="0" err="1" smtClean="0"/>
              <a:t>لدائمية</a:t>
            </a:r>
            <a:r>
              <a:rPr lang="ar-IQ" sz="1400" dirty="0" smtClean="0"/>
              <a:t> التنوع البيئي على طول مجاريها  6- استمرار </a:t>
            </a:r>
            <a:r>
              <a:rPr lang="ar-IQ" sz="1400" dirty="0" err="1" smtClean="0"/>
              <a:t>الانهار</a:t>
            </a:r>
            <a:r>
              <a:rPr lang="ar-IQ" sz="1400" dirty="0" smtClean="0"/>
              <a:t> الدائمة في جذب المشاريع الاستثمارية </a:t>
            </a:r>
          </a:p>
          <a:p>
            <a:r>
              <a:rPr lang="ar-IQ" sz="1400" dirty="0" smtClean="0"/>
              <a:t>7- تساهم </a:t>
            </a:r>
            <a:r>
              <a:rPr lang="ar-IQ" sz="1400" dirty="0" err="1" smtClean="0"/>
              <a:t>الانهار</a:t>
            </a:r>
            <a:r>
              <a:rPr lang="ar-IQ" sz="1400" dirty="0" smtClean="0"/>
              <a:t> في تغذية المائية الباطنية   8- تساهم في خزن تجمعات مائية على طول مجاريها </a:t>
            </a:r>
          </a:p>
          <a:p>
            <a:endParaRPr lang="ar-IQ" sz="1400" dirty="0" smtClean="0"/>
          </a:p>
          <a:p>
            <a:r>
              <a:rPr lang="ar-IQ" sz="1600" b="1" dirty="0" smtClean="0"/>
              <a:t>- معوقات ومشاكل </a:t>
            </a:r>
            <a:r>
              <a:rPr lang="ar-IQ" sz="1600" b="1" dirty="0" err="1" smtClean="0"/>
              <a:t>الانهار</a:t>
            </a:r>
            <a:r>
              <a:rPr lang="ar-IQ" sz="1600" b="1" dirty="0" smtClean="0"/>
              <a:t> دائمة الجريان </a:t>
            </a:r>
            <a:endParaRPr lang="ar-IQ" sz="1600" b="1" dirty="0" smtClean="0"/>
          </a:p>
          <a:p>
            <a:r>
              <a:rPr lang="ar-IQ" sz="1400" dirty="0" smtClean="0"/>
              <a:t>1- التباعد المكاني بين المواقع النهرية   2- تفاوت المنسوب </a:t>
            </a:r>
            <a:r>
              <a:rPr lang="ar-IQ" sz="1400" dirty="0" err="1" smtClean="0"/>
              <a:t>او</a:t>
            </a:r>
            <a:r>
              <a:rPr lang="ar-IQ" sz="1400" dirty="0" smtClean="0"/>
              <a:t> الاختلاف  </a:t>
            </a:r>
            <a:r>
              <a:rPr lang="ar-IQ" sz="1400" dirty="0" err="1" smtClean="0"/>
              <a:t>كميةا</a:t>
            </a:r>
            <a:r>
              <a:rPr lang="ar-IQ" sz="1400" dirty="0" smtClean="0"/>
              <a:t> لتصريف المائي</a:t>
            </a:r>
          </a:p>
          <a:p>
            <a:r>
              <a:rPr lang="ar-IQ" sz="1400" dirty="0" smtClean="0"/>
              <a:t>3- </a:t>
            </a:r>
            <a:r>
              <a:rPr lang="ar-IQ" sz="1400" dirty="0" err="1" smtClean="0"/>
              <a:t>ينخفظ</a:t>
            </a:r>
            <a:r>
              <a:rPr lang="ar-IQ" sz="1400" dirty="0" smtClean="0"/>
              <a:t> منسوب المائي نتيجة لاستغلال </a:t>
            </a:r>
            <a:r>
              <a:rPr lang="ar-IQ" sz="1400" dirty="0" err="1" smtClean="0"/>
              <a:t>لاغراض</a:t>
            </a:r>
            <a:r>
              <a:rPr lang="ar-IQ" sz="1400" dirty="0" smtClean="0"/>
              <a:t> الري والاستعمالات الحضرية والصحراوية </a:t>
            </a:r>
            <a:endParaRPr lang="ar-IQ" sz="1400" dirty="0" smtClean="0"/>
          </a:p>
          <a:p>
            <a:r>
              <a:rPr lang="ar-IQ" sz="1600" b="1" dirty="0" smtClean="0"/>
              <a:t>- </a:t>
            </a:r>
            <a:r>
              <a:rPr lang="ar-IQ" sz="1600" b="1" dirty="0" smtClean="0"/>
              <a:t>المزايا الهيدرولوجية للبحيرات الصحراوية </a:t>
            </a:r>
            <a:endParaRPr lang="ar-IQ" sz="1600" b="1" dirty="0" smtClean="0"/>
          </a:p>
          <a:p>
            <a:r>
              <a:rPr lang="ar-IQ" sz="1400" dirty="0" smtClean="0"/>
              <a:t>1- تنوع مسببات  نشاه البحيرات الصحراوية  2- تستجيب البحيرات الصحراوية لأي اضطراب في </a:t>
            </a:r>
            <a:r>
              <a:rPr lang="ar-IQ" sz="1400" dirty="0" err="1" smtClean="0"/>
              <a:t>انظمتها</a:t>
            </a:r>
            <a:r>
              <a:rPr lang="ar-IQ" sz="1400" dirty="0" smtClean="0"/>
              <a:t> البيئية </a:t>
            </a:r>
          </a:p>
          <a:p>
            <a:r>
              <a:rPr lang="ar-IQ" sz="1400" dirty="0" smtClean="0"/>
              <a:t>3- </a:t>
            </a:r>
            <a:r>
              <a:rPr lang="ar-IQ" sz="1400" dirty="0" err="1" smtClean="0"/>
              <a:t>تاخذ</a:t>
            </a:r>
            <a:r>
              <a:rPr lang="ar-IQ" sz="1400" dirty="0" smtClean="0"/>
              <a:t> البحيرات والمنخفضات الصحراوية نمط الانتشار </a:t>
            </a:r>
            <a:r>
              <a:rPr lang="ar-IQ" sz="1400" dirty="0" err="1" smtClean="0"/>
              <a:t>البقعي</a:t>
            </a:r>
            <a:r>
              <a:rPr lang="ar-IQ" sz="1400" dirty="0" smtClean="0"/>
              <a:t>   4- تعاني معظم البحيرات الصحراوية </a:t>
            </a:r>
            <a:r>
              <a:rPr lang="ar-IQ" sz="1400" dirty="0" err="1" smtClean="0"/>
              <a:t>م</a:t>
            </a:r>
            <a:r>
              <a:rPr lang="ar-IQ" sz="1400" dirty="0" smtClean="0"/>
              <a:t> عجز مائي بسبب قلة </a:t>
            </a:r>
            <a:r>
              <a:rPr lang="ar-IQ" sz="1400" dirty="0" err="1" smtClean="0"/>
              <a:t>الامطار</a:t>
            </a:r>
            <a:r>
              <a:rPr lang="ar-IQ" sz="1400" dirty="0" smtClean="0"/>
              <a:t> </a:t>
            </a:r>
          </a:p>
          <a:p>
            <a:r>
              <a:rPr lang="ar-IQ" sz="1400" dirty="0" smtClean="0"/>
              <a:t>5- تتحول البحيرات الصحراوية عند جفافها </a:t>
            </a:r>
            <a:r>
              <a:rPr lang="ar-IQ" sz="1400" dirty="0" err="1" smtClean="0"/>
              <a:t>الى</a:t>
            </a:r>
            <a:r>
              <a:rPr lang="ar-IQ" sz="1400" dirty="0" smtClean="0"/>
              <a:t> </a:t>
            </a:r>
            <a:r>
              <a:rPr lang="ar-IQ" sz="1400" dirty="0" err="1" smtClean="0"/>
              <a:t>قيعانات</a:t>
            </a:r>
            <a:r>
              <a:rPr lang="ar-IQ" sz="1400" dirty="0" smtClean="0"/>
              <a:t> صحراوية   6- تصبح هذه المواقع عند جفافها </a:t>
            </a:r>
            <a:r>
              <a:rPr lang="ar-IQ" sz="1400" dirty="0" err="1" smtClean="0"/>
              <a:t>الى</a:t>
            </a:r>
            <a:r>
              <a:rPr lang="ar-IQ" sz="1400" dirty="0" smtClean="0"/>
              <a:t> مواقع  تعدين</a:t>
            </a:r>
          </a:p>
          <a:p>
            <a:endParaRPr lang="ar-IQ" sz="1400" dirty="0" smtClean="0"/>
          </a:p>
          <a:p>
            <a:r>
              <a:rPr lang="ar-IQ" sz="1600" b="1" dirty="0" smtClean="0"/>
              <a:t>- </a:t>
            </a:r>
            <a:r>
              <a:rPr lang="ar-IQ" sz="1600" b="1" dirty="0" smtClean="0"/>
              <a:t>المياه الجوفية الباطنية  </a:t>
            </a:r>
            <a:endParaRPr lang="ar-IQ" sz="1600" b="1" dirty="0" smtClean="0"/>
          </a:p>
          <a:p>
            <a:r>
              <a:rPr lang="ar-IQ" sz="1400" dirty="0" smtClean="0"/>
              <a:t>يرتبط انتشار المياه الجوفية بخصائص التكوينات الصخرية </a:t>
            </a:r>
            <a:r>
              <a:rPr lang="ar-IQ" sz="1400" dirty="0" err="1" smtClean="0"/>
              <a:t>والاعماق</a:t>
            </a:r>
            <a:r>
              <a:rPr lang="ar-IQ" sz="1400" dirty="0" smtClean="0"/>
              <a:t> المختلفة  بما فيها المكاشف الصخرية عند السطح من حيث </a:t>
            </a:r>
            <a:r>
              <a:rPr lang="ar-IQ" sz="1400" dirty="0" err="1" smtClean="0"/>
              <a:t>النفاذية</a:t>
            </a:r>
            <a:r>
              <a:rPr lang="ar-IQ" sz="1400" dirty="0" smtClean="0"/>
              <a:t> والمسامية وتعاقب الطبقات </a:t>
            </a:r>
            <a:r>
              <a:rPr lang="ar-IQ" sz="1400" dirty="0" err="1" smtClean="0"/>
              <a:t>الكتيمة</a:t>
            </a:r>
            <a:r>
              <a:rPr lang="ar-IQ" sz="1400" dirty="0" smtClean="0"/>
              <a:t>  والمنفذة وميلها  وسمكها واستمرارها </a:t>
            </a:r>
            <a:r>
              <a:rPr lang="ar-IQ" sz="1400" dirty="0" err="1" smtClean="0"/>
              <a:t>او</a:t>
            </a:r>
            <a:r>
              <a:rPr lang="ar-IQ" sz="1400" dirty="0" smtClean="0"/>
              <a:t> تقطعها </a:t>
            </a:r>
            <a:r>
              <a:rPr lang="ar-IQ" sz="1400" dirty="0" err="1" smtClean="0"/>
              <a:t>وازاحتها</a:t>
            </a:r>
            <a:r>
              <a:rPr lang="ar-IQ" sz="1400" dirty="0" smtClean="0"/>
              <a:t> بفعل </a:t>
            </a:r>
            <a:r>
              <a:rPr lang="ar-IQ" sz="1400" dirty="0" err="1" smtClean="0"/>
              <a:t>الصدوع</a:t>
            </a:r>
            <a:r>
              <a:rPr lang="ar-IQ" sz="1400" dirty="0" smtClean="0"/>
              <a:t>  </a:t>
            </a:r>
            <a:r>
              <a:rPr lang="ar-IQ" sz="1400" dirty="0" err="1" smtClean="0"/>
              <a:t>والالتواءات</a:t>
            </a:r>
            <a:r>
              <a:rPr lang="ar-IQ" sz="1400" dirty="0" smtClean="0"/>
              <a:t> وانكشاف الطبقات الحاملة لها عند السطح</a:t>
            </a:r>
            <a:endParaRPr lang="ar-IQ" sz="1400" dirty="0" smtClean="0"/>
          </a:p>
          <a:p>
            <a:endParaRPr lang="ar-IQ" sz="1400" dirty="0" smtClean="0"/>
          </a:p>
          <a:p>
            <a:r>
              <a:rPr lang="ar-IQ" sz="1600" b="1" dirty="0" smtClean="0"/>
              <a:t>-خصائص المياه الباطنية </a:t>
            </a:r>
            <a:endParaRPr lang="ar-IQ" sz="1600" b="1" dirty="0" smtClean="0"/>
          </a:p>
          <a:p>
            <a:r>
              <a:rPr lang="ar-IQ" sz="1400" dirty="0" smtClean="0"/>
              <a:t>1-محدودية المخزون المائي </a:t>
            </a:r>
            <a:r>
              <a:rPr lang="ar-IQ" sz="1400" dirty="0" err="1" smtClean="0"/>
              <a:t>و</a:t>
            </a:r>
            <a:r>
              <a:rPr lang="ar-IQ" sz="1400" dirty="0" smtClean="0"/>
              <a:t> </a:t>
            </a:r>
            <a:r>
              <a:rPr lang="ar-IQ" sz="1400" dirty="0" err="1" smtClean="0"/>
              <a:t>قابليتة</a:t>
            </a:r>
            <a:r>
              <a:rPr lang="ar-IQ" sz="1400" dirty="0" smtClean="0"/>
              <a:t> للنفاذ والتلوث  2- انقضاء الفترة </a:t>
            </a:r>
            <a:r>
              <a:rPr lang="ar-IQ" sz="1400" dirty="0" err="1" smtClean="0"/>
              <a:t>البلايستوسينية</a:t>
            </a:r>
            <a:r>
              <a:rPr lang="ar-IQ" sz="1400" dirty="0" smtClean="0"/>
              <a:t> الرطبة القديمة التي </a:t>
            </a:r>
            <a:r>
              <a:rPr lang="ar-IQ" sz="1400" dirty="0" err="1" smtClean="0"/>
              <a:t>كات</a:t>
            </a:r>
            <a:r>
              <a:rPr lang="ar-IQ" sz="1400" dirty="0" smtClean="0"/>
              <a:t>  </a:t>
            </a:r>
            <a:r>
              <a:rPr lang="ar-IQ" sz="1400" dirty="0" err="1" smtClean="0"/>
              <a:t>مسؤلة</a:t>
            </a:r>
            <a:r>
              <a:rPr lang="ar-IQ" sz="1400" dirty="0" smtClean="0"/>
              <a:t> عن تغذيتها </a:t>
            </a:r>
          </a:p>
          <a:p>
            <a:r>
              <a:rPr lang="ar-IQ" sz="1400" dirty="0" smtClean="0"/>
              <a:t>3- في ظل عزلتها وقلة تجمعاتها السكانية حافظت على المياه الباطنية </a:t>
            </a:r>
            <a:r>
              <a:rPr lang="ar-IQ" sz="1400" dirty="0" smtClean="0"/>
              <a:t> </a:t>
            </a:r>
            <a:r>
              <a:rPr lang="ar-IQ" sz="1400" dirty="0" smtClean="0"/>
              <a:t> 4- ساهم التقدم في </a:t>
            </a:r>
            <a:r>
              <a:rPr lang="ar-IQ" sz="1400" dirty="0" err="1" smtClean="0"/>
              <a:t>التكنلوجيا</a:t>
            </a:r>
            <a:r>
              <a:rPr lang="ar-IQ" sz="1400" dirty="0" smtClean="0"/>
              <a:t> وضخ </a:t>
            </a:r>
            <a:r>
              <a:rPr lang="ar-IQ" sz="1400" dirty="0" err="1" smtClean="0"/>
              <a:t>المياة</a:t>
            </a:r>
            <a:r>
              <a:rPr lang="ar-IQ" sz="1400" dirty="0" smtClean="0"/>
              <a:t> الباطنية اثر على مخزونة</a:t>
            </a:r>
            <a:endParaRPr lang="ar-IQ" sz="1400" dirty="0" smtClean="0"/>
          </a:p>
          <a:p>
            <a:endParaRPr lang="ar-IQ" sz="1400" dirty="0" smtClean="0"/>
          </a:p>
          <a:p>
            <a:endParaRPr lang="ar-IQ" sz="1400" dirty="0" smtClean="0"/>
          </a:p>
          <a:p>
            <a:endParaRPr lang="ar-IQ" sz="1600" b="1" dirty="0" smtClean="0"/>
          </a:p>
          <a:p>
            <a:endParaRPr lang="ar-IQ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/>
          </a:bodyPr>
          <a:lstStyle/>
          <a:p>
            <a:endParaRPr lang="ar-IQ" sz="1400" dirty="0" smtClean="0"/>
          </a:p>
          <a:p>
            <a:r>
              <a:rPr lang="ar-IQ" sz="1600" b="1" dirty="0" smtClean="0"/>
              <a:t>- العوامل التي تعتمد على </a:t>
            </a:r>
            <a:r>
              <a:rPr lang="ar-IQ" sz="1600" b="1" dirty="0" err="1" smtClean="0"/>
              <a:t>كلفىة</a:t>
            </a:r>
            <a:r>
              <a:rPr lang="ar-IQ" sz="1600" b="1" dirty="0" smtClean="0"/>
              <a:t> حفر </a:t>
            </a:r>
            <a:r>
              <a:rPr lang="ar-IQ" sz="1600" b="1" dirty="0" err="1" smtClean="0"/>
              <a:t>الأبار</a:t>
            </a:r>
            <a:r>
              <a:rPr lang="ar-IQ" sz="1600" b="1" dirty="0" smtClean="0"/>
              <a:t> </a:t>
            </a:r>
            <a:endParaRPr lang="ar-IQ" sz="1600" b="1" dirty="0" smtClean="0"/>
          </a:p>
          <a:p>
            <a:r>
              <a:rPr lang="ar-IQ" sz="1400" dirty="0" smtClean="0"/>
              <a:t>1- عمق منسوب سطح الطبقة الحاملة للمياه الباطنية  2- خصائص الصخور في العمود والمقطع الجيولوجي في </a:t>
            </a:r>
            <a:r>
              <a:rPr lang="ar-IQ" sz="1400" dirty="0" err="1" smtClean="0"/>
              <a:t>اعلى</a:t>
            </a:r>
            <a:r>
              <a:rPr lang="ar-IQ" sz="1400" dirty="0" smtClean="0"/>
              <a:t> الطبقة الحاملة </a:t>
            </a:r>
          </a:p>
          <a:p>
            <a:r>
              <a:rPr lang="ar-IQ" sz="1400" dirty="0" smtClean="0"/>
              <a:t>3- حجم المخزون المائي في الطبقة الحاملة </a:t>
            </a:r>
            <a:r>
              <a:rPr lang="ar-IQ" sz="1400" dirty="0" err="1" smtClean="0"/>
              <a:t>للمياة</a:t>
            </a:r>
            <a:r>
              <a:rPr lang="ar-IQ" sz="1400" dirty="0" smtClean="0"/>
              <a:t> الجوفية   4- نوعية استعمال المياه الباطنية  </a:t>
            </a:r>
          </a:p>
          <a:p>
            <a:r>
              <a:rPr lang="ar-IQ" sz="1400" dirty="0" smtClean="0"/>
              <a:t>5- نوعية </a:t>
            </a:r>
            <a:r>
              <a:rPr lang="ar-IQ" sz="1400" dirty="0" err="1" smtClean="0"/>
              <a:t>او</a:t>
            </a:r>
            <a:r>
              <a:rPr lang="ar-IQ" sz="1400" dirty="0" smtClean="0"/>
              <a:t> مجال استعمالات المياه  6- كلفة </a:t>
            </a:r>
            <a:r>
              <a:rPr lang="ar-IQ" sz="1400" dirty="0" err="1" smtClean="0"/>
              <a:t>اعمال</a:t>
            </a:r>
            <a:r>
              <a:rPr lang="ar-IQ" sz="1400" dirty="0" smtClean="0"/>
              <a:t> مخلات الحفر والنقل  7- عدم وجود بدائل للموارد المائية الباطنية المتاحة </a:t>
            </a:r>
          </a:p>
          <a:p>
            <a:pPr>
              <a:buNone/>
            </a:pPr>
            <a:endParaRPr lang="ar-IQ" sz="1600" b="1" dirty="0" smtClean="0"/>
          </a:p>
          <a:p>
            <a:r>
              <a:rPr lang="ar-IQ" sz="1600" b="1" dirty="0" smtClean="0"/>
              <a:t>- مصادر مائية مساندة </a:t>
            </a:r>
          </a:p>
          <a:p>
            <a:r>
              <a:rPr lang="ar-IQ" sz="1600" b="1" dirty="0" smtClean="0"/>
              <a:t>- الحصاد المائي </a:t>
            </a:r>
          </a:p>
          <a:p>
            <a:r>
              <a:rPr lang="ar-IQ" sz="1400" dirty="0" smtClean="0"/>
              <a:t>يشير </a:t>
            </a:r>
            <a:r>
              <a:rPr lang="ar-IQ" sz="1400" dirty="0" err="1" smtClean="0"/>
              <a:t>مصطح</a:t>
            </a:r>
            <a:r>
              <a:rPr lang="ar-IQ" sz="1400" dirty="0" smtClean="0"/>
              <a:t> الحصاد المائي </a:t>
            </a:r>
            <a:r>
              <a:rPr lang="ar-IQ" sz="1400" dirty="0" err="1" smtClean="0"/>
              <a:t>الى</a:t>
            </a:r>
            <a:r>
              <a:rPr lang="ar-IQ" sz="1400" dirty="0" smtClean="0"/>
              <a:t> مختلف </a:t>
            </a:r>
            <a:r>
              <a:rPr lang="ar-IQ" sz="1400" dirty="0" err="1" smtClean="0"/>
              <a:t>الاساليب</a:t>
            </a:r>
            <a:r>
              <a:rPr lang="ar-IQ" sz="1400" dirty="0" smtClean="0"/>
              <a:t> التي يمكن </a:t>
            </a:r>
            <a:r>
              <a:rPr lang="ar-IQ" sz="1400" dirty="0" err="1" smtClean="0"/>
              <a:t>اتباعها</a:t>
            </a:r>
            <a:r>
              <a:rPr lang="ar-IQ" sz="1400" dirty="0" smtClean="0"/>
              <a:t> في </a:t>
            </a:r>
            <a:r>
              <a:rPr lang="ar-IQ" sz="1400" dirty="0" err="1" smtClean="0"/>
              <a:t>ادارة</a:t>
            </a:r>
            <a:r>
              <a:rPr lang="ar-IQ" sz="1400" dirty="0" smtClean="0"/>
              <a:t>  تطوير الموارد المائية المتاحة  </a:t>
            </a:r>
            <a:r>
              <a:rPr lang="ar-IQ" sz="1400" dirty="0" err="1" smtClean="0"/>
              <a:t>ب</a:t>
            </a:r>
            <a:r>
              <a:rPr lang="ar-IQ" sz="1400" dirty="0" err="1" smtClean="0"/>
              <a:t>اشكال</a:t>
            </a:r>
            <a:r>
              <a:rPr lang="ar-IQ" sz="1400" dirty="0" smtClean="0"/>
              <a:t> مختلفة</a:t>
            </a:r>
            <a:endParaRPr lang="ar-IQ" sz="1400" dirty="0" smtClean="0"/>
          </a:p>
          <a:p>
            <a:endParaRPr lang="ar-IQ" sz="1400" dirty="0" smtClean="0"/>
          </a:p>
          <a:p>
            <a:r>
              <a:rPr lang="ar-IQ" sz="1600" b="1" dirty="0" smtClean="0"/>
              <a:t>- </a:t>
            </a:r>
            <a:r>
              <a:rPr lang="ar-IQ" sz="1600" b="1" dirty="0" err="1" smtClean="0"/>
              <a:t>الاعمال</a:t>
            </a:r>
            <a:r>
              <a:rPr lang="ar-IQ" sz="1600" b="1" dirty="0" smtClean="0"/>
              <a:t> الهندسية لسيطرة على حصاد المطر</a:t>
            </a:r>
            <a:endParaRPr lang="ar-IQ" sz="1600" b="1" dirty="0" smtClean="0"/>
          </a:p>
          <a:p>
            <a:r>
              <a:rPr lang="ar-IQ" sz="1400" dirty="0" smtClean="0"/>
              <a:t>1- إنشاء شبكة لتصريف مياه </a:t>
            </a:r>
            <a:r>
              <a:rPr lang="ar-IQ" sz="1400" dirty="0" err="1" smtClean="0"/>
              <a:t>الامطار</a:t>
            </a:r>
            <a:r>
              <a:rPr lang="ar-IQ" sz="1400" dirty="0" smtClean="0"/>
              <a:t> تخدم المدن الصحراوية  2- </a:t>
            </a:r>
            <a:r>
              <a:rPr lang="ar-IQ" sz="1400" dirty="0" err="1" smtClean="0"/>
              <a:t>خندقة</a:t>
            </a:r>
            <a:r>
              <a:rPr lang="ar-IQ" sz="1400" dirty="0" smtClean="0"/>
              <a:t>  جوانب الطرق</a:t>
            </a:r>
          </a:p>
          <a:p>
            <a:endParaRPr lang="ar-IQ" sz="1400" dirty="0" smtClean="0"/>
          </a:p>
          <a:p>
            <a:r>
              <a:rPr lang="ar-IQ" sz="1600" b="1" dirty="0" smtClean="0"/>
              <a:t>- ايجابيات مياه الصرف الصحي </a:t>
            </a:r>
          </a:p>
          <a:p>
            <a:r>
              <a:rPr lang="ar-IQ" sz="1400" dirty="0" smtClean="0"/>
              <a:t>1- توفر مياه صالحة للاستعمال الزراعي  2- المحافظة على البيئة من التلوث  3- تجنب التعرض للأمراض البيئية </a:t>
            </a:r>
          </a:p>
          <a:p>
            <a:r>
              <a:rPr lang="ar-IQ" sz="1400" dirty="0" smtClean="0"/>
              <a:t>4- استعمال المخرجات الصلبة في عملية التنقية كمواد مخصبة </a:t>
            </a:r>
          </a:p>
          <a:p>
            <a:endParaRPr lang="ar-IQ" sz="1400" dirty="0" smtClean="0"/>
          </a:p>
          <a:p>
            <a:r>
              <a:rPr lang="ar-IQ" sz="1600" b="1" dirty="0" smtClean="0"/>
              <a:t>سلبيات مياه الصرف الصحي </a:t>
            </a:r>
          </a:p>
          <a:p>
            <a:r>
              <a:rPr lang="ar-IQ" sz="1400" dirty="0" smtClean="0"/>
              <a:t>1- </a:t>
            </a:r>
            <a:r>
              <a:rPr lang="ar-IQ" sz="1400" dirty="0" err="1" smtClean="0"/>
              <a:t>امكانية</a:t>
            </a:r>
            <a:r>
              <a:rPr lang="ar-IQ" sz="1400" dirty="0" smtClean="0"/>
              <a:t> حدوث </a:t>
            </a:r>
            <a:r>
              <a:rPr lang="ar-IQ" sz="1400" dirty="0" err="1" smtClean="0"/>
              <a:t>اعطال</a:t>
            </a:r>
            <a:r>
              <a:rPr lang="ar-IQ" sz="1400" dirty="0" smtClean="0"/>
              <a:t> في شبكة الصرف الصحي مما يودي </a:t>
            </a:r>
            <a:r>
              <a:rPr lang="ar-IQ" sz="1400" dirty="0" err="1" smtClean="0"/>
              <a:t>الى</a:t>
            </a:r>
            <a:r>
              <a:rPr lang="ar-IQ" sz="1400" dirty="0" smtClean="0"/>
              <a:t> </a:t>
            </a:r>
            <a:r>
              <a:rPr lang="ar-IQ" sz="1400" dirty="0" err="1" smtClean="0"/>
              <a:t>تسربة</a:t>
            </a:r>
            <a:r>
              <a:rPr lang="ar-IQ" sz="1400" dirty="0" smtClean="0"/>
              <a:t> داخل التربة </a:t>
            </a:r>
          </a:p>
          <a:p>
            <a:r>
              <a:rPr lang="ar-IQ" sz="1400" dirty="0" smtClean="0"/>
              <a:t>2- تؤدي عدم ملائمة موقع محطات التنقية </a:t>
            </a:r>
            <a:r>
              <a:rPr lang="ar-IQ" sz="1400" dirty="0" err="1" smtClean="0"/>
              <a:t>الى</a:t>
            </a:r>
            <a:r>
              <a:rPr lang="ar-IQ" sz="1400" dirty="0" smtClean="0"/>
              <a:t> تسرب </a:t>
            </a:r>
            <a:r>
              <a:rPr lang="ar-IQ" sz="1400" dirty="0" err="1" smtClean="0"/>
              <a:t>مياة</a:t>
            </a:r>
            <a:r>
              <a:rPr lang="ar-IQ" sz="1400" dirty="0" smtClean="0"/>
              <a:t> الصرف الصحي   3- ارتفاع كلفة </a:t>
            </a:r>
            <a:r>
              <a:rPr lang="ar-IQ" sz="1400" dirty="0" err="1" smtClean="0"/>
              <a:t>الانشاء</a:t>
            </a:r>
            <a:r>
              <a:rPr lang="ar-IQ" sz="1400" dirty="0" smtClean="0"/>
              <a:t> والصيانة والمعالجة </a:t>
            </a:r>
          </a:p>
          <a:p>
            <a:r>
              <a:rPr lang="ar-IQ" sz="1400" dirty="0" smtClean="0"/>
              <a:t>4- تراجع الطاقة الاستيعابية لشبكة الصرف الصحي ومحطات المعالجة </a:t>
            </a:r>
            <a:endParaRPr lang="ar-IQ" sz="1400" dirty="0" smtClean="0"/>
          </a:p>
          <a:p>
            <a:endParaRPr lang="ar-IQ" sz="1400" dirty="0" smtClean="0"/>
          </a:p>
          <a:p>
            <a:endParaRPr lang="ar-IQ" sz="1400" dirty="0" smtClean="0"/>
          </a:p>
          <a:p>
            <a:endParaRPr lang="ar-IQ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653</Words>
  <Application>Microsoft Office PowerPoint</Application>
  <PresentationFormat>عرض على الشاشة (3:4)‏</PresentationFormat>
  <Paragraphs>67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محاضرات </vt:lpstr>
      <vt:lpstr>الفصل الثالث الموارد المائية في الاقاليم الجافة</vt:lpstr>
      <vt:lpstr>الشريحة 3</vt:lpstr>
      <vt:lpstr>الشريحة 4</vt:lpstr>
    </vt:vector>
  </TitlesOfParts>
  <Company>SACC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</dc:title>
  <dc:creator>Maher Fattouh</dc:creator>
  <cp:lastModifiedBy>Maher Fattouh</cp:lastModifiedBy>
  <cp:revision>32</cp:revision>
  <dcterms:created xsi:type="dcterms:W3CDTF">2018-12-24T18:06:28Z</dcterms:created>
  <dcterms:modified xsi:type="dcterms:W3CDTF">2018-12-28T20:01:56Z</dcterms:modified>
</cp:coreProperties>
</file>