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3ADA70-7081-4DE4-8B4B-37D5DBFE6D98}"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pPr rtl="1"/>
          <a:endParaRPr lang="ar-IQ"/>
        </a:p>
      </dgm:t>
    </dgm:pt>
    <dgm:pt modelId="{9A00752E-776B-47E9-8922-7AE672FA65C4}">
      <dgm:prSet phldrT="[نص]"/>
      <dgm:spPr/>
      <dgm:t>
        <a:bodyPr/>
        <a:lstStyle/>
        <a:p>
          <a:pPr rtl="1"/>
          <a:r>
            <a:rPr lang="ar-IQ" dirty="0" smtClean="0"/>
            <a:t>المؤثرات المختلفة على مستوى الأداء الرياضي </a:t>
          </a:r>
          <a:endParaRPr lang="ar-IQ" dirty="0"/>
        </a:p>
      </dgm:t>
    </dgm:pt>
    <dgm:pt modelId="{BD364B3C-7DE6-4B41-9190-BBD6B050B4D7}" type="parTrans" cxnId="{EC216F9A-CBD8-4E42-BA8F-B76DF0A6C2B4}">
      <dgm:prSet/>
      <dgm:spPr/>
      <dgm:t>
        <a:bodyPr/>
        <a:lstStyle/>
        <a:p>
          <a:pPr rtl="1"/>
          <a:endParaRPr lang="ar-IQ"/>
        </a:p>
      </dgm:t>
    </dgm:pt>
    <dgm:pt modelId="{1E899C58-0739-4F0C-B7E0-B2591F270529}" type="sibTrans" cxnId="{EC216F9A-CBD8-4E42-BA8F-B76DF0A6C2B4}">
      <dgm:prSet/>
      <dgm:spPr/>
      <dgm:t>
        <a:bodyPr/>
        <a:lstStyle/>
        <a:p>
          <a:pPr rtl="1"/>
          <a:endParaRPr lang="ar-IQ"/>
        </a:p>
      </dgm:t>
    </dgm:pt>
    <dgm:pt modelId="{3E50093E-AF17-46B7-BB66-C4C5A8482AD8}">
      <dgm:prSet phldrT="[نص]"/>
      <dgm:spPr/>
      <dgm:t>
        <a:bodyPr/>
        <a:lstStyle/>
        <a:p>
          <a:pPr rtl="1"/>
          <a:r>
            <a:rPr lang="ar-IQ" dirty="0" smtClean="0"/>
            <a:t>الجينات والرياضة</a:t>
          </a:r>
          <a:endParaRPr lang="ar-IQ" dirty="0"/>
        </a:p>
      </dgm:t>
    </dgm:pt>
    <dgm:pt modelId="{2DE7914E-369C-4D17-BD73-52E0A10465BA}" type="parTrans" cxnId="{B412641C-BCAF-4E3B-8CA3-E758FA232D7A}">
      <dgm:prSet/>
      <dgm:spPr/>
      <dgm:t>
        <a:bodyPr/>
        <a:lstStyle/>
        <a:p>
          <a:pPr rtl="1"/>
          <a:endParaRPr lang="ar-IQ"/>
        </a:p>
      </dgm:t>
    </dgm:pt>
    <dgm:pt modelId="{0BBED88F-A5B8-4927-96E3-2B8874FF1EF3}" type="sibTrans" cxnId="{B412641C-BCAF-4E3B-8CA3-E758FA232D7A}">
      <dgm:prSet/>
      <dgm:spPr/>
      <dgm:t>
        <a:bodyPr/>
        <a:lstStyle/>
        <a:p>
          <a:pPr rtl="1"/>
          <a:endParaRPr lang="ar-IQ"/>
        </a:p>
      </dgm:t>
    </dgm:pt>
    <dgm:pt modelId="{86CEFB8A-1717-4D70-9614-62D2D76F62E2}">
      <dgm:prSet phldrT="[نص]"/>
      <dgm:spPr/>
      <dgm:t>
        <a:bodyPr/>
        <a:lstStyle/>
        <a:p>
          <a:pPr rtl="1"/>
          <a:r>
            <a:rPr lang="ar-IQ" dirty="0" smtClean="0"/>
            <a:t>التدريب أثناء الجو الحار</a:t>
          </a:r>
          <a:endParaRPr lang="ar-IQ" dirty="0"/>
        </a:p>
      </dgm:t>
    </dgm:pt>
    <dgm:pt modelId="{7DA53956-79EF-4418-AC2F-0E7C451B2ED8}" type="parTrans" cxnId="{F37AE681-A6C5-4866-B011-B35F0ADE00E3}">
      <dgm:prSet/>
      <dgm:spPr/>
      <dgm:t>
        <a:bodyPr/>
        <a:lstStyle/>
        <a:p>
          <a:pPr rtl="1"/>
          <a:endParaRPr lang="ar-IQ"/>
        </a:p>
      </dgm:t>
    </dgm:pt>
    <dgm:pt modelId="{08987C61-FE1A-41FA-9D1D-11DF516091B0}" type="sibTrans" cxnId="{F37AE681-A6C5-4866-B011-B35F0ADE00E3}">
      <dgm:prSet/>
      <dgm:spPr/>
      <dgm:t>
        <a:bodyPr/>
        <a:lstStyle/>
        <a:p>
          <a:pPr rtl="1"/>
          <a:endParaRPr lang="ar-IQ"/>
        </a:p>
      </dgm:t>
    </dgm:pt>
    <dgm:pt modelId="{CD6A25EC-8F16-4C8B-BE09-4B28D3D09191}">
      <dgm:prSet phldrT="[نص]"/>
      <dgm:spPr/>
      <dgm:t>
        <a:bodyPr/>
        <a:lstStyle/>
        <a:p>
          <a:pPr rtl="1"/>
          <a:r>
            <a:rPr lang="ar-IQ" dirty="0" smtClean="0"/>
            <a:t>التدريب أثناء الجو البارد </a:t>
          </a:r>
          <a:endParaRPr lang="ar-IQ" dirty="0"/>
        </a:p>
      </dgm:t>
    </dgm:pt>
    <dgm:pt modelId="{A1DD1947-138B-4516-97FD-04D8B4FCEF3F}" type="parTrans" cxnId="{216C09B7-01AA-4648-9D46-9D8008B4AD2A}">
      <dgm:prSet/>
      <dgm:spPr/>
      <dgm:t>
        <a:bodyPr/>
        <a:lstStyle/>
        <a:p>
          <a:pPr rtl="1"/>
          <a:endParaRPr lang="ar-IQ"/>
        </a:p>
      </dgm:t>
    </dgm:pt>
    <dgm:pt modelId="{35C6B90B-DC34-4CB4-BFFA-40061F3C300E}" type="sibTrans" cxnId="{216C09B7-01AA-4648-9D46-9D8008B4AD2A}">
      <dgm:prSet/>
      <dgm:spPr/>
      <dgm:t>
        <a:bodyPr/>
        <a:lstStyle/>
        <a:p>
          <a:pPr rtl="1"/>
          <a:endParaRPr lang="ar-IQ"/>
        </a:p>
      </dgm:t>
    </dgm:pt>
    <dgm:pt modelId="{71C1ABE4-0013-4CEE-839F-6ACD57643202}">
      <dgm:prSet phldrT="[نص]"/>
      <dgm:spPr/>
      <dgm:t>
        <a:bodyPr/>
        <a:lstStyle/>
        <a:p>
          <a:pPr rtl="1"/>
          <a:r>
            <a:rPr lang="ar-IQ" dirty="0" smtClean="0"/>
            <a:t>التدريب في المرتفعات</a:t>
          </a:r>
          <a:endParaRPr lang="ar-IQ" dirty="0"/>
        </a:p>
      </dgm:t>
    </dgm:pt>
    <dgm:pt modelId="{3D71FDC2-7721-4646-97BC-61D06F699BFA}" type="parTrans" cxnId="{2A95A953-892D-4075-AF26-F229132436B7}">
      <dgm:prSet/>
      <dgm:spPr/>
      <dgm:t>
        <a:bodyPr/>
        <a:lstStyle/>
        <a:p>
          <a:pPr rtl="1"/>
          <a:endParaRPr lang="ar-IQ"/>
        </a:p>
      </dgm:t>
    </dgm:pt>
    <dgm:pt modelId="{6E47CC89-C334-4F8B-9075-769E6F490428}" type="sibTrans" cxnId="{2A95A953-892D-4075-AF26-F229132436B7}">
      <dgm:prSet/>
      <dgm:spPr/>
      <dgm:t>
        <a:bodyPr/>
        <a:lstStyle/>
        <a:p>
          <a:pPr rtl="1"/>
          <a:endParaRPr lang="ar-IQ"/>
        </a:p>
      </dgm:t>
    </dgm:pt>
    <dgm:pt modelId="{F39AE3AD-6725-43F0-AFBB-9CAB430B5F5A}">
      <dgm:prSet phldrT="[نص]"/>
      <dgm:spPr/>
      <dgm:t>
        <a:bodyPr/>
        <a:lstStyle/>
        <a:p>
          <a:pPr rtl="1"/>
          <a:r>
            <a:rPr lang="ar-IQ" dirty="0" smtClean="0"/>
            <a:t>التدريب الرياضي أثناء الصوم</a:t>
          </a:r>
          <a:endParaRPr lang="ar-IQ" dirty="0"/>
        </a:p>
      </dgm:t>
    </dgm:pt>
    <dgm:pt modelId="{72787A36-DF84-454A-AD4C-AE1689A8979A}" type="parTrans" cxnId="{59CFB89F-7048-4EF9-BAF9-68F00406F254}">
      <dgm:prSet/>
      <dgm:spPr/>
      <dgm:t>
        <a:bodyPr/>
        <a:lstStyle/>
        <a:p>
          <a:pPr rtl="1"/>
          <a:endParaRPr lang="ar-IQ"/>
        </a:p>
      </dgm:t>
    </dgm:pt>
    <dgm:pt modelId="{BC9EF5E8-EDBB-40C6-9FCF-3BAD31CE8CD1}" type="sibTrans" cxnId="{59CFB89F-7048-4EF9-BAF9-68F00406F254}">
      <dgm:prSet/>
      <dgm:spPr/>
      <dgm:t>
        <a:bodyPr/>
        <a:lstStyle/>
        <a:p>
          <a:pPr rtl="1"/>
          <a:endParaRPr lang="ar-IQ"/>
        </a:p>
      </dgm:t>
    </dgm:pt>
    <dgm:pt modelId="{9784BDDC-3954-438A-BAF1-DAF6A0C516F2}" type="pres">
      <dgm:prSet presAssocID="{923ADA70-7081-4DE4-8B4B-37D5DBFE6D98}" presName="diagram" presStyleCnt="0">
        <dgm:presLayoutVars>
          <dgm:chPref val="1"/>
          <dgm:dir/>
          <dgm:animOne val="branch"/>
          <dgm:animLvl val="lvl"/>
          <dgm:resizeHandles val="exact"/>
        </dgm:presLayoutVars>
      </dgm:prSet>
      <dgm:spPr/>
      <dgm:t>
        <a:bodyPr/>
        <a:lstStyle/>
        <a:p>
          <a:pPr rtl="1"/>
          <a:endParaRPr lang="ar-IQ"/>
        </a:p>
      </dgm:t>
    </dgm:pt>
    <dgm:pt modelId="{B9D06C80-B297-4F7F-8B7B-C8F47BEA6BC4}" type="pres">
      <dgm:prSet presAssocID="{9A00752E-776B-47E9-8922-7AE672FA65C4}" presName="root1" presStyleCnt="0"/>
      <dgm:spPr/>
    </dgm:pt>
    <dgm:pt modelId="{C40F5F2A-895F-4E00-B3D0-CBF77751D28F}" type="pres">
      <dgm:prSet presAssocID="{9A00752E-776B-47E9-8922-7AE672FA65C4}" presName="LevelOneTextNode" presStyleLbl="node0" presStyleIdx="0" presStyleCnt="1">
        <dgm:presLayoutVars>
          <dgm:chPref val="3"/>
        </dgm:presLayoutVars>
      </dgm:prSet>
      <dgm:spPr/>
      <dgm:t>
        <a:bodyPr/>
        <a:lstStyle/>
        <a:p>
          <a:pPr rtl="1"/>
          <a:endParaRPr lang="ar-IQ"/>
        </a:p>
      </dgm:t>
    </dgm:pt>
    <dgm:pt modelId="{DB35491A-40FB-41FA-8958-29FB094C852C}" type="pres">
      <dgm:prSet presAssocID="{9A00752E-776B-47E9-8922-7AE672FA65C4}" presName="level2hierChild" presStyleCnt="0"/>
      <dgm:spPr/>
    </dgm:pt>
    <dgm:pt modelId="{00B64E34-5F4D-448C-B972-9102EA0A5730}" type="pres">
      <dgm:prSet presAssocID="{2DE7914E-369C-4D17-BD73-52E0A10465BA}" presName="conn2-1" presStyleLbl="parChTrans1D2" presStyleIdx="0" presStyleCnt="2"/>
      <dgm:spPr/>
      <dgm:t>
        <a:bodyPr/>
        <a:lstStyle/>
        <a:p>
          <a:pPr rtl="1"/>
          <a:endParaRPr lang="ar-IQ"/>
        </a:p>
      </dgm:t>
    </dgm:pt>
    <dgm:pt modelId="{9C04EE9D-E53D-4682-B536-A48585946F64}" type="pres">
      <dgm:prSet presAssocID="{2DE7914E-369C-4D17-BD73-52E0A10465BA}" presName="connTx" presStyleLbl="parChTrans1D2" presStyleIdx="0" presStyleCnt="2"/>
      <dgm:spPr/>
      <dgm:t>
        <a:bodyPr/>
        <a:lstStyle/>
        <a:p>
          <a:pPr rtl="1"/>
          <a:endParaRPr lang="ar-IQ"/>
        </a:p>
      </dgm:t>
    </dgm:pt>
    <dgm:pt modelId="{137BEE15-6A88-4543-BD4B-6D12423659CA}" type="pres">
      <dgm:prSet presAssocID="{3E50093E-AF17-46B7-BB66-C4C5A8482AD8}" presName="root2" presStyleCnt="0"/>
      <dgm:spPr/>
    </dgm:pt>
    <dgm:pt modelId="{5A9EED3C-5010-4431-8051-565F2C4D9D91}" type="pres">
      <dgm:prSet presAssocID="{3E50093E-AF17-46B7-BB66-C4C5A8482AD8}" presName="LevelTwoTextNode" presStyleLbl="node2" presStyleIdx="0" presStyleCnt="2">
        <dgm:presLayoutVars>
          <dgm:chPref val="3"/>
        </dgm:presLayoutVars>
      </dgm:prSet>
      <dgm:spPr/>
      <dgm:t>
        <a:bodyPr/>
        <a:lstStyle/>
        <a:p>
          <a:pPr rtl="1"/>
          <a:endParaRPr lang="ar-IQ"/>
        </a:p>
      </dgm:t>
    </dgm:pt>
    <dgm:pt modelId="{6574C472-14D8-4709-ADB4-0B7506E345F3}" type="pres">
      <dgm:prSet presAssocID="{3E50093E-AF17-46B7-BB66-C4C5A8482AD8}" presName="level3hierChild" presStyleCnt="0"/>
      <dgm:spPr/>
    </dgm:pt>
    <dgm:pt modelId="{3702F201-50C1-40F3-B288-951D658ADA09}" type="pres">
      <dgm:prSet presAssocID="{7DA53956-79EF-4418-AC2F-0E7C451B2ED8}" presName="conn2-1" presStyleLbl="parChTrans1D3" presStyleIdx="0" presStyleCnt="3"/>
      <dgm:spPr/>
      <dgm:t>
        <a:bodyPr/>
        <a:lstStyle/>
        <a:p>
          <a:pPr rtl="1"/>
          <a:endParaRPr lang="ar-IQ"/>
        </a:p>
      </dgm:t>
    </dgm:pt>
    <dgm:pt modelId="{6BF36A27-5F9E-4320-8EE3-3EC9EAB024BA}" type="pres">
      <dgm:prSet presAssocID="{7DA53956-79EF-4418-AC2F-0E7C451B2ED8}" presName="connTx" presStyleLbl="parChTrans1D3" presStyleIdx="0" presStyleCnt="3"/>
      <dgm:spPr/>
      <dgm:t>
        <a:bodyPr/>
        <a:lstStyle/>
        <a:p>
          <a:pPr rtl="1"/>
          <a:endParaRPr lang="ar-IQ"/>
        </a:p>
      </dgm:t>
    </dgm:pt>
    <dgm:pt modelId="{81AAC098-FCBE-4E22-AF73-AA37394A7BE5}" type="pres">
      <dgm:prSet presAssocID="{86CEFB8A-1717-4D70-9614-62D2D76F62E2}" presName="root2" presStyleCnt="0"/>
      <dgm:spPr/>
    </dgm:pt>
    <dgm:pt modelId="{C19A27C8-987B-43F9-B614-680F09D5E407}" type="pres">
      <dgm:prSet presAssocID="{86CEFB8A-1717-4D70-9614-62D2D76F62E2}" presName="LevelTwoTextNode" presStyleLbl="node3" presStyleIdx="0" presStyleCnt="3">
        <dgm:presLayoutVars>
          <dgm:chPref val="3"/>
        </dgm:presLayoutVars>
      </dgm:prSet>
      <dgm:spPr/>
      <dgm:t>
        <a:bodyPr/>
        <a:lstStyle/>
        <a:p>
          <a:pPr rtl="1"/>
          <a:endParaRPr lang="ar-IQ"/>
        </a:p>
      </dgm:t>
    </dgm:pt>
    <dgm:pt modelId="{AE5D1A9B-664A-4892-82CF-A617ADA0222E}" type="pres">
      <dgm:prSet presAssocID="{86CEFB8A-1717-4D70-9614-62D2D76F62E2}" presName="level3hierChild" presStyleCnt="0"/>
      <dgm:spPr/>
    </dgm:pt>
    <dgm:pt modelId="{B941576D-9770-4631-946D-8E15B13A8BBB}" type="pres">
      <dgm:prSet presAssocID="{A1DD1947-138B-4516-97FD-04D8B4FCEF3F}" presName="conn2-1" presStyleLbl="parChTrans1D3" presStyleIdx="1" presStyleCnt="3"/>
      <dgm:spPr/>
      <dgm:t>
        <a:bodyPr/>
        <a:lstStyle/>
        <a:p>
          <a:pPr rtl="1"/>
          <a:endParaRPr lang="ar-IQ"/>
        </a:p>
      </dgm:t>
    </dgm:pt>
    <dgm:pt modelId="{D7A96D54-214A-485E-B7FC-EBED8EC6FEC4}" type="pres">
      <dgm:prSet presAssocID="{A1DD1947-138B-4516-97FD-04D8B4FCEF3F}" presName="connTx" presStyleLbl="parChTrans1D3" presStyleIdx="1" presStyleCnt="3"/>
      <dgm:spPr/>
      <dgm:t>
        <a:bodyPr/>
        <a:lstStyle/>
        <a:p>
          <a:pPr rtl="1"/>
          <a:endParaRPr lang="ar-IQ"/>
        </a:p>
      </dgm:t>
    </dgm:pt>
    <dgm:pt modelId="{FF91BDBF-D915-4051-95AE-F2E32C407612}" type="pres">
      <dgm:prSet presAssocID="{CD6A25EC-8F16-4C8B-BE09-4B28D3D09191}" presName="root2" presStyleCnt="0"/>
      <dgm:spPr/>
    </dgm:pt>
    <dgm:pt modelId="{FAF70712-1427-4AF9-BBE5-4A93A31E3F2F}" type="pres">
      <dgm:prSet presAssocID="{CD6A25EC-8F16-4C8B-BE09-4B28D3D09191}" presName="LevelTwoTextNode" presStyleLbl="node3" presStyleIdx="1" presStyleCnt="3">
        <dgm:presLayoutVars>
          <dgm:chPref val="3"/>
        </dgm:presLayoutVars>
      </dgm:prSet>
      <dgm:spPr/>
      <dgm:t>
        <a:bodyPr/>
        <a:lstStyle/>
        <a:p>
          <a:pPr rtl="1"/>
          <a:endParaRPr lang="ar-IQ"/>
        </a:p>
      </dgm:t>
    </dgm:pt>
    <dgm:pt modelId="{FEBC643A-3030-43CB-95C4-66DBC1C4CB91}" type="pres">
      <dgm:prSet presAssocID="{CD6A25EC-8F16-4C8B-BE09-4B28D3D09191}" presName="level3hierChild" presStyleCnt="0"/>
      <dgm:spPr/>
    </dgm:pt>
    <dgm:pt modelId="{C736568A-8F71-499B-9905-0FD18FBBC36F}" type="pres">
      <dgm:prSet presAssocID="{3D71FDC2-7721-4646-97BC-61D06F699BFA}" presName="conn2-1" presStyleLbl="parChTrans1D2" presStyleIdx="1" presStyleCnt="2"/>
      <dgm:spPr/>
      <dgm:t>
        <a:bodyPr/>
        <a:lstStyle/>
        <a:p>
          <a:pPr rtl="1"/>
          <a:endParaRPr lang="ar-IQ"/>
        </a:p>
      </dgm:t>
    </dgm:pt>
    <dgm:pt modelId="{279A4D71-E7C1-4DD2-9232-A292F3075411}" type="pres">
      <dgm:prSet presAssocID="{3D71FDC2-7721-4646-97BC-61D06F699BFA}" presName="connTx" presStyleLbl="parChTrans1D2" presStyleIdx="1" presStyleCnt="2"/>
      <dgm:spPr/>
      <dgm:t>
        <a:bodyPr/>
        <a:lstStyle/>
        <a:p>
          <a:pPr rtl="1"/>
          <a:endParaRPr lang="ar-IQ"/>
        </a:p>
      </dgm:t>
    </dgm:pt>
    <dgm:pt modelId="{F198EC7D-8D0D-46BC-A2B5-FFF1762A4160}" type="pres">
      <dgm:prSet presAssocID="{71C1ABE4-0013-4CEE-839F-6ACD57643202}" presName="root2" presStyleCnt="0"/>
      <dgm:spPr/>
    </dgm:pt>
    <dgm:pt modelId="{521A62B0-2E01-4237-A905-C140FD924E36}" type="pres">
      <dgm:prSet presAssocID="{71C1ABE4-0013-4CEE-839F-6ACD57643202}" presName="LevelTwoTextNode" presStyleLbl="node2" presStyleIdx="1" presStyleCnt="2">
        <dgm:presLayoutVars>
          <dgm:chPref val="3"/>
        </dgm:presLayoutVars>
      </dgm:prSet>
      <dgm:spPr/>
      <dgm:t>
        <a:bodyPr/>
        <a:lstStyle/>
        <a:p>
          <a:pPr rtl="1"/>
          <a:endParaRPr lang="ar-IQ"/>
        </a:p>
      </dgm:t>
    </dgm:pt>
    <dgm:pt modelId="{9C938197-85FB-4ACC-9661-15AC1DD51586}" type="pres">
      <dgm:prSet presAssocID="{71C1ABE4-0013-4CEE-839F-6ACD57643202}" presName="level3hierChild" presStyleCnt="0"/>
      <dgm:spPr/>
    </dgm:pt>
    <dgm:pt modelId="{1A22ECAE-1F6E-491A-9963-23B5AC2C62A1}" type="pres">
      <dgm:prSet presAssocID="{72787A36-DF84-454A-AD4C-AE1689A8979A}" presName="conn2-1" presStyleLbl="parChTrans1D3" presStyleIdx="2" presStyleCnt="3"/>
      <dgm:spPr/>
      <dgm:t>
        <a:bodyPr/>
        <a:lstStyle/>
        <a:p>
          <a:pPr rtl="1"/>
          <a:endParaRPr lang="ar-IQ"/>
        </a:p>
      </dgm:t>
    </dgm:pt>
    <dgm:pt modelId="{AAA8E5C3-2FFE-4142-BEE3-46239307F337}" type="pres">
      <dgm:prSet presAssocID="{72787A36-DF84-454A-AD4C-AE1689A8979A}" presName="connTx" presStyleLbl="parChTrans1D3" presStyleIdx="2" presStyleCnt="3"/>
      <dgm:spPr/>
      <dgm:t>
        <a:bodyPr/>
        <a:lstStyle/>
        <a:p>
          <a:pPr rtl="1"/>
          <a:endParaRPr lang="ar-IQ"/>
        </a:p>
      </dgm:t>
    </dgm:pt>
    <dgm:pt modelId="{4CFECF58-7E84-4591-B1D5-9429A74AF83B}" type="pres">
      <dgm:prSet presAssocID="{F39AE3AD-6725-43F0-AFBB-9CAB430B5F5A}" presName="root2" presStyleCnt="0"/>
      <dgm:spPr/>
    </dgm:pt>
    <dgm:pt modelId="{975DABF9-A608-4307-B776-D0CEBC092E6E}" type="pres">
      <dgm:prSet presAssocID="{F39AE3AD-6725-43F0-AFBB-9CAB430B5F5A}" presName="LevelTwoTextNode" presStyleLbl="node3" presStyleIdx="2" presStyleCnt="3">
        <dgm:presLayoutVars>
          <dgm:chPref val="3"/>
        </dgm:presLayoutVars>
      </dgm:prSet>
      <dgm:spPr/>
      <dgm:t>
        <a:bodyPr/>
        <a:lstStyle/>
        <a:p>
          <a:pPr rtl="1"/>
          <a:endParaRPr lang="ar-IQ"/>
        </a:p>
      </dgm:t>
    </dgm:pt>
    <dgm:pt modelId="{D07C384B-7DBD-4CFA-9563-80A5C5320876}" type="pres">
      <dgm:prSet presAssocID="{F39AE3AD-6725-43F0-AFBB-9CAB430B5F5A}" presName="level3hierChild" presStyleCnt="0"/>
      <dgm:spPr/>
    </dgm:pt>
  </dgm:ptLst>
  <dgm:cxnLst>
    <dgm:cxn modelId="{FF48D52E-B737-460C-BD39-77E84BBDEFF2}" type="presOf" srcId="{72787A36-DF84-454A-AD4C-AE1689A8979A}" destId="{AAA8E5C3-2FFE-4142-BEE3-46239307F337}" srcOrd="1" destOrd="0" presId="urn:microsoft.com/office/officeart/2005/8/layout/hierarchy2"/>
    <dgm:cxn modelId="{7FD8EFF5-6F08-4610-A0EF-F2F23709B454}" type="presOf" srcId="{3D71FDC2-7721-4646-97BC-61D06F699BFA}" destId="{279A4D71-E7C1-4DD2-9232-A292F3075411}" srcOrd="1" destOrd="0" presId="urn:microsoft.com/office/officeart/2005/8/layout/hierarchy2"/>
    <dgm:cxn modelId="{2A95A953-892D-4075-AF26-F229132436B7}" srcId="{9A00752E-776B-47E9-8922-7AE672FA65C4}" destId="{71C1ABE4-0013-4CEE-839F-6ACD57643202}" srcOrd="1" destOrd="0" parTransId="{3D71FDC2-7721-4646-97BC-61D06F699BFA}" sibTransId="{6E47CC89-C334-4F8B-9075-769E6F490428}"/>
    <dgm:cxn modelId="{59CFB89F-7048-4EF9-BAF9-68F00406F254}" srcId="{71C1ABE4-0013-4CEE-839F-6ACD57643202}" destId="{F39AE3AD-6725-43F0-AFBB-9CAB430B5F5A}" srcOrd="0" destOrd="0" parTransId="{72787A36-DF84-454A-AD4C-AE1689A8979A}" sibTransId="{BC9EF5E8-EDBB-40C6-9FCF-3BAD31CE8CD1}"/>
    <dgm:cxn modelId="{63E3F3B9-4DC5-4369-A4C3-DAE1991EE7F7}" type="presOf" srcId="{7DA53956-79EF-4418-AC2F-0E7C451B2ED8}" destId="{3702F201-50C1-40F3-B288-951D658ADA09}" srcOrd="0" destOrd="0" presId="urn:microsoft.com/office/officeart/2005/8/layout/hierarchy2"/>
    <dgm:cxn modelId="{21C7BCD7-8293-4BC2-92A7-5889D57220BE}" type="presOf" srcId="{72787A36-DF84-454A-AD4C-AE1689A8979A}" destId="{1A22ECAE-1F6E-491A-9963-23B5AC2C62A1}" srcOrd="0" destOrd="0" presId="urn:microsoft.com/office/officeart/2005/8/layout/hierarchy2"/>
    <dgm:cxn modelId="{1FDF26FA-6607-4AAD-A0E0-CC5706A36B2D}" type="presOf" srcId="{7DA53956-79EF-4418-AC2F-0E7C451B2ED8}" destId="{6BF36A27-5F9E-4320-8EE3-3EC9EAB024BA}" srcOrd="1" destOrd="0" presId="urn:microsoft.com/office/officeart/2005/8/layout/hierarchy2"/>
    <dgm:cxn modelId="{E02304AF-E557-4E6B-A814-54CD3105FE7A}" type="presOf" srcId="{2DE7914E-369C-4D17-BD73-52E0A10465BA}" destId="{9C04EE9D-E53D-4682-B536-A48585946F64}" srcOrd="1" destOrd="0" presId="urn:microsoft.com/office/officeart/2005/8/layout/hierarchy2"/>
    <dgm:cxn modelId="{6F8627F9-7AEB-42B9-874A-D23B3D6A998C}" type="presOf" srcId="{86CEFB8A-1717-4D70-9614-62D2D76F62E2}" destId="{C19A27C8-987B-43F9-B614-680F09D5E407}" srcOrd="0" destOrd="0" presId="urn:microsoft.com/office/officeart/2005/8/layout/hierarchy2"/>
    <dgm:cxn modelId="{0937B28F-9E47-4B9D-A34C-00657C754BF1}" type="presOf" srcId="{CD6A25EC-8F16-4C8B-BE09-4B28D3D09191}" destId="{FAF70712-1427-4AF9-BBE5-4A93A31E3F2F}" srcOrd="0" destOrd="0" presId="urn:microsoft.com/office/officeart/2005/8/layout/hierarchy2"/>
    <dgm:cxn modelId="{E9C8A654-295F-496A-BEEC-348D28130A8F}" type="presOf" srcId="{923ADA70-7081-4DE4-8B4B-37D5DBFE6D98}" destId="{9784BDDC-3954-438A-BAF1-DAF6A0C516F2}" srcOrd="0" destOrd="0" presId="urn:microsoft.com/office/officeart/2005/8/layout/hierarchy2"/>
    <dgm:cxn modelId="{94EAD2FC-B507-469B-946A-9BB9C3A6FEA3}" type="presOf" srcId="{F39AE3AD-6725-43F0-AFBB-9CAB430B5F5A}" destId="{975DABF9-A608-4307-B776-D0CEBC092E6E}" srcOrd="0" destOrd="0" presId="urn:microsoft.com/office/officeart/2005/8/layout/hierarchy2"/>
    <dgm:cxn modelId="{216C09B7-01AA-4648-9D46-9D8008B4AD2A}" srcId="{3E50093E-AF17-46B7-BB66-C4C5A8482AD8}" destId="{CD6A25EC-8F16-4C8B-BE09-4B28D3D09191}" srcOrd="1" destOrd="0" parTransId="{A1DD1947-138B-4516-97FD-04D8B4FCEF3F}" sibTransId="{35C6B90B-DC34-4CB4-BFFA-40061F3C300E}"/>
    <dgm:cxn modelId="{E8B9A632-4A35-4777-8C5D-EA77B3FB79D7}" type="presOf" srcId="{A1DD1947-138B-4516-97FD-04D8B4FCEF3F}" destId="{B941576D-9770-4631-946D-8E15B13A8BBB}" srcOrd="0" destOrd="0" presId="urn:microsoft.com/office/officeart/2005/8/layout/hierarchy2"/>
    <dgm:cxn modelId="{EC216F9A-CBD8-4E42-BA8F-B76DF0A6C2B4}" srcId="{923ADA70-7081-4DE4-8B4B-37D5DBFE6D98}" destId="{9A00752E-776B-47E9-8922-7AE672FA65C4}" srcOrd="0" destOrd="0" parTransId="{BD364B3C-7DE6-4B41-9190-BBD6B050B4D7}" sibTransId="{1E899C58-0739-4F0C-B7E0-B2591F270529}"/>
    <dgm:cxn modelId="{7748F473-B431-4039-8572-34AE9CA57A40}" type="presOf" srcId="{3E50093E-AF17-46B7-BB66-C4C5A8482AD8}" destId="{5A9EED3C-5010-4431-8051-565F2C4D9D91}" srcOrd="0" destOrd="0" presId="urn:microsoft.com/office/officeart/2005/8/layout/hierarchy2"/>
    <dgm:cxn modelId="{00C82B53-69E7-4722-9400-905164D853EF}" type="presOf" srcId="{71C1ABE4-0013-4CEE-839F-6ACD57643202}" destId="{521A62B0-2E01-4237-A905-C140FD924E36}" srcOrd="0" destOrd="0" presId="urn:microsoft.com/office/officeart/2005/8/layout/hierarchy2"/>
    <dgm:cxn modelId="{78CC1061-118A-451D-90C0-036E5065CD41}" type="presOf" srcId="{A1DD1947-138B-4516-97FD-04D8B4FCEF3F}" destId="{D7A96D54-214A-485E-B7FC-EBED8EC6FEC4}" srcOrd="1" destOrd="0" presId="urn:microsoft.com/office/officeart/2005/8/layout/hierarchy2"/>
    <dgm:cxn modelId="{B412641C-BCAF-4E3B-8CA3-E758FA232D7A}" srcId="{9A00752E-776B-47E9-8922-7AE672FA65C4}" destId="{3E50093E-AF17-46B7-BB66-C4C5A8482AD8}" srcOrd="0" destOrd="0" parTransId="{2DE7914E-369C-4D17-BD73-52E0A10465BA}" sibTransId="{0BBED88F-A5B8-4927-96E3-2B8874FF1EF3}"/>
    <dgm:cxn modelId="{F37AE681-A6C5-4866-B011-B35F0ADE00E3}" srcId="{3E50093E-AF17-46B7-BB66-C4C5A8482AD8}" destId="{86CEFB8A-1717-4D70-9614-62D2D76F62E2}" srcOrd="0" destOrd="0" parTransId="{7DA53956-79EF-4418-AC2F-0E7C451B2ED8}" sibTransId="{08987C61-FE1A-41FA-9D1D-11DF516091B0}"/>
    <dgm:cxn modelId="{A71E8648-259D-4708-9AE8-52F49B0E282D}" type="presOf" srcId="{3D71FDC2-7721-4646-97BC-61D06F699BFA}" destId="{C736568A-8F71-499B-9905-0FD18FBBC36F}" srcOrd="0" destOrd="0" presId="urn:microsoft.com/office/officeart/2005/8/layout/hierarchy2"/>
    <dgm:cxn modelId="{746CD8C5-BECE-4D8A-944C-2B2AC45C64CD}" type="presOf" srcId="{9A00752E-776B-47E9-8922-7AE672FA65C4}" destId="{C40F5F2A-895F-4E00-B3D0-CBF77751D28F}" srcOrd="0" destOrd="0" presId="urn:microsoft.com/office/officeart/2005/8/layout/hierarchy2"/>
    <dgm:cxn modelId="{E8E3FA1F-6376-4966-973D-A9B8C8BEC3BD}" type="presOf" srcId="{2DE7914E-369C-4D17-BD73-52E0A10465BA}" destId="{00B64E34-5F4D-448C-B972-9102EA0A5730}" srcOrd="0" destOrd="0" presId="urn:microsoft.com/office/officeart/2005/8/layout/hierarchy2"/>
    <dgm:cxn modelId="{F79DE917-F993-4131-BB94-59EFFAA388D2}" type="presParOf" srcId="{9784BDDC-3954-438A-BAF1-DAF6A0C516F2}" destId="{B9D06C80-B297-4F7F-8B7B-C8F47BEA6BC4}" srcOrd="0" destOrd="0" presId="urn:microsoft.com/office/officeart/2005/8/layout/hierarchy2"/>
    <dgm:cxn modelId="{D4DE3929-08D6-4155-8359-EE8AD5EE50E6}" type="presParOf" srcId="{B9D06C80-B297-4F7F-8B7B-C8F47BEA6BC4}" destId="{C40F5F2A-895F-4E00-B3D0-CBF77751D28F}" srcOrd="0" destOrd="0" presId="urn:microsoft.com/office/officeart/2005/8/layout/hierarchy2"/>
    <dgm:cxn modelId="{93ABAEC0-50EB-4EEC-823D-632ECD31697F}" type="presParOf" srcId="{B9D06C80-B297-4F7F-8B7B-C8F47BEA6BC4}" destId="{DB35491A-40FB-41FA-8958-29FB094C852C}" srcOrd="1" destOrd="0" presId="urn:microsoft.com/office/officeart/2005/8/layout/hierarchy2"/>
    <dgm:cxn modelId="{1B0D4DB7-DC3E-414E-8320-88AE42FEED54}" type="presParOf" srcId="{DB35491A-40FB-41FA-8958-29FB094C852C}" destId="{00B64E34-5F4D-448C-B972-9102EA0A5730}" srcOrd="0" destOrd="0" presId="urn:microsoft.com/office/officeart/2005/8/layout/hierarchy2"/>
    <dgm:cxn modelId="{7D67A562-3BFD-4E88-8D09-8958ABA401C8}" type="presParOf" srcId="{00B64E34-5F4D-448C-B972-9102EA0A5730}" destId="{9C04EE9D-E53D-4682-B536-A48585946F64}" srcOrd="0" destOrd="0" presId="urn:microsoft.com/office/officeart/2005/8/layout/hierarchy2"/>
    <dgm:cxn modelId="{C11AC7A7-A9B4-4731-B8D7-37ED046134A0}" type="presParOf" srcId="{DB35491A-40FB-41FA-8958-29FB094C852C}" destId="{137BEE15-6A88-4543-BD4B-6D12423659CA}" srcOrd="1" destOrd="0" presId="urn:microsoft.com/office/officeart/2005/8/layout/hierarchy2"/>
    <dgm:cxn modelId="{50305ABE-141D-4F93-BF1B-77BE5236D997}" type="presParOf" srcId="{137BEE15-6A88-4543-BD4B-6D12423659CA}" destId="{5A9EED3C-5010-4431-8051-565F2C4D9D91}" srcOrd="0" destOrd="0" presId="urn:microsoft.com/office/officeart/2005/8/layout/hierarchy2"/>
    <dgm:cxn modelId="{23B355BC-A514-4B07-A4D7-C88329A77592}" type="presParOf" srcId="{137BEE15-6A88-4543-BD4B-6D12423659CA}" destId="{6574C472-14D8-4709-ADB4-0B7506E345F3}" srcOrd="1" destOrd="0" presId="urn:microsoft.com/office/officeart/2005/8/layout/hierarchy2"/>
    <dgm:cxn modelId="{64C84629-2EC3-47D2-81C3-561F0BB06959}" type="presParOf" srcId="{6574C472-14D8-4709-ADB4-0B7506E345F3}" destId="{3702F201-50C1-40F3-B288-951D658ADA09}" srcOrd="0" destOrd="0" presId="urn:microsoft.com/office/officeart/2005/8/layout/hierarchy2"/>
    <dgm:cxn modelId="{ECB1B1C6-94A4-4325-8C57-3744A125A547}" type="presParOf" srcId="{3702F201-50C1-40F3-B288-951D658ADA09}" destId="{6BF36A27-5F9E-4320-8EE3-3EC9EAB024BA}" srcOrd="0" destOrd="0" presId="urn:microsoft.com/office/officeart/2005/8/layout/hierarchy2"/>
    <dgm:cxn modelId="{77A436C7-637D-4936-BB43-E1D355C939E5}" type="presParOf" srcId="{6574C472-14D8-4709-ADB4-0B7506E345F3}" destId="{81AAC098-FCBE-4E22-AF73-AA37394A7BE5}" srcOrd="1" destOrd="0" presId="urn:microsoft.com/office/officeart/2005/8/layout/hierarchy2"/>
    <dgm:cxn modelId="{D5043FF7-C85A-4978-93D2-62FBE2970CB7}" type="presParOf" srcId="{81AAC098-FCBE-4E22-AF73-AA37394A7BE5}" destId="{C19A27C8-987B-43F9-B614-680F09D5E407}" srcOrd="0" destOrd="0" presId="urn:microsoft.com/office/officeart/2005/8/layout/hierarchy2"/>
    <dgm:cxn modelId="{6DED2B0F-7B28-4358-8ECC-76BE67F9045E}" type="presParOf" srcId="{81AAC098-FCBE-4E22-AF73-AA37394A7BE5}" destId="{AE5D1A9B-664A-4892-82CF-A617ADA0222E}" srcOrd="1" destOrd="0" presId="urn:microsoft.com/office/officeart/2005/8/layout/hierarchy2"/>
    <dgm:cxn modelId="{9FCE0741-6216-407A-B7FC-27574947C5E9}" type="presParOf" srcId="{6574C472-14D8-4709-ADB4-0B7506E345F3}" destId="{B941576D-9770-4631-946D-8E15B13A8BBB}" srcOrd="2" destOrd="0" presId="urn:microsoft.com/office/officeart/2005/8/layout/hierarchy2"/>
    <dgm:cxn modelId="{15C7A0A8-A75F-4153-8A44-BFBBB5D77C86}" type="presParOf" srcId="{B941576D-9770-4631-946D-8E15B13A8BBB}" destId="{D7A96D54-214A-485E-B7FC-EBED8EC6FEC4}" srcOrd="0" destOrd="0" presId="urn:microsoft.com/office/officeart/2005/8/layout/hierarchy2"/>
    <dgm:cxn modelId="{49F3A1A8-7BF0-4B26-AF91-D0615255722D}" type="presParOf" srcId="{6574C472-14D8-4709-ADB4-0B7506E345F3}" destId="{FF91BDBF-D915-4051-95AE-F2E32C407612}" srcOrd="3" destOrd="0" presId="urn:microsoft.com/office/officeart/2005/8/layout/hierarchy2"/>
    <dgm:cxn modelId="{98C15A12-417F-4DE3-80B1-D1F483B9641E}" type="presParOf" srcId="{FF91BDBF-D915-4051-95AE-F2E32C407612}" destId="{FAF70712-1427-4AF9-BBE5-4A93A31E3F2F}" srcOrd="0" destOrd="0" presId="urn:microsoft.com/office/officeart/2005/8/layout/hierarchy2"/>
    <dgm:cxn modelId="{A6954761-3D08-4129-B71C-B71EBC0A76DA}" type="presParOf" srcId="{FF91BDBF-D915-4051-95AE-F2E32C407612}" destId="{FEBC643A-3030-43CB-95C4-66DBC1C4CB91}" srcOrd="1" destOrd="0" presId="urn:microsoft.com/office/officeart/2005/8/layout/hierarchy2"/>
    <dgm:cxn modelId="{C35D3B28-157D-4047-A4FC-D450B7AC6A28}" type="presParOf" srcId="{DB35491A-40FB-41FA-8958-29FB094C852C}" destId="{C736568A-8F71-499B-9905-0FD18FBBC36F}" srcOrd="2" destOrd="0" presId="urn:microsoft.com/office/officeart/2005/8/layout/hierarchy2"/>
    <dgm:cxn modelId="{89AA1259-AB5B-429B-B347-94D12F9CC59B}" type="presParOf" srcId="{C736568A-8F71-499B-9905-0FD18FBBC36F}" destId="{279A4D71-E7C1-4DD2-9232-A292F3075411}" srcOrd="0" destOrd="0" presId="urn:microsoft.com/office/officeart/2005/8/layout/hierarchy2"/>
    <dgm:cxn modelId="{ACE74B42-D844-4E1A-94F3-B96281E375BC}" type="presParOf" srcId="{DB35491A-40FB-41FA-8958-29FB094C852C}" destId="{F198EC7D-8D0D-46BC-A2B5-FFF1762A4160}" srcOrd="3" destOrd="0" presId="urn:microsoft.com/office/officeart/2005/8/layout/hierarchy2"/>
    <dgm:cxn modelId="{8F046028-02BB-4A90-A16A-072CE60B7FAC}" type="presParOf" srcId="{F198EC7D-8D0D-46BC-A2B5-FFF1762A4160}" destId="{521A62B0-2E01-4237-A905-C140FD924E36}" srcOrd="0" destOrd="0" presId="urn:microsoft.com/office/officeart/2005/8/layout/hierarchy2"/>
    <dgm:cxn modelId="{0EAC97ED-71CD-4885-BE2C-815F82D10875}" type="presParOf" srcId="{F198EC7D-8D0D-46BC-A2B5-FFF1762A4160}" destId="{9C938197-85FB-4ACC-9661-15AC1DD51586}" srcOrd="1" destOrd="0" presId="urn:microsoft.com/office/officeart/2005/8/layout/hierarchy2"/>
    <dgm:cxn modelId="{110CE2A5-B350-4377-AD88-15B3AC830091}" type="presParOf" srcId="{9C938197-85FB-4ACC-9661-15AC1DD51586}" destId="{1A22ECAE-1F6E-491A-9963-23B5AC2C62A1}" srcOrd="0" destOrd="0" presId="urn:microsoft.com/office/officeart/2005/8/layout/hierarchy2"/>
    <dgm:cxn modelId="{893FB70E-6F9E-4D2C-A57F-86EE180B540D}" type="presParOf" srcId="{1A22ECAE-1F6E-491A-9963-23B5AC2C62A1}" destId="{AAA8E5C3-2FFE-4142-BEE3-46239307F337}" srcOrd="0" destOrd="0" presId="urn:microsoft.com/office/officeart/2005/8/layout/hierarchy2"/>
    <dgm:cxn modelId="{A2173C0D-C386-4481-9737-39616C8DD4D8}" type="presParOf" srcId="{9C938197-85FB-4ACC-9661-15AC1DD51586}" destId="{4CFECF58-7E84-4591-B1D5-9429A74AF83B}" srcOrd="1" destOrd="0" presId="urn:microsoft.com/office/officeart/2005/8/layout/hierarchy2"/>
    <dgm:cxn modelId="{DA2FA23D-4DC2-4865-9E27-11B070BBBC51}" type="presParOf" srcId="{4CFECF58-7E84-4591-B1D5-9429A74AF83B}" destId="{975DABF9-A608-4307-B776-D0CEBC092E6E}" srcOrd="0" destOrd="0" presId="urn:microsoft.com/office/officeart/2005/8/layout/hierarchy2"/>
    <dgm:cxn modelId="{ACD9D262-65E2-4E72-8B15-2DD60B194366}" type="presParOf" srcId="{4CFECF58-7E84-4591-B1D5-9429A74AF83B}" destId="{D07C384B-7DBD-4CFA-9563-80A5C5320876}" srcOrd="1" destOrd="0" presId="urn:microsoft.com/office/officeart/2005/8/layout/hierarchy2"/>
  </dgm:cxnLst>
  <dgm:bg>
    <a:blipFill>
      <a:blip xmlns:r="http://schemas.openxmlformats.org/officeDocument/2006/relationships" r:embed="rId1"/>
      <a:tile tx="0" ty="0" sx="100000" sy="100000" flip="none" algn="tl"/>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0F5F2A-895F-4E00-B3D0-CBF77751D28F}">
      <dsp:nvSpPr>
        <dsp:cNvPr id="0" name=""/>
        <dsp:cNvSpPr/>
      </dsp:nvSpPr>
      <dsp:spPr>
        <a:xfrm>
          <a:off x="270" y="2261500"/>
          <a:ext cx="2165541" cy="10827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ar-IQ" sz="2500" kern="1200" dirty="0" smtClean="0"/>
            <a:t>المؤثرات المختلفة على مستوى الأداء الرياضي </a:t>
          </a:r>
          <a:endParaRPr lang="ar-IQ" sz="2500" kern="1200" dirty="0"/>
        </a:p>
      </dsp:txBody>
      <dsp:txXfrm>
        <a:off x="31983" y="2293213"/>
        <a:ext cx="2102115" cy="1019344"/>
      </dsp:txXfrm>
    </dsp:sp>
    <dsp:sp modelId="{00B64E34-5F4D-448C-B972-9102EA0A5730}">
      <dsp:nvSpPr>
        <dsp:cNvPr id="0" name=""/>
        <dsp:cNvSpPr/>
      </dsp:nvSpPr>
      <dsp:spPr>
        <a:xfrm rot="18770822">
          <a:off x="1962037" y="2316385"/>
          <a:ext cx="1273766" cy="39111"/>
        </a:xfrm>
        <a:custGeom>
          <a:avLst/>
          <a:gdLst/>
          <a:ahLst/>
          <a:cxnLst/>
          <a:rect l="0" t="0" r="0" b="0"/>
          <a:pathLst>
            <a:path>
              <a:moveTo>
                <a:pt x="0" y="19555"/>
              </a:moveTo>
              <a:lnTo>
                <a:pt x="1273766" y="195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IQ" sz="500" kern="1200"/>
        </a:p>
      </dsp:txBody>
      <dsp:txXfrm>
        <a:off x="2567076" y="2304097"/>
        <a:ext cx="63688" cy="63688"/>
      </dsp:txXfrm>
    </dsp:sp>
    <dsp:sp modelId="{5A9EED3C-5010-4431-8051-565F2C4D9D91}">
      <dsp:nvSpPr>
        <dsp:cNvPr id="0" name=""/>
        <dsp:cNvSpPr/>
      </dsp:nvSpPr>
      <dsp:spPr>
        <a:xfrm>
          <a:off x="3032029" y="1327610"/>
          <a:ext cx="2165541" cy="10827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ar-IQ" sz="2500" kern="1200" dirty="0" smtClean="0"/>
            <a:t>الجينات والرياضة</a:t>
          </a:r>
          <a:endParaRPr lang="ar-IQ" sz="2500" kern="1200" dirty="0"/>
        </a:p>
      </dsp:txBody>
      <dsp:txXfrm>
        <a:off x="3063742" y="1359323"/>
        <a:ext cx="2102115" cy="1019344"/>
      </dsp:txXfrm>
    </dsp:sp>
    <dsp:sp modelId="{3702F201-50C1-40F3-B288-951D658ADA09}">
      <dsp:nvSpPr>
        <dsp:cNvPr id="0" name=""/>
        <dsp:cNvSpPr/>
      </dsp:nvSpPr>
      <dsp:spPr>
        <a:xfrm rot="19457599">
          <a:off x="5097304" y="1538143"/>
          <a:ext cx="1066749" cy="39111"/>
        </a:xfrm>
        <a:custGeom>
          <a:avLst/>
          <a:gdLst/>
          <a:ahLst/>
          <a:cxnLst/>
          <a:rect l="0" t="0" r="0" b="0"/>
          <a:pathLst>
            <a:path>
              <a:moveTo>
                <a:pt x="0" y="19555"/>
              </a:moveTo>
              <a:lnTo>
                <a:pt x="1066749" y="195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IQ" sz="500" kern="1200"/>
        </a:p>
      </dsp:txBody>
      <dsp:txXfrm>
        <a:off x="5604010" y="1531030"/>
        <a:ext cx="53337" cy="53337"/>
      </dsp:txXfrm>
    </dsp:sp>
    <dsp:sp modelId="{C19A27C8-987B-43F9-B614-680F09D5E407}">
      <dsp:nvSpPr>
        <dsp:cNvPr id="0" name=""/>
        <dsp:cNvSpPr/>
      </dsp:nvSpPr>
      <dsp:spPr>
        <a:xfrm>
          <a:off x="6063787" y="705017"/>
          <a:ext cx="2165541" cy="10827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ar-IQ" sz="2500" kern="1200" dirty="0" smtClean="0"/>
            <a:t>التدريب أثناء الجو الحار</a:t>
          </a:r>
          <a:endParaRPr lang="ar-IQ" sz="2500" kern="1200" dirty="0"/>
        </a:p>
      </dsp:txBody>
      <dsp:txXfrm>
        <a:off x="6095500" y="736730"/>
        <a:ext cx="2102115" cy="1019344"/>
      </dsp:txXfrm>
    </dsp:sp>
    <dsp:sp modelId="{B941576D-9770-4631-946D-8E15B13A8BBB}">
      <dsp:nvSpPr>
        <dsp:cNvPr id="0" name=""/>
        <dsp:cNvSpPr/>
      </dsp:nvSpPr>
      <dsp:spPr>
        <a:xfrm rot="2142401">
          <a:off x="5097304" y="2160737"/>
          <a:ext cx="1066749" cy="39111"/>
        </a:xfrm>
        <a:custGeom>
          <a:avLst/>
          <a:gdLst/>
          <a:ahLst/>
          <a:cxnLst/>
          <a:rect l="0" t="0" r="0" b="0"/>
          <a:pathLst>
            <a:path>
              <a:moveTo>
                <a:pt x="0" y="19555"/>
              </a:moveTo>
              <a:lnTo>
                <a:pt x="1066749" y="195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IQ" sz="500" kern="1200"/>
        </a:p>
      </dsp:txBody>
      <dsp:txXfrm>
        <a:off x="5604010" y="2153624"/>
        <a:ext cx="53337" cy="53337"/>
      </dsp:txXfrm>
    </dsp:sp>
    <dsp:sp modelId="{FAF70712-1427-4AF9-BBE5-4A93A31E3F2F}">
      <dsp:nvSpPr>
        <dsp:cNvPr id="0" name=""/>
        <dsp:cNvSpPr/>
      </dsp:nvSpPr>
      <dsp:spPr>
        <a:xfrm>
          <a:off x="6063787" y="1950204"/>
          <a:ext cx="2165541" cy="10827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ar-IQ" sz="2500" kern="1200" dirty="0" smtClean="0"/>
            <a:t>التدريب أثناء الجو البارد </a:t>
          </a:r>
          <a:endParaRPr lang="ar-IQ" sz="2500" kern="1200" dirty="0"/>
        </a:p>
      </dsp:txBody>
      <dsp:txXfrm>
        <a:off x="6095500" y="1981917"/>
        <a:ext cx="2102115" cy="1019344"/>
      </dsp:txXfrm>
    </dsp:sp>
    <dsp:sp modelId="{C736568A-8F71-499B-9905-0FD18FBBC36F}">
      <dsp:nvSpPr>
        <dsp:cNvPr id="0" name=""/>
        <dsp:cNvSpPr/>
      </dsp:nvSpPr>
      <dsp:spPr>
        <a:xfrm rot="2829178">
          <a:off x="1962037" y="3250275"/>
          <a:ext cx="1273766" cy="39111"/>
        </a:xfrm>
        <a:custGeom>
          <a:avLst/>
          <a:gdLst/>
          <a:ahLst/>
          <a:cxnLst/>
          <a:rect l="0" t="0" r="0" b="0"/>
          <a:pathLst>
            <a:path>
              <a:moveTo>
                <a:pt x="0" y="19555"/>
              </a:moveTo>
              <a:lnTo>
                <a:pt x="1273766" y="1955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IQ" sz="500" kern="1200"/>
        </a:p>
      </dsp:txBody>
      <dsp:txXfrm>
        <a:off x="2567076" y="3237986"/>
        <a:ext cx="63688" cy="63688"/>
      </dsp:txXfrm>
    </dsp:sp>
    <dsp:sp modelId="{521A62B0-2E01-4237-A905-C140FD924E36}">
      <dsp:nvSpPr>
        <dsp:cNvPr id="0" name=""/>
        <dsp:cNvSpPr/>
      </dsp:nvSpPr>
      <dsp:spPr>
        <a:xfrm>
          <a:off x="3032029" y="3195390"/>
          <a:ext cx="2165541" cy="10827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ar-IQ" sz="2500" kern="1200" dirty="0" smtClean="0"/>
            <a:t>التدريب في المرتفعات</a:t>
          </a:r>
          <a:endParaRPr lang="ar-IQ" sz="2500" kern="1200" dirty="0"/>
        </a:p>
      </dsp:txBody>
      <dsp:txXfrm>
        <a:off x="3063742" y="3227103"/>
        <a:ext cx="2102115" cy="1019344"/>
      </dsp:txXfrm>
    </dsp:sp>
    <dsp:sp modelId="{1A22ECAE-1F6E-491A-9963-23B5AC2C62A1}">
      <dsp:nvSpPr>
        <dsp:cNvPr id="0" name=""/>
        <dsp:cNvSpPr/>
      </dsp:nvSpPr>
      <dsp:spPr>
        <a:xfrm>
          <a:off x="5197570" y="3717220"/>
          <a:ext cx="866216" cy="39111"/>
        </a:xfrm>
        <a:custGeom>
          <a:avLst/>
          <a:gdLst/>
          <a:ahLst/>
          <a:cxnLst/>
          <a:rect l="0" t="0" r="0" b="0"/>
          <a:pathLst>
            <a:path>
              <a:moveTo>
                <a:pt x="0" y="19555"/>
              </a:moveTo>
              <a:lnTo>
                <a:pt x="866216" y="195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ar-IQ" sz="500" kern="1200"/>
        </a:p>
      </dsp:txBody>
      <dsp:txXfrm>
        <a:off x="5609023" y="3715120"/>
        <a:ext cx="43310" cy="43310"/>
      </dsp:txXfrm>
    </dsp:sp>
    <dsp:sp modelId="{975DABF9-A608-4307-B776-D0CEBC092E6E}">
      <dsp:nvSpPr>
        <dsp:cNvPr id="0" name=""/>
        <dsp:cNvSpPr/>
      </dsp:nvSpPr>
      <dsp:spPr>
        <a:xfrm>
          <a:off x="6063787" y="3195390"/>
          <a:ext cx="2165541" cy="10827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ar-IQ" sz="2500" kern="1200" dirty="0" smtClean="0"/>
            <a:t>التدريب الرياضي أثناء الصوم</a:t>
          </a:r>
          <a:endParaRPr lang="ar-IQ" sz="2500" kern="1200" dirty="0"/>
        </a:p>
      </dsp:txBody>
      <dsp:txXfrm>
        <a:off x="6095500" y="3227103"/>
        <a:ext cx="2102115" cy="101934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3F5E667-03E1-4B93-ACA5-3F08836BF198}" type="datetimeFigureOut">
              <a:rPr lang="ar-IQ" smtClean="0"/>
              <a:pPr/>
              <a:t>20/04/1440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585D4DE-4228-4D41-97E9-2920B04580B0}"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3F5E667-03E1-4B93-ACA5-3F08836BF198}" type="datetimeFigureOut">
              <a:rPr lang="ar-IQ" smtClean="0"/>
              <a:pPr/>
              <a:t>20/04/1440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585D4DE-4228-4D41-97E9-2920B04580B0}"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3F5E667-03E1-4B93-ACA5-3F08836BF198}" type="datetimeFigureOut">
              <a:rPr lang="ar-IQ" smtClean="0"/>
              <a:pPr/>
              <a:t>20/04/1440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585D4DE-4228-4D41-97E9-2920B04580B0}"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3F5E667-03E1-4B93-ACA5-3F08836BF198}" type="datetimeFigureOut">
              <a:rPr lang="ar-IQ" smtClean="0"/>
              <a:pPr/>
              <a:t>20/04/1440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585D4DE-4228-4D41-97E9-2920B04580B0}"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43F5E667-03E1-4B93-ACA5-3F08836BF198}" type="datetimeFigureOut">
              <a:rPr lang="ar-IQ" smtClean="0"/>
              <a:pPr/>
              <a:t>20/04/1440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585D4DE-4228-4D41-97E9-2920B04580B0}"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43F5E667-03E1-4B93-ACA5-3F08836BF198}" type="datetimeFigureOut">
              <a:rPr lang="ar-IQ" smtClean="0"/>
              <a:pPr/>
              <a:t>20/04/1440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585D4DE-4228-4D41-97E9-2920B04580B0}"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43F5E667-03E1-4B93-ACA5-3F08836BF198}" type="datetimeFigureOut">
              <a:rPr lang="ar-IQ" smtClean="0"/>
              <a:pPr/>
              <a:t>20/04/1440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585D4DE-4228-4D41-97E9-2920B04580B0}"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43F5E667-03E1-4B93-ACA5-3F08836BF198}" type="datetimeFigureOut">
              <a:rPr lang="ar-IQ" smtClean="0"/>
              <a:pPr/>
              <a:t>20/04/1440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585D4DE-4228-4D41-97E9-2920B04580B0}"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3F5E667-03E1-4B93-ACA5-3F08836BF198}" type="datetimeFigureOut">
              <a:rPr lang="ar-IQ" smtClean="0"/>
              <a:pPr/>
              <a:t>20/04/1440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585D4DE-4228-4D41-97E9-2920B04580B0}"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3F5E667-03E1-4B93-ACA5-3F08836BF198}" type="datetimeFigureOut">
              <a:rPr lang="ar-IQ" smtClean="0"/>
              <a:pPr/>
              <a:t>20/04/1440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585D4DE-4228-4D41-97E9-2920B04580B0}"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43F5E667-03E1-4B93-ACA5-3F08836BF198}" type="datetimeFigureOut">
              <a:rPr lang="ar-IQ" smtClean="0"/>
              <a:pPr/>
              <a:t>20/04/1440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585D4DE-4228-4D41-97E9-2920B04580B0}"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3F5E667-03E1-4B93-ACA5-3F08836BF198}" type="datetimeFigureOut">
              <a:rPr lang="ar-IQ" smtClean="0"/>
              <a:pPr/>
              <a:t>20/04/1440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585D4DE-4228-4D41-97E9-2920B04580B0}"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diagramLayout" Target="../diagrams/layout1.xml"/><Relationship Id="rId7" Type="http://schemas.openxmlformats.org/officeDocument/2006/relationships/image" Target="../media/image2.wm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0"/>
            <a:ext cx="8229600" cy="1143000"/>
          </a:xfrm>
        </p:spPr>
        <p:txBody>
          <a:bodyPr>
            <a:normAutofit/>
          </a:bodyPr>
          <a:lstStyle/>
          <a:p>
            <a:r>
              <a:rPr lang="ar-IQ" sz="3600" b="1" dirty="0" smtClean="0">
                <a:latin typeface="Aldhabi" pitchFamily="2" charset="-78"/>
                <a:cs typeface="Aldhabi" pitchFamily="2" charset="-78"/>
              </a:rPr>
              <a:t>المؤثرات المختلفة على مستوى الأداء الرياضي</a:t>
            </a:r>
            <a:endParaRPr lang="ar-IQ" sz="3600" b="1" dirty="0">
              <a:latin typeface="Aldhabi" pitchFamily="2" charset="-78"/>
              <a:cs typeface="Aldhabi" pitchFamily="2" charset="-78"/>
            </a:endParaRPr>
          </a:p>
        </p:txBody>
      </p:sp>
      <p:graphicFrame>
        <p:nvGraphicFramePr>
          <p:cNvPr id="4" name="عنصر نائب للمحتوى 3"/>
          <p:cNvGraphicFramePr>
            <a:graphicFrameLocks noGrp="1"/>
          </p:cNvGraphicFramePr>
          <p:nvPr>
            <p:ph idx="1"/>
          </p:nvPr>
        </p:nvGraphicFramePr>
        <p:xfrm>
          <a:off x="457200" y="1142984"/>
          <a:ext cx="8229600" cy="49831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C:\Program Files (x86)\Microsoft Office\MEDIA\CAGCAT10\j0298653.wmf"/>
          <p:cNvPicPr>
            <a:picLocks noChangeAspect="1" noChangeArrowheads="1"/>
          </p:cNvPicPr>
          <p:nvPr/>
        </p:nvPicPr>
        <p:blipFill>
          <a:blip r:embed="rId7"/>
          <a:srcRect/>
          <a:stretch>
            <a:fillRect/>
          </a:stretch>
        </p:blipFill>
        <p:spPr bwMode="auto">
          <a:xfrm rot="4064467">
            <a:off x="135655" y="1005311"/>
            <a:ext cx="2742040" cy="199839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a:effectLst>
            <a:glow rad="139700">
              <a:schemeClr val="accent1">
                <a:satMod val="175000"/>
                <a:alpha val="40000"/>
              </a:schemeClr>
            </a:glow>
          </a:effectLst>
          <a:scene3d>
            <a:camera prst="isometricRightUp"/>
            <a:lightRig rig="threePt" dir="t"/>
          </a:scene3d>
        </p:spPr>
      </p:pic>
      <p:pic>
        <p:nvPicPr>
          <p:cNvPr id="1027" name="Picture 3" descr="C:\Program Files (x86)\Microsoft Office\MEDIA\CAGCAT10\j0301480.wmf"/>
          <p:cNvPicPr>
            <a:picLocks noChangeAspect="1" noChangeArrowheads="1"/>
          </p:cNvPicPr>
          <p:nvPr/>
        </p:nvPicPr>
        <p:blipFill>
          <a:blip r:embed="rId8"/>
          <a:srcRect/>
          <a:stretch>
            <a:fillRect/>
          </a:stretch>
        </p:blipFill>
        <p:spPr bwMode="auto">
          <a:xfrm>
            <a:off x="6643702" y="-25426"/>
            <a:ext cx="2500331" cy="1434607"/>
          </a:xfrm>
          <a:prstGeom prst="rect">
            <a:avLst/>
          </a:prstGeom>
          <a:noFill/>
        </p:spPr>
      </p:pic>
      <p:sp>
        <p:nvSpPr>
          <p:cNvPr id="8" name="مستطيل 7"/>
          <p:cNvSpPr/>
          <p:nvPr/>
        </p:nvSpPr>
        <p:spPr>
          <a:xfrm>
            <a:off x="214282" y="5786454"/>
            <a:ext cx="8543668" cy="769441"/>
          </a:xfrm>
          <a:prstGeom prst="rect">
            <a:avLst/>
          </a:prstGeom>
          <a:solidFill>
            <a:srgbClr val="FFFF00"/>
          </a:solid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IQ"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الاستاذ </a:t>
            </a:r>
            <a:r>
              <a:rPr lang="ar-IQ"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الدكتور  مصطفى حسن عبد الكريم </a:t>
            </a:r>
            <a:endParaRPr lang="ar-IQ"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57158" y="214290"/>
            <a:ext cx="8572560" cy="1470025"/>
          </a:xfrm>
        </p:spPr>
        <p:style>
          <a:lnRef idx="3">
            <a:schemeClr val="lt1"/>
          </a:lnRef>
          <a:fillRef idx="1">
            <a:schemeClr val="accent6"/>
          </a:fillRef>
          <a:effectRef idx="1">
            <a:schemeClr val="accent6"/>
          </a:effectRef>
          <a:fontRef idx="minor">
            <a:schemeClr val="lt1"/>
          </a:fontRef>
        </p:style>
        <p:txBody>
          <a:bodyPr/>
          <a:lstStyle/>
          <a:p>
            <a:r>
              <a:rPr lang="ar-IQ" dirty="0" smtClean="0"/>
              <a:t>الجينات والرياضة</a:t>
            </a:r>
            <a:endParaRPr lang="ar-IQ" dirty="0"/>
          </a:p>
        </p:txBody>
      </p:sp>
      <p:sp>
        <p:nvSpPr>
          <p:cNvPr id="3" name="عنوان فرعي 2"/>
          <p:cNvSpPr>
            <a:spLocks noGrp="1"/>
          </p:cNvSpPr>
          <p:nvPr>
            <p:ph type="subTitle" idx="1"/>
          </p:nvPr>
        </p:nvSpPr>
        <p:spPr>
          <a:xfrm>
            <a:off x="0" y="1285860"/>
            <a:ext cx="8929718" cy="5357850"/>
          </a:xfrm>
          <a:scene3d>
            <a:camera prst="perspectiveRight"/>
            <a:lightRig rig="threePt" dir="t"/>
          </a:scene3d>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r>
              <a:rPr lang="ar-IQ" dirty="0"/>
              <a:t> </a:t>
            </a:r>
            <a:endParaRPr lang="en-US" dirty="0"/>
          </a:p>
          <a:p>
            <a:pPr algn="justLow">
              <a:lnSpc>
                <a:spcPct val="120000"/>
              </a:lnSpc>
            </a:pPr>
            <a:r>
              <a:rPr lang="ar-IQ" dirty="0" smtClean="0">
                <a:solidFill>
                  <a:schemeClr val="tx1"/>
                </a:solidFill>
              </a:rPr>
              <a:t>ألجين </a:t>
            </a:r>
            <a:r>
              <a:rPr lang="ar-IQ" dirty="0">
                <a:solidFill>
                  <a:schemeClr val="tx1"/>
                </a:solidFill>
              </a:rPr>
              <a:t>: هو مجموعة من المعلومات المشفرة على (</a:t>
            </a:r>
            <a:r>
              <a:rPr lang="en-US" dirty="0">
                <a:solidFill>
                  <a:schemeClr val="tx1"/>
                </a:solidFill>
              </a:rPr>
              <a:t>DNA</a:t>
            </a:r>
            <a:r>
              <a:rPr lang="ar-IQ" dirty="0">
                <a:solidFill>
                  <a:schemeClr val="tx1"/>
                </a:solidFill>
              </a:rPr>
              <a:t>) ويحتوي على أوامر نادرة  وتوجد على أربع صور رئيسية ( </a:t>
            </a:r>
            <a:r>
              <a:rPr lang="ar-IQ" dirty="0" err="1">
                <a:solidFill>
                  <a:schemeClr val="tx1"/>
                </a:solidFill>
              </a:rPr>
              <a:t>سيتوسين</a:t>
            </a:r>
            <a:r>
              <a:rPr lang="ar-IQ" dirty="0">
                <a:solidFill>
                  <a:schemeClr val="tx1"/>
                </a:solidFill>
              </a:rPr>
              <a:t> ,</a:t>
            </a:r>
            <a:r>
              <a:rPr lang="ar-IQ" dirty="0" err="1">
                <a:solidFill>
                  <a:schemeClr val="tx1"/>
                </a:solidFill>
              </a:rPr>
              <a:t>جوانين</a:t>
            </a:r>
            <a:r>
              <a:rPr lang="ar-IQ" dirty="0">
                <a:solidFill>
                  <a:schemeClr val="tx1"/>
                </a:solidFill>
              </a:rPr>
              <a:t> </a:t>
            </a:r>
            <a:r>
              <a:rPr lang="ar-IQ" dirty="0" err="1">
                <a:solidFill>
                  <a:schemeClr val="tx1"/>
                </a:solidFill>
              </a:rPr>
              <a:t>ادينين</a:t>
            </a:r>
            <a:r>
              <a:rPr lang="ar-IQ" dirty="0">
                <a:solidFill>
                  <a:schemeClr val="tx1"/>
                </a:solidFill>
              </a:rPr>
              <a:t> , </a:t>
            </a:r>
            <a:r>
              <a:rPr lang="ar-IQ" dirty="0" err="1">
                <a:solidFill>
                  <a:schemeClr val="tx1"/>
                </a:solidFill>
              </a:rPr>
              <a:t>ثيامين</a:t>
            </a:r>
            <a:r>
              <a:rPr lang="ar-IQ" dirty="0">
                <a:solidFill>
                  <a:schemeClr val="tx1"/>
                </a:solidFill>
              </a:rPr>
              <a:t> )</a:t>
            </a:r>
            <a:endParaRPr lang="en-US" dirty="0">
              <a:solidFill>
                <a:schemeClr val="tx1"/>
              </a:solidFill>
            </a:endParaRPr>
          </a:p>
          <a:p>
            <a:pPr algn="justLow">
              <a:lnSpc>
                <a:spcPct val="120000"/>
              </a:lnSpc>
            </a:pPr>
            <a:r>
              <a:rPr lang="ar-IQ" dirty="0">
                <a:solidFill>
                  <a:schemeClr val="tx1"/>
                </a:solidFill>
              </a:rPr>
              <a:t>ولكل جين </a:t>
            </a:r>
            <a:r>
              <a:rPr lang="ar-IQ" dirty="0" smtClean="0">
                <a:solidFill>
                  <a:schemeClr val="tx1"/>
                </a:solidFill>
              </a:rPr>
              <a:t>حوالي </a:t>
            </a:r>
            <a:r>
              <a:rPr lang="ar-IQ" dirty="0">
                <a:solidFill>
                  <a:schemeClr val="tx1"/>
                </a:solidFill>
              </a:rPr>
              <a:t>خمسة أنواع من الأحماض </a:t>
            </a:r>
            <a:r>
              <a:rPr lang="ar-IQ" dirty="0" smtClean="0">
                <a:solidFill>
                  <a:schemeClr val="tx1"/>
                </a:solidFill>
              </a:rPr>
              <a:t>الامينية حيث </a:t>
            </a:r>
            <a:r>
              <a:rPr lang="ar-IQ" dirty="0">
                <a:solidFill>
                  <a:schemeClr val="tx1"/>
                </a:solidFill>
              </a:rPr>
              <a:t>انه من المهم الاتجاه نحو عملية الاختبار الجيني </a:t>
            </a:r>
            <a:r>
              <a:rPr lang="ar-IQ" dirty="0" smtClean="0">
                <a:solidFill>
                  <a:schemeClr val="tx1"/>
                </a:solidFill>
              </a:rPr>
              <a:t>أو </a:t>
            </a:r>
            <a:r>
              <a:rPr lang="ar-IQ" dirty="0">
                <a:solidFill>
                  <a:schemeClr val="tx1"/>
                </a:solidFill>
              </a:rPr>
              <a:t>النمط الجيني للفرد وذلك للتحديد الرياضة المناسبة له يشير </a:t>
            </a:r>
            <a:r>
              <a:rPr lang="ar-IQ" dirty="0" smtClean="0">
                <a:solidFill>
                  <a:schemeClr val="tx1"/>
                </a:solidFill>
              </a:rPr>
              <a:t>إلى </a:t>
            </a:r>
            <a:r>
              <a:rPr lang="ar-IQ" dirty="0">
                <a:solidFill>
                  <a:schemeClr val="tx1"/>
                </a:solidFill>
              </a:rPr>
              <a:t>دور الموروثات الجينة ( الوراثة ) فنحن كبشر نشترك في </a:t>
            </a:r>
            <a:r>
              <a:rPr lang="ar-IQ" dirty="0" smtClean="0">
                <a:solidFill>
                  <a:schemeClr val="tx1"/>
                </a:solidFill>
              </a:rPr>
              <a:t>حوالي </a:t>
            </a:r>
            <a:r>
              <a:rPr lang="ar-IQ" dirty="0">
                <a:solidFill>
                  <a:schemeClr val="tx1"/>
                </a:solidFill>
              </a:rPr>
              <a:t>30 </a:t>
            </a:r>
            <a:r>
              <a:rPr lang="ar-IQ" dirty="0" smtClean="0">
                <a:solidFill>
                  <a:schemeClr val="tx1"/>
                </a:solidFill>
              </a:rPr>
              <a:t>إلف </a:t>
            </a:r>
            <a:r>
              <a:rPr lang="ar-IQ" dirty="0">
                <a:solidFill>
                  <a:schemeClr val="tx1"/>
                </a:solidFill>
              </a:rPr>
              <a:t>جين  ويحتوي كل جين على </a:t>
            </a:r>
            <a:r>
              <a:rPr lang="ar-IQ" dirty="0" smtClean="0">
                <a:solidFill>
                  <a:schemeClr val="tx1"/>
                </a:solidFill>
              </a:rPr>
              <a:t>أربعين </a:t>
            </a:r>
            <a:r>
              <a:rPr lang="ar-IQ" dirty="0">
                <a:solidFill>
                  <a:schemeClr val="tx1"/>
                </a:solidFill>
              </a:rPr>
              <a:t>نقطة </a:t>
            </a:r>
            <a:r>
              <a:rPr lang="ar-IQ" dirty="0" smtClean="0">
                <a:solidFill>
                  <a:schemeClr val="tx1"/>
                </a:solidFill>
              </a:rPr>
              <a:t>اختلاف بين فرد وأخر وهذه </a:t>
            </a:r>
            <a:r>
              <a:rPr lang="ar-IQ" dirty="0">
                <a:solidFill>
                  <a:schemeClr val="tx1"/>
                </a:solidFill>
              </a:rPr>
              <a:t>الاختلافات تسمى المتغيرات الجينية وهي تتفاعل مع </a:t>
            </a:r>
            <a:r>
              <a:rPr lang="ar-IQ" dirty="0" smtClean="0">
                <a:solidFill>
                  <a:schemeClr val="tx1"/>
                </a:solidFill>
              </a:rPr>
              <a:t>البيئة لتحدد النمط </a:t>
            </a:r>
            <a:r>
              <a:rPr lang="ar-IQ" dirty="0">
                <a:solidFill>
                  <a:schemeClr val="tx1"/>
                </a:solidFill>
              </a:rPr>
              <a:t>الظاهري للفرد كما </a:t>
            </a:r>
            <a:r>
              <a:rPr lang="ar-IQ" dirty="0" smtClean="0">
                <a:solidFill>
                  <a:schemeClr val="tx1"/>
                </a:solidFill>
              </a:rPr>
              <a:t>أكدت </a:t>
            </a:r>
            <a:r>
              <a:rPr lang="ar-IQ" dirty="0">
                <a:solidFill>
                  <a:schemeClr val="tx1"/>
                </a:solidFill>
              </a:rPr>
              <a:t>الجمعية </a:t>
            </a:r>
            <a:r>
              <a:rPr lang="ar-IQ" dirty="0" smtClean="0">
                <a:solidFill>
                  <a:schemeClr val="tx1"/>
                </a:solidFill>
              </a:rPr>
              <a:t>الأمريكية العلوم الوراثة2001انه قد يؤثر ألجين </a:t>
            </a:r>
            <a:r>
              <a:rPr lang="ar-IQ" dirty="0">
                <a:solidFill>
                  <a:schemeClr val="tx1"/>
                </a:solidFill>
              </a:rPr>
              <a:t>الواحد ليصبح عداء سريعا </a:t>
            </a:r>
            <a:endParaRPr lang="en-US" dirty="0">
              <a:solidFill>
                <a:schemeClr val="tx1"/>
              </a:solidFill>
            </a:endParaRPr>
          </a:p>
          <a:p>
            <a:pPr algn="justLow">
              <a:lnSpc>
                <a:spcPct val="120000"/>
              </a:lnSpc>
            </a:pPr>
            <a:r>
              <a:rPr lang="ar-IQ" dirty="0" smtClean="0">
                <a:solidFill>
                  <a:schemeClr val="tx1"/>
                </a:solidFill>
              </a:rPr>
              <a:t>أو </a:t>
            </a:r>
            <a:r>
              <a:rPr lang="ar-IQ" dirty="0">
                <a:solidFill>
                  <a:schemeClr val="tx1"/>
                </a:solidFill>
              </a:rPr>
              <a:t>لاعب مسافات طويلة كما بينت دراسات </a:t>
            </a:r>
            <a:r>
              <a:rPr lang="ar-IQ" dirty="0" smtClean="0">
                <a:solidFill>
                  <a:schemeClr val="tx1"/>
                </a:solidFill>
              </a:rPr>
              <a:t>أخرى </a:t>
            </a:r>
            <a:r>
              <a:rPr lang="ar-IQ" dirty="0">
                <a:solidFill>
                  <a:schemeClr val="tx1"/>
                </a:solidFill>
              </a:rPr>
              <a:t>علاقة تفوق بعض </a:t>
            </a:r>
            <a:r>
              <a:rPr lang="ar-IQ" dirty="0" smtClean="0">
                <a:solidFill>
                  <a:schemeClr val="tx1"/>
                </a:solidFill>
              </a:rPr>
              <a:t>الرياضيين </a:t>
            </a:r>
            <a:r>
              <a:rPr lang="ar-IQ" dirty="0">
                <a:solidFill>
                  <a:schemeClr val="tx1"/>
                </a:solidFill>
              </a:rPr>
              <a:t>في </a:t>
            </a:r>
            <a:r>
              <a:rPr lang="ar-IQ" dirty="0" err="1">
                <a:solidFill>
                  <a:schemeClr val="tx1"/>
                </a:solidFill>
              </a:rPr>
              <a:t>رياضات</a:t>
            </a:r>
            <a:r>
              <a:rPr lang="ar-IQ" dirty="0">
                <a:solidFill>
                  <a:schemeClr val="tx1"/>
                </a:solidFill>
              </a:rPr>
              <a:t> دون </a:t>
            </a:r>
            <a:r>
              <a:rPr lang="ar-IQ" dirty="0" err="1">
                <a:solidFill>
                  <a:schemeClr val="tx1"/>
                </a:solidFill>
              </a:rPr>
              <a:t>رياضات</a:t>
            </a:r>
            <a:r>
              <a:rPr lang="ar-IQ" dirty="0">
                <a:solidFill>
                  <a:schemeClr val="tx1"/>
                </a:solidFill>
              </a:rPr>
              <a:t> </a:t>
            </a:r>
            <a:r>
              <a:rPr lang="ar-IQ" dirty="0" smtClean="0">
                <a:solidFill>
                  <a:schemeClr val="tx1"/>
                </a:solidFill>
              </a:rPr>
              <a:t>أخرى </a:t>
            </a:r>
            <a:r>
              <a:rPr lang="ar-IQ" dirty="0">
                <a:solidFill>
                  <a:schemeClr val="tx1"/>
                </a:solidFill>
              </a:rPr>
              <a:t>على الرغم من خضوعهم لنفس </a:t>
            </a:r>
            <a:endParaRPr lang="en-US" dirty="0">
              <a:solidFill>
                <a:schemeClr val="tx1"/>
              </a:solidFill>
            </a:endParaRPr>
          </a:p>
          <a:p>
            <a:pPr algn="justLow">
              <a:lnSpc>
                <a:spcPct val="120000"/>
              </a:lnSpc>
            </a:pPr>
            <a:r>
              <a:rPr lang="ar-IQ" dirty="0">
                <a:solidFill>
                  <a:schemeClr val="tx1"/>
                </a:solidFill>
              </a:rPr>
              <a:t>برامج التدريب المقنن  ورعاية كاملة في أسلوب حياتهم وتغذيتهم : </a:t>
            </a:r>
            <a:endParaRPr lang="en-US" dirty="0">
              <a:solidFill>
                <a:schemeClr val="tx1"/>
              </a:solidFill>
            </a:endParaRPr>
          </a:p>
          <a:p>
            <a:r>
              <a:rPr lang="ar-IQ" dirty="0">
                <a:solidFill>
                  <a:schemeClr val="tx1"/>
                </a:solidFill>
              </a:rPr>
              <a:t> </a:t>
            </a:r>
            <a:endParaRPr lang="en-US" dirty="0">
              <a:solidFill>
                <a:schemeClr val="tx1"/>
              </a:solidFill>
            </a:endParaRPr>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normAutofit fontScale="90000"/>
          </a:bodyPr>
          <a:lstStyle/>
          <a:p>
            <a:r>
              <a:rPr lang="ar-IQ" dirty="0"/>
              <a:t>التدريب في المرتفعات</a:t>
            </a:r>
            <a:r>
              <a:rPr lang="en-US" dirty="0"/>
              <a:t/>
            </a:r>
            <a:br>
              <a:rPr lang="en-US" dirty="0"/>
            </a:br>
            <a:endParaRPr lang="ar-IQ" dirty="0"/>
          </a:p>
        </p:txBody>
      </p:sp>
      <p:sp>
        <p:nvSpPr>
          <p:cNvPr id="3" name="عنصر نائب للمحتوى 2"/>
          <p:cNvSpPr>
            <a:spLocks noGrp="1"/>
          </p:cNvSpPr>
          <p:nvPr>
            <p:ph idx="1"/>
          </p:nvPr>
        </p:nvSpPr>
        <p:spPr>
          <a:xfrm>
            <a:off x="457200" y="1000108"/>
            <a:ext cx="8229600" cy="5643602"/>
          </a:xfrm>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r>
              <a:rPr lang="ar-SA" dirty="0"/>
              <a:t>أستنتج العــــلماء والباحثين </a:t>
            </a:r>
            <a:r>
              <a:rPr lang="ar-SA" dirty="0" err="1"/>
              <a:t>ان</a:t>
            </a:r>
            <a:r>
              <a:rPr lang="ar-SA" dirty="0"/>
              <a:t> تدريب المرتفعات هو احد الأساليب العلمية التي تحسن مـــن مستوى الانجاز للاعبين </a:t>
            </a:r>
            <a:endParaRPr lang="ar-IQ" dirty="0" smtClean="0"/>
          </a:p>
          <a:p>
            <a:r>
              <a:rPr lang="ar-SA" dirty="0"/>
              <a:t>علميا </a:t>
            </a:r>
            <a:r>
              <a:rPr lang="ar-SA" dirty="0" err="1"/>
              <a:t>ان</a:t>
            </a:r>
            <a:r>
              <a:rPr lang="ar-SA" dirty="0"/>
              <a:t> الضغط الجوي عند سطح البحر يساوي ( 760 ) ملم  </a:t>
            </a:r>
            <a:r>
              <a:rPr lang="ar-SA" dirty="0" err="1"/>
              <a:t>زئبق</a:t>
            </a:r>
            <a:r>
              <a:rPr lang="ar-SA" dirty="0"/>
              <a:t> وضغط الأوكسجين يساوي (160) ملم </a:t>
            </a:r>
            <a:r>
              <a:rPr lang="ar-SA" dirty="0" err="1"/>
              <a:t>زئبق</a:t>
            </a:r>
            <a:r>
              <a:rPr lang="ar-SA" dirty="0"/>
              <a:t> وكلما </a:t>
            </a:r>
            <a:r>
              <a:rPr lang="ar-SA" dirty="0" smtClean="0"/>
              <a:t>ارتفعنا </a:t>
            </a:r>
            <a:r>
              <a:rPr lang="ar-SA" dirty="0"/>
              <a:t>عن سطح البحر كلما قل الضغط الجوي وقل ضغط </a:t>
            </a:r>
            <a:r>
              <a:rPr lang="ar-SA" dirty="0" smtClean="0"/>
              <a:t>الأوكسجين</a:t>
            </a:r>
            <a:r>
              <a:rPr lang="ar-IQ" dirty="0" smtClean="0"/>
              <a:t> </a:t>
            </a:r>
            <a:r>
              <a:rPr lang="ar-SA" dirty="0"/>
              <a:t>وبالتالي </a:t>
            </a:r>
            <a:r>
              <a:rPr lang="ar-SA" dirty="0" smtClean="0"/>
              <a:t>إن </a:t>
            </a:r>
            <a:r>
              <a:rPr lang="ar-SA" dirty="0"/>
              <a:t>اللاعب سوف يتدرب بظروف نقص الأوكسجين تغيرات فسيولوجية </a:t>
            </a:r>
            <a:r>
              <a:rPr lang="ar-SA" dirty="0" smtClean="0"/>
              <a:t>وكيميائية</a:t>
            </a:r>
            <a:r>
              <a:rPr lang="ar-IQ" dirty="0" smtClean="0"/>
              <a:t> </a:t>
            </a:r>
            <a:r>
              <a:rPr lang="ar-SA" dirty="0"/>
              <a:t>ومنها تراكم كميات من حامض </a:t>
            </a:r>
            <a:r>
              <a:rPr lang="ar-SA" dirty="0" err="1"/>
              <a:t>اللاكتيك</a:t>
            </a:r>
            <a:r>
              <a:rPr lang="ar-SA" dirty="0"/>
              <a:t> في العضلات والدم وهذا التدريب وفر ظروف مثالية للألعاب والمسابقات التي تتطلب توفر الأوكسجين يستخدم المدربين تدريب المرتفعات خلال فترة الأعداد وهناك مدربين يفضلون استخدامها قبل شهر ونصف من المنافسة الرئيسية في المسافات المتوسطة والطويلة حيث يكون التدريب في المرتفعات لمدة شهر </a:t>
            </a:r>
            <a:r>
              <a:rPr lang="ar-SA" dirty="0" err="1"/>
              <a:t>او</a:t>
            </a:r>
            <a:r>
              <a:rPr lang="ar-SA" dirty="0"/>
              <a:t> </a:t>
            </a:r>
            <a:r>
              <a:rPr lang="ar-SA" dirty="0" err="1"/>
              <a:t>اكثر</a:t>
            </a:r>
            <a:r>
              <a:rPr lang="ar-SA" dirty="0"/>
              <a:t> ثم يعود اللاعبين </a:t>
            </a:r>
            <a:r>
              <a:rPr lang="ar-SA" dirty="0" err="1"/>
              <a:t>الى</a:t>
            </a:r>
            <a:r>
              <a:rPr lang="ar-SA" dirty="0"/>
              <a:t> المنافسة قبل (1-2) أسبوع </a:t>
            </a:r>
            <a:r>
              <a:rPr lang="ar-SA" dirty="0" err="1"/>
              <a:t>الى</a:t>
            </a:r>
            <a:r>
              <a:rPr lang="ar-SA" dirty="0"/>
              <a:t> مستوى سطح البحر فيخفض من حجم وشدة الحمل التدريبي أثبتت </a:t>
            </a:r>
            <a:r>
              <a:rPr lang="ar-SA" dirty="0" err="1"/>
              <a:t>احدى</a:t>
            </a:r>
            <a:r>
              <a:rPr lang="ar-SA" dirty="0"/>
              <a:t> الدراسات </a:t>
            </a:r>
            <a:r>
              <a:rPr lang="ar-SA" dirty="0" err="1"/>
              <a:t>انة</a:t>
            </a:r>
            <a:r>
              <a:rPr lang="ar-SA" dirty="0"/>
              <a:t> بعد العودة من المرتفعات بأسبوع يحدث زيادة في كمية الحد الأقصى </a:t>
            </a:r>
            <a:r>
              <a:rPr lang="ar-SA" dirty="0" err="1"/>
              <a:t>لأستهلاك</a:t>
            </a:r>
            <a:r>
              <a:rPr lang="ar-SA" dirty="0"/>
              <a:t> الأوكسجين</a:t>
            </a:r>
            <a:r>
              <a:rPr lang="en-US" dirty="0"/>
              <a:t> Max VO2 </a:t>
            </a:r>
            <a:r>
              <a:rPr lang="ar-SA" dirty="0"/>
              <a:t>بنسبة (12%) عند نبض 170 ضربة بالدقيقة وزيادة في كمية الدم وكمية الهيموجلوبين الذي يحمل الأوكسجين وزيادة نشاط الأنزيمات الهوائية وهذا يعني تحسن واضح في كفاءة الجهاز الدوري والتنفسي والحركي </a:t>
            </a:r>
            <a:endParaRPr lang="en-US" dirty="0"/>
          </a:p>
          <a:p>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rgbClr r="0" g="0" b="0"/>
          </a:lnRef>
          <a:fillRef idx="1003">
            <a:schemeClr val="lt1"/>
          </a:fillRef>
          <a:effectRef idx="0">
            <a:scrgbClr r="0" g="0" b="0"/>
          </a:effectRef>
          <a:fontRef idx="major"/>
        </p:style>
        <p:txBody>
          <a:bodyPr>
            <a:normAutofit fontScale="90000"/>
          </a:bodyPr>
          <a:lstStyle/>
          <a:p>
            <a:r>
              <a:rPr lang="ar-IQ" b="1" dirty="0" smtClean="0"/>
              <a:t/>
            </a:r>
            <a:br>
              <a:rPr lang="ar-IQ" b="1" dirty="0" smtClean="0"/>
            </a:br>
            <a:r>
              <a:rPr lang="ar-SA" b="1" dirty="0" smtClean="0"/>
              <a:t>التدريب في </a:t>
            </a:r>
            <a:r>
              <a:rPr lang="ar-IQ" b="1" dirty="0" smtClean="0"/>
              <a:t>الجو </a:t>
            </a:r>
            <a:r>
              <a:rPr lang="ar-SA" b="1" dirty="0" smtClean="0"/>
              <a:t>الحار</a:t>
            </a:r>
            <a:r>
              <a:rPr lang="ar-SA" b="1" dirty="0"/>
              <a:t>: </a:t>
            </a:r>
            <a:r>
              <a:rPr lang="en-US" dirty="0"/>
              <a:t/>
            </a:r>
            <a:br>
              <a:rPr lang="en-US" dirty="0"/>
            </a:br>
            <a:r>
              <a:rPr lang="ar-SY" dirty="0"/>
              <a:t> </a:t>
            </a:r>
            <a:r>
              <a:rPr lang="en-US" dirty="0"/>
              <a:t/>
            </a:r>
            <a:br>
              <a:rPr lang="en-US" dirty="0"/>
            </a:br>
            <a:endParaRPr lang="ar-IQ" dirty="0"/>
          </a:p>
        </p:txBody>
      </p:sp>
      <p:sp>
        <p:nvSpPr>
          <p:cNvPr id="3" name="عنصر نائب للمحتوى 2"/>
          <p:cNvSpPr>
            <a:spLocks noGrp="1"/>
          </p:cNvSpPr>
          <p:nvPr>
            <p:ph idx="1"/>
          </p:nvPr>
        </p:nvSpPr>
        <p:spPr>
          <a:xfrm>
            <a:off x="457200" y="928670"/>
            <a:ext cx="8229600" cy="5715040"/>
          </a:xfrm>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r>
              <a:rPr lang="ar-SA" dirty="0"/>
              <a:t>من المعروف إن جسم الإنسان ينتج(  75 ) </a:t>
            </a:r>
            <a:r>
              <a:rPr lang="ar-SA" dirty="0" smtClean="0"/>
              <a:t>سعره </a:t>
            </a:r>
            <a:r>
              <a:rPr lang="ar-SA" dirty="0"/>
              <a:t>حرارية في الساعة الواحدة في الأحوال العادية غير إن هذا الرقم يتضاعف أضعاف عند ممارسة النشاط البدني </a:t>
            </a:r>
            <a:r>
              <a:rPr lang="ar-IQ" dirty="0" smtClean="0"/>
              <a:t>و</a:t>
            </a:r>
            <a:r>
              <a:rPr lang="ar-SA" dirty="0" smtClean="0"/>
              <a:t>هذه </a:t>
            </a:r>
            <a:r>
              <a:rPr lang="ar-SA" dirty="0"/>
              <a:t>الطاقة الحرارية الكبيرة ما لم يتخلص منها الجسم</a:t>
            </a:r>
            <a:r>
              <a:rPr lang="ar-SY" dirty="0"/>
              <a:t> </a:t>
            </a:r>
            <a:r>
              <a:rPr lang="ar-SY" dirty="0" smtClean="0"/>
              <a:t>أولا</a:t>
            </a:r>
            <a:r>
              <a:rPr lang="ar-SA" dirty="0" smtClean="0"/>
              <a:t> </a:t>
            </a:r>
            <a:r>
              <a:rPr lang="ar-SA" dirty="0"/>
              <a:t>بأول يمكن أن يؤدي إلى إصابات الحرارة وقد تؤدي أيضا إلى الوفاة ويعد </a:t>
            </a:r>
            <a:r>
              <a:rPr lang="ar-SY" dirty="0"/>
              <a:t>التبخر</a:t>
            </a:r>
            <a:r>
              <a:rPr lang="ar-SA" dirty="0"/>
              <a:t> أهم طرق التخلص من الحرارة أثناء المجهود البدني أي إعاقة لعملية تبخر العرق تعد إضراراً بالجسم والاعتقاد الخاطئ بعدم تناول الماء أثناء التدريب يمكن أن يتسبب في أضرار بالمتسابق كما أن ارتداء الملابس الثقيلة أثناء التدريب أيضاً يؤدي إلى ضرر حرارة الجسم إن أكبر نتيجة لعملية العرق الشديدة هو فقدان الجسم للماء إذ يكون ذلك خلال التدريب الجاد ( </a:t>
            </a:r>
            <a:r>
              <a:rPr lang="ar-SA" b="1" i="1" dirty="0">
                <a:effectLst>
                  <a:outerShdw blurRad="50800" dist="38100" algn="tr" rotWithShape="0">
                    <a:prstClr val="black">
                      <a:alpha val="40000"/>
                    </a:prstClr>
                  </a:outerShdw>
                </a:effectLst>
              </a:rPr>
              <a:t>القوي</a:t>
            </a:r>
            <a:r>
              <a:rPr lang="ar-SA" dirty="0"/>
              <a:t> ) سوف يؤدي إلى تأثيرات سلبية على مستوى إنجاز اللاعب مقارنة مع إنجازه في ظروف حرارية معتدلة أو باردة خصوصاً بالنسبة للاعب الألعاب التي تتطلب أنواع المطاولة مثل العاب العدو في الساحة والميدان ولعل راكض المسافات الطويلة أكثر الرياضيين عرضة للتأثر بمستوى ارتفاع درجات الحرارة وذلك بسبب طول مسافة الجري وطول مدة دوام </a:t>
            </a:r>
            <a:r>
              <a:rPr lang="ar-SA" dirty="0" smtClean="0"/>
              <a:t>العمل</a:t>
            </a:r>
            <a:endParaRPr lang="en-US" dirty="0"/>
          </a:p>
          <a:p>
            <a:endParaRPr lang="en-US" dirty="0"/>
          </a:p>
          <a:p>
            <a:endParaRPr lang="en-US" dirty="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1143000"/>
          </a:xfrm>
        </p:spPr>
        <p:style>
          <a:lnRef idx="1">
            <a:schemeClr val="accent3"/>
          </a:lnRef>
          <a:fillRef idx="2">
            <a:schemeClr val="accent3"/>
          </a:fillRef>
          <a:effectRef idx="1">
            <a:schemeClr val="accent3"/>
          </a:effectRef>
          <a:fontRef idx="minor">
            <a:schemeClr val="dk1"/>
          </a:fontRef>
        </p:style>
        <p:txBody>
          <a:bodyPr>
            <a:normAutofit/>
          </a:bodyPr>
          <a:lstStyle/>
          <a:p>
            <a:r>
              <a:rPr lang="ar-IQ" dirty="0" smtClean="0"/>
              <a:t>أهم مؤثرات التدريب في الجو الحار</a:t>
            </a:r>
            <a:endParaRPr lang="ar-IQ" dirty="0"/>
          </a:p>
        </p:txBody>
      </p:sp>
      <p:sp>
        <p:nvSpPr>
          <p:cNvPr id="3" name="عنصر نائب للمحتوى 2"/>
          <p:cNvSpPr>
            <a:spLocks noGrp="1"/>
          </p:cNvSpPr>
          <p:nvPr>
            <p:ph idx="1"/>
          </p:nvPr>
        </p:nvSpPr>
        <p:spPr>
          <a:xfrm>
            <a:off x="457200" y="1357298"/>
            <a:ext cx="8686800" cy="5286412"/>
          </a:xfrm>
          <a:ln>
            <a:noFill/>
          </a:ln>
          <a:effectLst>
            <a:outerShdw blurRad="225425" dist="50800" dir="5220000" algn="ctr">
              <a:srgbClr val="000000">
                <a:alpha val="33000"/>
              </a:srgbClr>
            </a:outerShdw>
          </a:effectLst>
          <a:scene3d>
            <a:camera prst="isometricOffAxis2Left"/>
            <a:lightRig rig="harsh" dir="t">
              <a:rot lat="0" lon="0" rev="3000000"/>
            </a:lightRig>
          </a:scene3d>
          <a:sp3d extrusionH="254000" contourW="19050">
            <a:bevelT w="82550" h="44450" prst="angle"/>
            <a:bevelB w="82550" h="44450" prst="angle"/>
            <a:contourClr>
              <a:srgbClr val="FFFFFF"/>
            </a:contourClr>
          </a:sp3d>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r>
              <a:rPr lang="ar-SA" dirty="0" smtClean="0"/>
              <a:t>وبالتالي </a:t>
            </a:r>
            <a:r>
              <a:rPr lang="ar-IQ" dirty="0" smtClean="0"/>
              <a:t>يحدث </a:t>
            </a:r>
          </a:p>
          <a:p>
            <a:r>
              <a:rPr lang="ar-IQ" dirty="0" smtClean="0"/>
              <a:t>1- </a:t>
            </a:r>
            <a:r>
              <a:rPr lang="ar-SA" dirty="0" smtClean="0"/>
              <a:t>زيادة عمليات الأيض وزيادة الحرارة الناتجة في الجسم . </a:t>
            </a:r>
            <a:endParaRPr lang="ar-IQ" dirty="0" smtClean="0"/>
          </a:p>
          <a:p>
            <a:r>
              <a:rPr lang="ar-IQ" dirty="0" smtClean="0"/>
              <a:t>2- </a:t>
            </a:r>
            <a:r>
              <a:rPr lang="ar-SA" dirty="0" smtClean="0"/>
              <a:t>يزيد من أخذ الأوكسجين عما يسبب استعمال كمية أكبر من </a:t>
            </a:r>
            <a:r>
              <a:rPr lang="ar-SA" dirty="0" err="1" smtClean="0"/>
              <a:t>الكلايكوجين</a:t>
            </a:r>
            <a:r>
              <a:rPr lang="ar-SA" dirty="0" smtClean="0"/>
              <a:t> من قبل العضلات العاملة</a:t>
            </a:r>
            <a:r>
              <a:rPr lang="ar-IQ" dirty="0" smtClean="0"/>
              <a:t> </a:t>
            </a:r>
            <a:r>
              <a:rPr lang="ar-SA" dirty="0" smtClean="0"/>
              <a:t>وزيادة تركيز حامض </a:t>
            </a:r>
            <a:r>
              <a:rPr lang="ar-SY" dirty="0" err="1" smtClean="0"/>
              <a:t>اللكتيك</a:t>
            </a:r>
            <a:r>
              <a:rPr lang="ar-SA" dirty="0" smtClean="0"/>
              <a:t> في الدم </a:t>
            </a:r>
            <a:endParaRPr lang="ar-IQ" dirty="0" smtClean="0"/>
          </a:p>
          <a:p>
            <a:r>
              <a:rPr lang="ar-IQ" dirty="0" smtClean="0"/>
              <a:t>3- </a:t>
            </a:r>
            <a:r>
              <a:rPr lang="ar-SA" dirty="0" smtClean="0"/>
              <a:t>يتأثر الجهاز القلبي الدوري نتيجة للجهد البدني الطويل الأمد في الجو الحار خاصة عندما لا يتم تعويض السوائل إذ يمكن أن يحدث انخفاض في العائد الوريدي ( </a:t>
            </a:r>
            <a:r>
              <a:rPr lang="en-US" b="1" i="1" dirty="0" smtClean="0">
                <a:effectLst>
                  <a:outerShdw blurRad="50800" dist="38100" algn="tr" rotWithShape="0">
                    <a:prstClr val="black">
                      <a:alpha val="40000"/>
                    </a:prstClr>
                  </a:outerShdw>
                </a:effectLst>
              </a:rPr>
              <a:t>Venous Return  </a:t>
            </a:r>
            <a:r>
              <a:rPr lang="ar-SA" dirty="0" smtClean="0"/>
              <a:t>) وهو الدم العائد إلى القلب عبر الأوعية نتيجة للتوسع الشديد للأوعية المحيطة من جراء ضخ الدم إلى الجلد كأجزاء لخفض درجة حرارة الجسم </a:t>
            </a:r>
            <a:endParaRPr lang="ar-IQ" dirty="0" smtClean="0"/>
          </a:p>
          <a:p>
            <a:r>
              <a:rPr lang="ar-IQ" dirty="0" smtClean="0"/>
              <a:t>4- </a:t>
            </a:r>
            <a:r>
              <a:rPr lang="ar-SA" dirty="0" smtClean="0"/>
              <a:t>ينتج من انخفاض حجم بلازما الدم بسبب </a:t>
            </a:r>
            <a:r>
              <a:rPr lang="ar-SA" dirty="0" err="1" smtClean="0"/>
              <a:t>التعرق</a:t>
            </a:r>
            <a:r>
              <a:rPr lang="ar-SA" dirty="0" smtClean="0"/>
              <a:t> الغزير الذي يحدث غالباً أثناء الجهد البدني الطويل الأمد</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92D050"/>
          </a:solidFill>
        </p:spPr>
        <p:txBody>
          <a:bodyPr>
            <a:normAutofit fontScale="90000"/>
          </a:bodyPr>
          <a:lstStyle/>
          <a:p>
            <a:r>
              <a:rPr lang="ar-IQ" b="1" dirty="0" smtClean="0"/>
              <a:t/>
            </a:r>
            <a:br>
              <a:rPr lang="ar-IQ" b="1" dirty="0" smtClean="0"/>
            </a:br>
            <a:r>
              <a:rPr lang="ar-SA" b="1" dirty="0" smtClean="0"/>
              <a:t>التدريب في </a:t>
            </a:r>
            <a:r>
              <a:rPr lang="ar-IQ" b="1" dirty="0" smtClean="0"/>
              <a:t>الجو البارد</a:t>
            </a:r>
            <a:r>
              <a:rPr lang="ar-SA" b="1" dirty="0" smtClean="0"/>
              <a:t>: </a:t>
            </a:r>
            <a:r>
              <a:rPr lang="en-US" dirty="0" smtClean="0"/>
              <a:t/>
            </a:r>
            <a:br>
              <a:rPr lang="en-US" dirty="0" smtClean="0"/>
            </a:br>
            <a:r>
              <a:rPr lang="ar-SY" dirty="0" smtClean="0"/>
              <a:t> </a:t>
            </a:r>
            <a:r>
              <a:rPr lang="en-US" dirty="0" smtClean="0"/>
              <a:t/>
            </a:r>
            <a:br>
              <a:rPr lang="en-US" dirty="0" smtClean="0"/>
            </a:br>
            <a:endParaRPr lang="ar-IQ" dirty="0"/>
          </a:p>
        </p:txBody>
      </p:sp>
      <p:sp>
        <p:nvSpPr>
          <p:cNvPr id="3" name="عنصر نائب للمحتوى 2"/>
          <p:cNvSpPr>
            <a:spLocks noGrp="1"/>
          </p:cNvSpPr>
          <p:nvPr>
            <p:ph idx="1"/>
          </p:nvPr>
        </p:nvSpPr>
        <p:spPr>
          <a:blipFill>
            <a:blip r:embed="rId2"/>
            <a:tile tx="0" ty="0" sx="100000" sy="100000" flip="none" algn="tl"/>
          </a:blipFill>
        </p:spPr>
        <p:txBody>
          <a:bodyPr>
            <a:normAutofit fontScale="85000" lnSpcReduction="20000"/>
          </a:bodyPr>
          <a:lstStyle/>
          <a:p>
            <a:r>
              <a:rPr lang="ar-SA" dirty="0"/>
              <a:t>أن انخفاض درجة حرارة المحيط قد لا تؤدي إلى خطورة على المجاري التنفسية للاعب أثناء التدريب في الجو البارد لأن الهواء البارد المستنشق يتدفق إلى درجة من (26 </a:t>
            </a:r>
            <a:r>
              <a:rPr lang="en-US" dirty="0"/>
              <a:t>–</a:t>
            </a:r>
            <a:r>
              <a:rPr lang="ar-SA" dirty="0"/>
              <a:t> 30  </a:t>
            </a:r>
            <a:r>
              <a:rPr lang="en-US" baseline="30000" dirty="0"/>
              <a:t>o  </a:t>
            </a:r>
            <a:r>
              <a:rPr lang="ar-SA" dirty="0"/>
              <a:t>م ) عندما يصل إلى القصبة الهوائية ، ولكن هناك حالات تنخفض درجة حرارة المحيط إلى( 20 </a:t>
            </a:r>
            <a:r>
              <a:rPr lang="en-US" baseline="30000" dirty="0"/>
              <a:t>o </a:t>
            </a:r>
            <a:r>
              <a:rPr lang="ar-SA" dirty="0"/>
              <a:t>م ) أو أقل وفي حالة استنشاق كميات كبيرة من الهواء البارد الجاف فإن ترطيب هذا الهواء البارد في داخل المجاري التنفسية سوف يؤدي إلى زيادة في فقدان السوائل والحرارة من قبل الجسم والمجاري </a:t>
            </a:r>
            <a:r>
              <a:rPr lang="ar-SA" dirty="0" smtClean="0"/>
              <a:t>التنفسية</a:t>
            </a:r>
            <a:r>
              <a:rPr lang="ar-IQ" dirty="0" smtClean="0"/>
              <a:t> </a:t>
            </a:r>
            <a:r>
              <a:rPr lang="ar-SA" dirty="0"/>
              <a:t>سيؤدي إلى جفاف الفم والشعور بالحرقة داخل تجويف الفم وتهيج في المجاري التنفسية فضلاً عن حالة الجفاف العامة ولذلك قد يستعمل في الأجواء الباردة جداً وخلال الجهد بعض الكمامات الخاصة لغرض التقليل من الصعوبات التي تحدث نتيجة التنفس في الأجواء الباردة </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FFFF00"/>
          </a:solidFill>
        </p:spPr>
        <p:txBody>
          <a:bodyPr>
            <a:normAutofit/>
          </a:bodyPr>
          <a:lstStyle/>
          <a:p>
            <a:r>
              <a:rPr lang="ar-IQ" dirty="0" smtClean="0"/>
              <a:t>أهم مؤثرات التدريب في الجو البارد</a:t>
            </a:r>
            <a:endParaRPr lang="ar-IQ" dirty="0"/>
          </a:p>
        </p:txBody>
      </p:sp>
      <p:sp>
        <p:nvSpPr>
          <p:cNvPr id="3" name="عنصر نائب للمحتوى 2"/>
          <p:cNvSpPr>
            <a:spLocks noGrp="1"/>
          </p:cNvSpPr>
          <p:nvPr>
            <p:ph idx="1"/>
          </p:nvPr>
        </p:nvSpPr>
        <p:spPr/>
        <p:style>
          <a:lnRef idx="2">
            <a:schemeClr val="accent6"/>
          </a:lnRef>
          <a:fillRef idx="1">
            <a:schemeClr val="lt1"/>
          </a:fillRef>
          <a:effectRef idx="0">
            <a:schemeClr val="accent6"/>
          </a:effectRef>
          <a:fontRef idx="minor">
            <a:schemeClr val="dk1"/>
          </a:fontRef>
        </p:style>
        <p:txBody>
          <a:bodyPr>
            <a:normAutofit fontScale="85000" lnSpcReduction="10000"/>
          </a:bodyPr>
          <a:lstStyle/>
          <a:p>
            <a:r>
              <a:rPr lang="ar-IQ" dirty="0" smtClean="0"/>
              <a:t>1- </a:t>
            </a:r>
            <a:r>
              <a:rPr lang="ar-SA" dirty="0" smtClean="0"/>
              <a:t>إن </a:t>
            </a:r>
            <a:r>
              <a:rPr lang="ar-SA" dirty="0"/>
              <a:t>انخفاض درجة حرارة المحيط يؤدي إلى زيادة لزوجة العضلة </a:t>
            </a:r>
            <a:r>
              <a:rPr lang="ar-IQ" dirty="0" smtClean="0"/>
              <a:t>2- </a:t>
            </a:r>
            <a:r>
              <a:rPr lang="ar-SA" dirty="0" smtClean="0"/>
              <a:t>يؤدي </a:t>
            </a:r>
            <a:r>
              <a:rPr lang="ar-SA" dirty="0"/>
              <a:t>إلى بطئ الانقباض العضلي وتأخر استرخاء العضلات المقابلة وهذا بدوره يؤدي إلى صعوبة أداء الحركات السريعة والقوية كما في ركض( 100م ) مرة أو ( 100 </a:t>
            </a:r>
            <a:r>
              <a:rPr lang="ar-SA" dirty="0" err="1"/>
              <a:t>م</a:t>
            </a:r>
            <a:r>
              <a:rPr lang="ar-SA" dirty="0"/>
              <a:t> ) </a:t>
            </a:r>
            <a:r>
              <a:rPr lang="ar-SA" dirty="0" err="1"/>
              <a:t>م</a:t>
            </a:r>
            <a:r>
              <a:rPr lang="ar-SA" dirty="0"/>
              <a:t>وانع كما يمكن أن يؤدي إلى حدوث بعض الإصابات </a:t>
            </a:r>
            <a:r>
              <a:rPr lang="ar-SA" dirty="0" smtClean="0"/>
              <a:t>.</a:t>
            </a:r>
            <a:endParaRPr lang="en-US" dirty="0"/>
          </a:p>
          <a:p>
            <a:r>
              <a:rPr lang="ar-IQ" dirty="0" smtClean="0"/>
              <a:t>3- </a:t>
            </a:r>
            <a:r>
              <a:rPr lang="ar-SA" dirty="0" smtClean="0"/>
              <a:t>خلال </a:t>
            </a:r>
            <a:r>
              <a:rPr lang="ar-SA" dirty="0"/>
              <a:t>التدريب في البيئة الباردة جداً وبسبب تقلص الأوعية الدموية المحيطة فإن درجة حرارة الجلد سوف تنخفض إلى درجة كبيرة ، </a:t>
            </a:r>
            <a:endParaRPr lang="ar-IQ" dirty="0" smtClean="0"/>
          </a:p>
          <a:p>
            <a:r>
              <a:rPr lang="ar-IQ" dirty="0" smtClean="0"/>
              <a:t>4-</a:t>
            </a:r>
            <a:r>
              <a:rPr lang="ar-SA" dirty="0" smtClean="0"/>
              <a:t> </a:t>
            </a:r>
            <a:r>
              <a:rPr lang="ar-IQ" dirty="0" smtClean="0"/>
              <a:t>كذلك </a:t>
            </a:r>
            <a:r>
              <a:rPr lang="ar-SA" dirty="0" smtClean="0"/>
              <a:t>تسبب </a:t>
            </a:r>
            <a:r>
              <a:rPr lang="ar-SA" dirty="0"/>
              <a:t>في تنمل الأصابع </a:t>
            </a:r>
            <a:r>
              <a:rPr lang="ar-SA" dirty="0" err="1"/>
              <a:t>ووخزات</a:t>
            </a:r>
            <a:r>
              <a:rPr lang="ar-SA" dirty="0"/>
              <a:t> خفيفة في المنطقة ولسعات للأنف والأذن </a:t>
            </a:r>
            <a:endParaRPr lang="ar-IQ" dirty="0" smtClean="0"/>
          </a:p>
          <a:p>
            <a:r>
              <a:rPr lang="ar-IQ" dirty="0" smtClean="0"/>
              <a:t>5- </a:t>
            </a:r>
            <a:r>
              <a:rPr lang="ar-SA" dirty="0" smtClean="0"/>
              <a:t>يؤدي </a:t>
            </a:r>
            <a:r>
              <a:rPr lang="ar-SA" dirty="0"/>
              <a:t>إلى ضرر فسلجي متمثل بلسعات صقيع ويؤدي إلى ضرر في النسيج إذ يصبح نسيج ميت إذ لا يمكن إصلاحه إلا بإزالة جراحية </a:t>
            </a:r>
            <a:r>
              <a:rPr lang="ar-SA" dirty="0" smtClean="0"/>
              <a:t> </a:t>
            </a:r>
            <a:endParaRPr lang="en-US" dirty="0"/>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blipFill>
            <a:blip r:embed="rId2"/>
            <a:tile tx="0" ty="0" sx="100000" sy="100000" flip="none" algn="tl"/>
          </a:blipFill>
        </p:spPr>
        <p:txBody>
          <a:bodyPr/>
          <a:lstStyle/>
          <a:p>
            <a:r>
              <a:rPr lang="ar-SA" b="1" dirty="0" smtClean="0"/>
              <a:t>التدريب</a:t>
            </a:r>
            <a:r>
              <a:rPr lang="ar-IQ" b="1" dirty="0" smtClean="0"/>
              <a:t> الرياضي</a:t>
            </a:r>
            <a:r>
              <a:rPr lang="ar-SA" b="1" dirty="0" smtClean="0"/>
              <a:t> أثناء </a:t>
            </a:r>
            <a:r>
              <a:rPr lang="ar-SA" b="1" dirty="0"/>
              <a:t>الصوم </a:t>
            </a:r>
            <a:endParaRPr lang="ar-IQ" dirty="0"/>
          </a:p>
        </p:txBody>
      </p:sp>
      <p:sp>
        <p:nvSpPr>
          <p:cNvPr id="3" name="عنصر نائب للمحتوى 2"/>
          <p:cNvSpPr>
            <a:spLocks noGrp="1"/>
          </p:cNvSpPr>
          <p:nvPr>
            <p:ph idx="1"/>
          </p:nvPr>
        </p:nvSpPr>
        <p:spPr>
          <a:blipFill>
            <a:blip r:embed="rId3"/>
            <a:tile tx="0" ty="0" sx="100000" sy="100000" flip="none" algn="tl"/>
          </a:blipFill>
        </p:spPr>
        <p:txBody>
          <a:bodyPr>
            <a:normAutofit fontScale="85000" lnSpcReduction="20000"/>
          </a:bodyPr>
          <a:lstStyle/>
          <a:p>
            <a:r>
              <a:rPr lang="ar-SA" dirty="0"/>
              <a:t>في شهر رمضان المبارك يفضل أداء تمارين البناء العضلي تكون بعد تناول وجبة الإفطار، بما يقارب الساعتين إلى ثلاث </a:t>
            </a:r>
            <a:r>
              <a:rPr lang="ar-SA" dirty="0" smtClean="0"/>
              <a:t>ساعات</a:t>
            </a:r>
            <a:r>
              <a:rPr lang="ar-IQ" dirty="0" smtClean="0"/>
              <a:t> </a:t>
            </a:r>
            <a:r>
              <a:rPr lang="ar-SA" dirty="0" smtClean="0"/>
              <a:t>والسبب </a:t>
            </a:r>
            <a:r>
              <a:rPr lang="ar-IQ" dirty="0" smtClean="0"/>
              <a:t>:</a:t>
            </a:r>
          </a:p>
          <a:p>
            <a:r>
              <a:rPr lang="ar-IQ" dirty="0" smtClean="0"/>
              <a:t>1-</a:t>
            </a:r>
            <a:r>
              <a:rPr lang="ar-SA" dirty="0" smtClean="0"/>
              <a:t>أن </a:t>
            </a:r>
            <a:r>
              <a:rPr lang="ar-SA" dirty="0"/>
              <a:t>عملية الهضم خاصة للوجبات الدسمة الغنية بالسعرات الحرارية تحتاج إلى ما يقارب الساعتين إلى ثلاث ساعات حتى يتم هضمهما </a:t>
            </a:r>
            <a:r>
              <a:rPr lang="ar-SA" dirty="0" err="1"/>
              <a:t>و</a:t>
            </a:r>
            <a:r>
              <a:rPr lang="ar-SA" dirty="0"/>
              <a:t> استخلاص الطاقة </a:t>
            </a:r>
            <a:r>
              <a:rPr lang="ar-SA" dirty="0" err="1"/>
              <a:t>و</a:t>
            </a:r>
            <a:r>
              <a:rPr lang="ar-SA" dirty="0"/>
              <a:t> العناصر الغذائية </a:t>
            </a:r>
            <a:r>
              <a:rPr lang="ar-SA" dirty="0" smtClean="0"/>
              <a:t>منها</a:t>
            </a:r>
            <a:endParaRPr lang="ar-IQ" dirty="0" smtClean="0"/>
          </a:p>
          <a:p>
            <a:r>
              <a:rPr lang="ar-IQ" dirty="0" smtClean="0"/>
              <a:t>2- </a:t>
            </a:r>
            <a:r>
              <a:rPr lang="ar-SA" dirty="0" smtClean="0"/>
              <a:t>يقوم </a:t>
            </a:r>
            <a:r>
              <a:rPr lang="ar-SA" dirty="0"/>
              <a:t>الجسم بعد ذلك بتوزيعها إلى النقاط العضلية الموزعة في الجسم والكبد عبر الدورة الدموية، </a:t>
            </a:r>
            <a:r>
              <a:rPr lang="ar-SA" dirty="0" err="1"/>
              <a:t>و</a:t>
            </a:r>
            <a:r>
              <a:rPr lang="ar-SA" dirty="0"/>
              <a:t> إعادة تخزينها على شكل </a:t>
            </a:r>
            <a:r>
              <a:rPr lang="ar-SA" dirty="0" err="1"/>
              <a:t>بلوكات</a:t>
            </a:r>
            <a:r>
              <a:rPr lang="ar-SA" dirty="0"/>
              <a:t> جلوكوزية ” </a:t>
            </a:r>
            <a:r>
              <a:rPr lang="ar-SA" dirty="0" err="1"/>
              <a:t>جلايكوجين</a:t>
            </a:r>
            <a:r>
              <a:rPr lang="ar-SA" dirty="0"/>
              <a:t> ” وهو مصدر الطاقة الرئيسي </a:t>
            </a:r>
            <a:endParaRPr lang="ar-IQ" dirty="0" smtClean="0"/>
          </a:p>
          <a:p>
            <a:r>
              <a:rPr lang="ar-IQ" dirty="0" smtClean="0"/>
              <a:t>3- </a:t>
            </a:r>
            <a:r>
              <a:rPr lang="ar-SA" dirty="0" smtClean="0"/>
              <a:t>عندما </a:t>
            </a:r>
            <a:r>
              <a:rPr lang="ar-SA" dirty="0"/>
              <a:t>يختص الأمر بالتدريبات البدنية والعضلية. هذا </a:t>
            </a:r>
            <a:r>
              <a:rPr lang="ar-SA" dirty="0" err="1"/>
              <a:t>لايعني</a:t>
            </a:r>
            <a:r>
              <a:rPr lang="ar-SA" dirty="0"/>
              <a:t> عدم إجازة التدريب العضلي خلال فترة ما قبل </a:t>
            </a:r>
            <a:r>
              <a:rPr lang="ar-SA" dirty="0" err="1"/>
              <a:t>السحور</a:t>
            </a:r>
            <a:r>
              <a:rPr lang="ar-SA" dirty="0"/>
              <a:t>، ولكن سبب عدم تطرقنا لذلك هو كلما أخر المتدرب وقت تمرينه إلى ما قبل </a:t>
            </a:r>
            <a:r>
              <a:rPr lang="ar-SA" dirty="0" err="1"/>
              <a:t>السحور</a:t>
            </a:r>
            <a:r>
              <a:rPr lang="ar-SA" dirty="0"/>
              <a:t>، كلما زادت الفرصة إلى تعرضه للعطش الشديد في </a:t>
            </a:r>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401</TotalTime>
  <Words>752</Words>
  <Application>Microsoft Office PowerPoint</Application>
  <PresentationFormat>On-screen Show (4:3)</PresentationFormat>
  <Paragraphs>39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Aldhabi</vt:lpstr>
      <vt:lpstr>Arial</vt:lpstr>
      <vt:lpstr>Calibri</vt:lpstr>
      <vt:lpstr>Times New Roman</vt:lpstr>
      <vt:lpstr>سمة Office</vt:lpstr>
      <vt:lpstr>المؤثرات المختلفة على مستوى الأداء الرياضي</vt:lpstr>
      <vt:lpstr>الجينات والرياضة</vt:lpstr>
      <vt:lpstr>التدريب في المرتفعات </vt:lpstr>
      <vt:lpstr> التدريب في الجو الحار:    </vt:lpstr>
      <vt:lpstr>أهم مؤثرات التدريب في الجو الحار</vt:lpstr>
      <vt:lpstr> التدريب في الجو البارد:    </vt:lpstr>
      <vt:lpstr>أهم مؤثرات التدريب في الجو البارد</vt:lpstr>
      <vt:lpstr>التدريب الرياضي أثناء الصوم </vt:lpstr>
    </vt:vector>
  </TitlesOfParts>
  <Company>By DR.Ahmed Saker 2o1O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الجينات والرياضة</dc:title>
  <dc:creator>2015</dc:creator>
  <cp:lastModifiedBy>mustafa hasan</cp:lastModifiedBy>
  <cp:revision>16</cp:revision>
  <dcterms:created xsi:type="dcterms:W3CDTF">2017-12-15T11:22:43Z</dcterms:created>
  <dcterms:modified xsi:type="dcterms:W3CDTF">2018-12-28T11:39:15Z</dcterms:modified>
</cp:coreProperties>
</file>