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59" r:id="rId4"/>
    <p:sldId id="261"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5" d="100"/>
          <a:sy n="75" d="100"/>
        </p:scale>
        <p:origin x="-39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9212BB5-7C5C-4BBD-B637-E4F8510C698E}" type="datetimeFigureOut">
              <a:rPr lang="ar-IQ" smtClean="0"/>
              <a:pPr/>
              <a:t>18/04/1440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3BF2E61-F367-4447-9F5D-F1074A1C80EA}"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9212BB5-7C5C-4BBD-B637-E4F8510C698E}" type="datetimeFigureOut">
              <a:rPr lang="ar-IQ" smtClean="0"/>
              <a:pPr/>
              <a:t>18/04/1440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BF2E61-F367-4447-9F5D-F1074A1C80E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a:t>
            </a:r>
            <a:endParaRPr lang="ar-IQ" dirty="0"/>
          </a:p>
        </p:txBody>
      </p:sp>
      <p:sp>
        <p:nvSpPr>
          <p:cNvPr id="3" name="عنوان فرعي 2"/>
          <p:cNvSpPr>
            <a:spLocks noGrp="1"/>
          </p:cNvSpPr>
          <p:nvPr>
            <p:ph type="subTitle" idx="1"/>
          </p:nvPr>
        </p:nvSpPr>
        <p:spPr/>
        <p:txBody>
          <a:bodyPr>
            <a:normAutofit/>
          </a:bodyPr>
          <a:lstStyle/>
          <a:p>
            <a:r>
              <a:rPr lang="ar-IQ" dirty="0" smtClean="0"/>
              <a:t>مادة </a:t>
            </a:r>
            <a:r>
              <a:rPr lang="ar-IQ" dirty="0" err="1" smtClean="0"/>
              <a:t>الاراضي</a:t>
            </a:r>
            <a:r>
              <a:rPr lang="ar-IQ" dirty="0" smtClean="0"/>
              <a:t> الجافة </a:t>
            </a:r>
          </a:p>
          <a:p>
            <a:r>
              <a:rPr lang="ar-IQ" dirty="0" smtClean="0"/>
              <a:t>د. مازن شهاب بشير </a:t>
            </a:r>
            <a:r>
              <a:rPr lang="ar-IQ" dirty="0" err="1" smtClean="0"/>
              <a:t>الدراجي</a:t>
            </a:r>
            <a:endParaRPr lang="ar-IQ" dirty="0" smtClean="0"/>
          </a:p>
          <a:p>
            <a:endParaRPr lang="ar-IQ" dirty="0"/>
          </a:p>
          <a:p>
            <a:endParaRPr lang="ar-IQ" dirty="0" smtClean="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6632"/>
            <a:ext cx="8229600" cy="648072"/>
          </a:xfrm>
        </p:spPr>
        <p:txBody>
          <a:bodyPr>
            <a:normAutofit fontScale="90000"/>
          </a:bodyPr>
          <a:lstStyle/>
          <a:p>
            <a:r>
              <a:rPr lang="ar-IQ" sz="2500" b="1" dirty="0" smtClean="0"/>
              <a:t>الفصل الثاني </a:t>
            </a:r>
            <a:br>
              <a:rPr lang="ar-IQ" sz="2500" b="1" dirty="0" smtClean="0"/>
            </a:br>
            <a:r>
              <a:rPr lang="ar-IQ" sz="2500" b="1" dirty="0" smtClean="0"/>
              <a:t>النظام الأرضي</a:t>
            </a:r>
            <a:endParaRPr lang="ar-IQ" sz="2500" b="1" dirty="0"/>
          </a:p>
        </p:txBody>
      </p:sp>
      <p:sp>
        <p:nvSpPr>
          <p:cNvPr id="3" name="عنصر نائب للمحتوى 2"/>
          <p:cNvSpPr>
            <a:spLocks noGrp="1"/>
          </p:cNvSpPr>
          <p:nvPr>
            <p:ph idx="1"/>
          </p:nvPr>
        </p:nvSpPr>
        <p:spPr>
          <a:xfrm>
            <a:off x="457200" y="1052736"/>
            <a:ext cx="8229600" cy="5544616"/>
          </a:xfrm>
        </p:spPr>
        <p:txBody>
          <a:bodyPr>
            <a:normAutofit/>
          </a:bodyPr>
          <a:lstStyle/>
          <a:p>
            <a:r>
              <a:rPr lang="ar-IQ" sz="1600" b="1" dirty="0" smtClean="0"/>
              <a:t>البنية وأشكال الأرض </a:t>
            </a:r>
          </a:p>
          <a:p>
            <a:r>
              <a:rPr lang="ar-IQ" sz="1400" dirty="0" smtClean="0"/>
              <a:t>أدى التنوع الكبير في أشكال الأرض داخل المناطق الجافة </a:t>
            </a:r>
            <a:r>
              <a:rPr lang="ar-IQ" sz="1400" dirty="0" err="1" smtClean="0"/>
              <a:t>الى</a:t>
            </a:r>
            <a:r>
              <a:rPr lang="ar-IQ" sz="1400" dirty="0" smtClean="0"/>
              <a:t> تنوع المصادر الأساسية التي يسطر عليها الإنسان</a:t>
            </a:r>
          </a:p>
          <a:p>
            <a:r>
              <a:rPr lang="ar-IQ" sz="1400" dirty="0" smtClean="0"/>
              <a:t>وتتسم </a:t>
            </a:r>
            <a:r>
              <a:rPr lang="ar-IQ" sz="1400" dirty="0" err="1" smtClean="0"/>
              <a:t>الاراضي</a:t>
            </a:r>
            <a:r>
              <a:rPr lang="ar-IQ" sz="1400" dirty="0" smtClean="0"/>
              <a:t> الجافة بمساحاتها الواسعة وهضابها </a:t>
            </a:r>
            <a:r>
              <a:rPr lang="ar-IQ" sz="1400" dirty="0" err="1" smtClean="0"/>
              <a:t>واوديتها</a:t>
            </a:r>
            <a:r>
              <a:rPr lang="ar-IQ" sz="1400" dirty="0" smtClean="0"/>
              <a:t> وكثبانها كما يلاحظ الباحث شدة عمليات </a:t>
            </a:r>
            <a:r>
              <a:rPr lang="ar-IQ" sz="1400" dirty="0" err="1" smtClean="0"/>
              <a:t>التجوية</a:t>
            </a:r>
            <a:r>
              <a:rPr lang="ar-IQ" sz="1400" dirty="0" smtClean="0"/>
              <a:t> نتيجة النقص في غطاء النبات الطبيعي وبعثرته </a:t>
            </a:r>
          </a:p>
          <a:p>
            <a:endParaRPr lang="ar-IQ" sz="1400" dirty="0" smtClean="0"/>
          </a:p>
          <a:p>
            <a:r>
              <a:rPr lang="ar-IQ" sz="1600" b="1" dirty="0" err="1" smtClean="0"/>
              <a:t>الاشكال</a:t>
            </a:r>
            <a:r>
              <a:rPr lang="ar-IQ" sz="1600" b="1" dirty="0" smtClean="0"/>
              <a:t> </a:t>
            </a:r>
            <a:r>
              <a:rPr lang="ar-IQ" sz="1600" b="1" dirty="0" err="1" smtClean="0"/>
              <a:t>التضاريسة</a:t>
            </a:r>
            <a:r>
              <a:rPr lang="ar-IQ" sz="1600" b="1" dirty="0" smtClean="0"/>
              <a:t> العامة</a:t>
            </a:r>
          </a:p>
          <a:p>
            <a:r>
              <a:rPr lang="ar-IQ" sz="1400" dirty="0" smtClean="0"/>
              <a:t>تتباين </a:t>
            </a:r>
            <a:r>
              <a:rPr lang="ar-IQ" sz="1400" dirty="0" err="1" smtClean="0"/>
              <a:t>الاراضي</a:t>
            </a:r>
            <a:r>
              <a:rPr lang="ar-IQ" sz="1400" dirty="0" smtClean="0"/>
              <a:t> الجافة في تضاريسها وتركيبها </a:t>
            </a:r>
            <a:r>
              <a:rPr lang="ar-IQ" sz="1400" dirty="0" err="1" smtClean="0"/>
              <a:t>الجيلوجي</a:t>
            </a:r>
            <a:r>
              <a:rPr lang="ar-IQ" sz="1400" dirty="0" smtClean="0"/>
              <a:t> وهي في معظمها صحاري حارة كالصحراء الكبرى </a:t>
            </a:r>
          </a:p>
          <a:p>
            <a:endParaRPr lang="ar-IQ" sz="1600" b="1" dirty="0" smtClean="0"/>
          </a:p>
          <a:p>
            <a:r>
              <a:rPr lang="ar-IQ" sz="1600" b="1" dirty="0" smtClean="0"/>
              <a:t>الملامح العالمة للتعرية </a:t>
            </a:r>
          </a:p>
          <a:p>
            <a:r>
              <a:rPr lang="ar-IQ" sz="1400" dirty="0" smtClean="0"/>
              <a:t>للتعرية النهرية </a:t>
            </a:r>
            <a:r>
              <a:rPr lang="ar-IQ" sz="1400" dirty="0" err="1" smtClean="0"/>
              <a:t>اهميتها</a:t>
            </a:r>
            <a:r>
              <a:rPr lang="ar-IQ" sz="1400" dirty="0" smtClean="0"/>
              <a:t> في النحت </a:t>
            </a:r>
            <a:r>
              <a:rPr lang="ar-IQ" sz="1400" dirty="0" err="1" smtClean="0"/>
              <a:t>والأرساب</a:t>
            </a:r>
            <a:r>
              <a:rPr lang="ar-IQ" sz="1400" dirty="0" smtClean="0"/>
              <a:t> وتختلف قواعد التعرية النهرية التي نعرفها في المناطق الرطبة عنها في </a:t>
            </a:r>
            <a:r>
              <a:rPr lang="ar-IQ" sz="1400" dirty="0" err="1" smtClean="0"/>
              <a:t>الاراضي</a:t>
            </a:r>
            <a:r>
              <a:rPr lang="ar-IQ" sz="1400" dirty="0" smtClean="0"/>
              <a:t> الجافة </a:t>
            </a:r>
          </a:p>
          <a:p>
            <a:endParaRPr lang="ar-IQ" sz="1400" dirty="0" smtClean="0"/>
          </a:p>
          <a:p>
            <a:r>
              <a:rPr lang="ar-IQ" sz="1600" b="1" dirty="0" smtClean="0"/>
              <a:t>مميزات </a:t>
            </a:r>
            <a:r>
              <a:rPr lang="ar-IQ" sz="1600" b="1" dirty="0" err="1" smtClean="0"/>
              <a:t>اشكال</a:t>
            </a:r>
            <a:r>
              <a:rPr lang="ar-IQ" sz="1600" b="1" dirty="0" smtClean="0"/>
              <a:t> </a:t>
            </a:r>
            <a:r>
              <a:rPr lang="ar-IQ" sz="1600" b="1" dirty="0" err="1" smtClean="0"/>
              <a:t>الارضي</a:t>
            </a:r>
            <a:r>
              <a:rPr lang="ar-IQ" sz="1600" b="1" dirty="0" smtClean="0"/>
              <a:t> الجافة </a:t>
            </a:r>
          </a:p>
          <a:p>
            <a:r>
              <a:rPr lang="ar-IQ" sz="1400" dirty="0" smtClean="0"/>
              <a:t>تمتاز </a:t>
            </a:r>
            <a:r>
              <a:rPr lang="ar-IQ" sz="1400" dirty="0" err="1" smtClean="0"/>
              <a:t>اشكال</a:t>
            </a:r>
            <a:r>
              <a:rPr lang="ar-IQ" sz="1400" dirty="0" smtClean="0"/>
              <a:t> </a:t>
            </a:r>
            <a:r>
              <a:rPr lang="ar-IQ" sz="1400" dirty="0" err="1" smtClean="0"/>
              <a:t>الاراضي</a:t>
            </a:r>
            <a:r>
              <a:rPr lang="ar-IQ" sz="1400" dirty="0" smtClean="0"/>
              <a:t> السطح في </a:t>
            </a:r>
            <a:r>
              <a:rPr lang="ar-IQ" sz="1400" dirty="0" err="1" smtClean="0"/>
              <a:t>الاراضي</a:t>
            </a:r>
            <a:r>
              <a:rPr lang="ar-IQ" sz="1400" dirty="0" smtClean="0"/>
              <a:t> الجافة بشدة الانحدار وعدم التناسق في الشكل العام وافتقار السطوح للنباتات الصحراوية واكتساء السطوح بمفتتات حصوية </a:t>
            </a:r>
            <a:r>
              <a:rPr lang="ar-IQ" sz="1400" dirty="0" err="1" smtClean="0"/>
              <a:t>او</a:t>
            </a:r>
            <a:r>
              <a:rPr lang="ar-IQ" sz="1400" dirty="0" smtClean="0"/>
              <a:t> رملية </a:t>
            </a:r>
          </a:p>
          <a:p>
            <a:endParaRPr lang="ar-IQ" sz="1400" dirty="0" smtClean="0"/>
          </a:p>
          <a:p>
            <a:r>
              <a:rPr lang="ar-IQ" sz="1600" b="1" dirty="0" smtClean="0"/>
              <a:t>التعرية المائية في المناطق الجافة </a:t>
            </a:r>
          </a:p>
          <a:p>
            <a:r>
              <a:rPr lang="ar-IQ" sz="1400" dirty="0" smtClean="0"/>
              <a:t>لا تقل </a:t>
            </a:r>
            <a:r>
              <a:rPr lang="ar-IQ" sz="1400" dirty="0" err="1" smtClean="0"/>
              <a:t>الاثار</a:t>
            </a:r>
            <a:r>
              <a:rPr lang="ar-IQ" sz="1400" dirty="0" smtClean="0"/>
              <a:t> </a:t>
            </a:r>
            <a:r>
              <a:rPr lang="ar-IQ" sz="1400" dirty="0" err="1" smtClean="0"/>
              <a:t>الجيومورفولوجية</a:t>
            </a:r>
            <a:r>
              <a:rPr lang="ar-IQ" sz="1400" dirty="0" smtClean="0"/>
              <a:t> للتعرية المائية عن </a:t>
            </a:r>
            <a:r>
              <a:rPr lang="ar-IQ" sz="1400" dirty="0" err="1" smtClean="0"/>
              <a:t>اثار</a:t>
            </a:r>
            <a:r>
              <a:rPr lang="ar-IQ" sz="1400" dirty="0" smtClean="0"/>
              <a:t> الرياح بل هي </a:t>
            </a:r>
            <a:r>
              <a:rPr lang="ar-IQ" sz="1400" dirty="0" err="1" smtClean="0"/>
              <a:t>اعظم</a:t>
            </a:r>
            <a:r>
              <a:rPr lang="ar-IQ" sz="1400" dirty="0" smtClean="0"/>
              <a:t> لا </a:t>
            </a:r>
            <a:r>
              <a:rPr lang="ar-IQ" sz="1400" dirty="0" err="1" smtClean="0"/>
              <a:t>سيما</a:t>
            </a:r>
            <a:r>
              <a:rPr lang="ar-IQ" sz="1400" dirty="0" smtClean="0"/>
              <a:t> في النحت رغم قلة </a:t>
            </a:r>
            <a:r>
              <a:rPr lang="ar-IQ" sz="1400" dirty="0" err="1" smtClean="0"/>
              <a:t>الامطار</a:t>
            </a:r>
            <a:r>
              <a:rPr lang="ar-IQ" sz="1400" dirty="0" smtClean="0"/>
              <a:t> وهنا </a:t>
            </a:r>
            <a:r>
              <a:rPr lang="ar-IQ" sz="1400" dirty="0" err="1" smtClean="0"/>
              <a:t>نتسائل</a:t>
            </a:r>
            <a:r>
              <a:rPr lang="ar-IQ" sz="1400" dirty="0" smtClean="0"/>
              <a:t> لماذا نؤكد على </a:t>
            </a:r>
            <a:r>
              <a:rPr lang="ar-IQ" sz="1400" dirty="0" err="1" smtClean="0"/>
              <a:t>ان</a:t>
            </a:r>
            <a:r>
              <a:rPr lang="ar-IQ" sz="1400" dirty="0" smtClean="0"/>
              <a:t> التعرية المائية  ذات </a:t>
            </a:r>
            <a:r>
              <a:rPr lang="ar-IQ" sz="1400" dirty="0" err="1" smtClean="0"/>
              <a:t>اهمية</a:t>
            </a:r>
            <a:r>
              <a:rPr lang="ar-IQ" sz="1400" dirty="0" smtClean="0"/>
              <a:t> بالغة والجواب </a:t>
            </a:r>
            <a:r>
              <a:rPr lang="ar-IQ" sz="1400" dirty="0" err="1" smtClean="0"/>
              <a:t>ان</a:t>
            </a:r>
            <a:r>
              <a:rPr lang="ar-IQ" sz="1400" dirty="0" smtClean="0"/>
              <a:t> هذا المناطق لم تكن دائما جافة بل عرفت عصر مطير عصر </a:t>
            </a:r>
            <a:r>
              <a:rPr lang="ar-IQ" sz="1400" dirty="0" err="1" smtClean="0"/>
              <a:t>البليستوين</a:t>
            </a:r>
            <a:r>
              <a:rPr lang="ar-IQ" sz="1400" dirty="0" smtClean="0"/>
              <a:t> جرت </a:t>
            </a:r>
            <a:r>
              <a:rPr lang="ar-IQ" sz="1400" dirty="0" err="1" smtClean="0"/>
              <a:t>فية</a:t>
            </a:r>
            <a:r>
              <a:rPr lang="ar-IQ" sz="1400" dirty="0" smtClean="0"/>
              <a:t> سيول كثيرة ومتنوعة</a:t>
            </a:r>
          </a:p>
          <a:p>
            <a:endParaRPr lang="ar-IQ" sz="1600" dirty="0" smtClean="0"/>
          </a:p>
          <a:p>
            <a:endParaRPr lang="ar-IQ"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6480720"/>
          </a:xfrm>
        </p:spPr>
        <p:txBody>
          <a:bodyPr>
            <a:normAutofit lnSpcReduction="10000"/>
          </a:bodyPr>
          <a:lstStyle/>
          <a:p>
            <a:r>
              <a:rPr lang="ar-IQ" sz="1600" b="1" dirty="0" smtClean="0"/>
              <a:t>خصائص التساقط في الأراضي الجافة </a:t>
            </a:r>
          </a:p>
          <a:p>
            <a:r>
              <a:rPr lang="ar-IQ" sz="1400" dirty="0" smtClean="0"/>
              <a:t>1- عدم الانتظام وشدة الاختلاف </a:t>
            </a:r>
            <a:r>
              <a:rPr lang="ar-IQ" sz="1400" dirty="0" err="1" smtClean="0"/>
              <a:t>الزماني</a:t>
            </a:r>
            <a:r>
              <a:rPr lang="ar-IQ" sz="1400" dirty="0" smtClean="0"/>
              <a:t> في كميات الأمطار </a:t>
            </a:r>
            <a:r>
              <a:rPr lang="ar-IQ" sz="1400" dirty="0" err="1" smtClean="0"/>
              <a:t>الهاطلة</a:t>
            </a:r>
            <a:r>
              <a:rPr lang="ar-IQ" sz="1400" dirty="0" smtClean="0"/>
              <a:t> </a:t>
            </a:r>
          </a:p>
          <a:p>
            <a:r>
              <a:rPr lang="ar-IQ" sz="1400" dirty="0" smtClean="0"/>
              <a:t>2- هطول بعض كميات الأمطار بتركيز عالي وبتكرار منخفض </a:t>
            </a:r>
          </a:p>
          <a:p>
            <a:r>
              <a:rPr lang="ar-IQ" sz="1400" dirty="0" smtClean="0"/>
              <a:t>3- بعض كميات الأمطار </a:t>
            </a:r>
            <a:r>
              <a:rPr lang="ar-IQ" sz="1400" dirty="0" err="1" smtClean="0"/>
              <a:t>الهاطلة</a:t>
            </a:r>
            <a:r>
              <a:rPr lang="ar-IQ" sz="1400" dirty="0" smtClean="0"/>
              <a:t> وتحدث على شكل الأمطار غزيرة </a:t>
            </a:r>
            <a:r>
              <a:rPr lang="ar-IQ" sz="1400" dirty="0" err="1" smtClean="0"/>
              <a:t>فيضانية</a:t>
            </a:r>
            <a:r>
              <a:rPr lang="ar-IQ" sz="1400" dirty="0" smtClean="0"/>
              <a:t> </a:t>
            </a:r>
          </a:p>
          <a:p>
            <a:r>
              <a:rPr lang="ar-IQ" sz="1400" dirty="0" smtClean="0"/>
              <a:t>4- هطول معظم الأمطار بكميات محدودة وبتكرار مرتفع </a:t>
            </a:r>
          </a:p>
          <a:p>
            <a:r>
              <a:rPr lang="ar-IQ" sz="1400" dirty="0" smtClean="0"/>
              <a:t>5- قلة عدد الأيام المطيرة وقصر الفصل المطير </a:t>
            </a:r>
          </a:p>
          <a:p>
            <a:r>
              <a:rPr lang="ar-IQ" sz="1400" dirty="0" smtClean="0"/>
              <a:t>6- تباعد الأيام المطيرة </a:t>
            </a:r>
          </a:p>
          <a:p>
            <a:r>
              <a:rPr lang="ar-IQ" sz="1400" dirty="0" smtClean="0"/>
              <a:t>7- اختلاف مسببات المطار </a:t>
            </a:r>
          </a:p>
          <a:p>
            <a:r>
              <a:rPr lang="ar-IQ" sz="1400" dirty="0" smtClean="0"/>
              <a:t>8- انخفاض فاعلية </a:t>
            </a:r>
            <a:r>
              <a:rPr lang="ar-IQ" sz="1400" dirty="0"/>
              <a:t> </a:t>
            </a:r>
            <a:r>
              <a:rPr lang="ar-IQ" sz="1400" dirty="0" smtClean="0"/>
              <a:t>الأمطار </a:t>
            </a:r>
          </a:p>
          <a:p>
            <a:r>
              <a:rPr lang="ar-IQ" sz="1400" dirty="0" smtClean="0"/>
              <a:t>9- </a:t>
            </a:r>
            <a:r>
              <a:rPr lang="ar-IQ" sz="1400" dirty="0" err="1" smtClean="0"/>
              <a:t>بقعية</a:t>
            </a:r>
            <a:r>
              <a:rPr lang="ar-IQ" sz="1400" dirty="0" smtClean="0"/>
              <a:t>  الأمطار </a:t>
            </a:r>
            <a:r>
              <a:rPr lang="ar-IQ" sz="1400" dirty="0" err="1" smtClean="0"/>
              <a:t>الهاطلة</a:t>
            </a:r>
            <a:r>
              <a:rPr lang="ar-IQ" sz="1400" dirty="0" smtClean="0"/>
              <a:t> </a:t>
            </a:r>
          </a:p>
          <a:p>
            <a:r>
              <a:rPr lang="ar-IQ" sz="1400" dirty="0" smtClean="0"/>
              <a:t>10- فجائية هطول الأمطار </a:t>
            </a:r>
          </a:p>
          <a:p>
            <a:endParaRPr lang="ar-IQ" sz="1400" dirty="0" smtClean="0"/>
          </a:p>
          <a:p>
            <a:r>
              <a:rPr lang="ar-IQ" sz="1600" b="1" dirty="0" smtClean="0"/>
              <a:t>- </a:t>
            </a:r>
            <a:r>
              <a:rPr lang="ar-IQ" sz="1600" b="1" dirty="0" err="1" smtClean="0"/>
              <a:t>اهم</a:t>
            </a:r>
            <a:r>
              <a:rPr lang="ar-IQ" sz="1600" b="1" dirty="0" smtClean="0"/>
              <a:t> </a:t>
            </a:r>
            <a:r>
              <a:rPr lang="ar-IQ" sz="1600" b="1" dirty="0" err="1" smtClean="0"/>
              <a:t>الاشكال</a:t>
            </a:r>
            <a:r>
              <a:rPr lang="ar-IQ" sz="1600" b="1" dirty="0" smtClean="0"/>
              <a:t> </a:t>
            </a:r>
            <a:r>
              <a:rPr lang="ar-IQ" sz="1600" b="1" dirty="0" err="1" smtClean="0"/>
              <a:t>الجيومورفلوجية</a:t>
            </a:r>
            <a:r>
              <a:rPr lang="ar-IQ" sz="1600" b="1" dirty="0" smtClean="0"/>
              <a:t> للنحت المائي</a:t>
            </a:r>
          </a:p>
          <a:p>
            <a:r>
              <a:rPr lang="ar-IQ" sz="1400" dirty="0" smtClean="0"/>
              <a:t>1- </a:t>
            </a:r>
            <a:r>
              <a:rPr lang="ar-IQ" sz="1400" dirty="0" err="1" smtClean="0"/>
              <a:t>الاراضي</a:t>
            </a:r>
            <a:r>
              <a:rPr lang="ar-IQ" sz="1400" dirty="0" smtClean="0"/>
              <a:t> الرديئة  2- </a:t>
            </a:r>
            <a:r>
              <a:rPr lang="ar-IQ" sz="1400" dirty="0" err="1" smtClean="0"/>
              <a:t>الاودية</a:t>
            </a:r>
            <a:r>
              <a:rPr lang="ar-IQ" sz="1400" dirty="0" smtClean="0"/>
              <a:t> الجافة  3- السيول الغطائية 4- البيد منت (السهول </a:t>
            </a:r>
            <a:r>
              <a:rPr lang="ar-IQ" sz="1400" dirty="0" err="1" smtClean="0"/>
              <a:t>التحاتية</a:t>
            </a:r>
            <a:r>
              <a:rPr lang="ar-IQ" sz="1400" dirty="0" smtClean="0"/>
              <a:t> )  5- فيضان الوادي</a:t>
            </a:r>
          </a:p>
          <a:p>
            <a:endParaRPr lang="ar-IQ" sz="1600" dirty="0" smtClean="0"/>
          </a:p>
          <a:p>
            <a:r>
              <a:rPr lang="ar-IQ" sz="1600" b="1" dirty="0" smtClean="0"/>
              <a:t>- أشكال </a:t>
            </a:r>
            <a:r>
              <a:rPr lang="ar-IQ" sz="1600" b="1" dirty="0" err="1" smtClean="0"/>
              <a:t>الارساب</a:t>
            </a:r>
            <a:r>
              <a:rPr lang="ar-IQ" sz="1600" b="1" dirty="0" smtClean="0"/>
              <a:t> المائي </a:t>
            </a:r>
          </a:p>
          <a:p>
            <a:r>
              <a:rPr lang="ar-IQ" sz="1400" dirty="0" smtClean="0"/>
              <a:t>1- المراوح </a:t>
            </a:r>
            <a:r>
              <a:rPr lang="ar-IQ" sz="1400" dirty="0" err="1" smtClean="0"/>
              <a:t>الغرينية</a:t>
            </a:r>
            <a:r>
              <a:rPr lang="ar-IQ" sz="1400" dirty="0" smtClean="0"/>
              <a:t>  2- </a:t>
            </a:r>
            <a:r>
              <a:rPr lang="ar-IQ" sz="1400" dirty="0" err="1" smtClean="0"/>
              <a:t>السبخ</a:t>
            </a:r>
            <a:r>
              <a:rPr lang="ar-IQ" sz="1400" dirty="0" smtClean="0"/>
              <a:t> </a:t>
            </a:r>
            <a:r>
              <a:rPr lang="ar-IQ" sz="1400" dirty="0" err="1" smtClean="0"/>
              <a:t>او</a:t>
            </a:r>
            <a:r>
              <a:rPr lang="ar-IQ" sz="1400" dirty="0" smtClean="0"/>
              <a:t> الفلوت </a:t>
            </a:r>
            <a:r>
              <a:rPr lang="ar-IQ" sz="1400" dirty="0" err="1" smtClean="0"/>
              <a:t>او</a:t>
            </a:r>
            <a:r>
              <a:rPr lang="ar-IQ" sz="1400" dirty="0" smtClean="0"/>
              <a:t> البلايا  3- الرق </a:t>
            </a:r>
            <a:r>
              <a:rPr lang="ar-IQ" sz="1400" dirty="0" err="1" smtClean="0"/>
              <a:t>او</a:t>
            </a:r>
            <a:r>
              <a:rPr lang="ar-IQ" sz="1400" dirty="0" smtClean="0"/>
              <a:t> السرير  4- الخبر </a:t>
            </a:r>
            <a:r>
              <a:rPr lang="ar-IQ" sz="1400" dirty="0" err="1" smtClean="0"/>
              <a:t>او</a:t>
            </a:r>
            <a:r>
              <a:rPr lang="ar-IQ" sz="1400" dirty="0" smtClean="0"/>
              <a:t> </a:t>
            </a:r>
            <a:r>
              <a:rPr lang="ar-IQ" sz="1400" dirty="0" err="1" smtClean="0"/>
              <a:t>البلزون</a:t>
            </a:r>
            <a:r>
              <a:rPr lang="ar-IQ" sz="1400" dirty="0" smtClean="0"/>
              <a:t>  5-  </a:t>
            </a:r>
            <a:r>
              <a:rPr lang="ar-IQ" sz="1400" dirty="0" err="1" smtClean="0"/>
              <a:t>الحماد</a:t>
            </a:r>
            <a:r>
              <a:rPr lang="ar-IQ" sz="1400" dirty="0" smtClean="0"/>
              <a:t> </a:t>
            </a:r>
            <a:r>
              <a:rPr lang="ar-IQ" sz="1400" dirty="0" err="1" smtClean="0"/>
              <a:t>او</a:t>
            </a:r>
            <a:r>
              <a:rPr lang="ar-IQ" sz="1400" dirty="0" smtClean="0"/>
              <a:t> السهول الحصوية  6- </a:t>
            </a:r>
            <a:r>
              <a:rPr lang="ar-IQ" sz="1400" dirty="0" err="1" smtClean="0"/>
              <a:t>البهاد</a:t>
            </a:r>
            <a:r>
              <a:rPr lang="ar-IQ" sz="1400" dirty="0" smtClean="0"/>
              <a:t>  7- </a:t>
            </a:r>
            <a:r>
              <a:rPr lang="ar-IQ" sz="1400" dirty="0" err="1" smtClean="0"/>
              <a:t>الكويستا</a:t>
            </a:r>
            <a:endParaRPr lang="ar-IQ" sz="1400" dirty="0" smtClean="0"/>
          </a:p>
          <a:p>
            <a:endParaRPr lang="ar-IQ" sz="1400" dirty="0" smtClean="0"/>
          </a:p>
          <a:p>
            <a:r>
              <a:rPr lang="ar-IQ" sz="1600" b="1" dirty="0" smtClean="0"/>
              <a:t>- التعرية </a:t>
            </a:r>
            <a:r>
              <a:rPr lang="ar-IQ" sz="1600" b="1" dirty="0" err="1" smtClean="0"/>
              <a:t>الريحية</a:t>
            </a:r>
            <a:r>
              <a:rPr lang="ar-IQ" sz="1600" b="1" dirty="0" smtClean="0"/>
              <a:t>  ( نحت , نقل , </a:t>
            </a:r>
            <a:r>
              <a:rPr lang="ar-IQ" sz="1600" b="1" dirty="0" err="1" smtClean="0"/>
              <a:t>أرساب</a:t>
            </a:r>
            <a:r>
              <a:rPr lang="ar-IQ" sz="1600" b="1" dirty="0" smtClean="0"/>
              <a:t> )</a:t>
            </a:r>
          </a:p>
          <a:p>
            <a:r>
              <a:rPr lang="ar-IQ" sz="1400" dirty="0" smtClean="0"/>
              <a:t>تأثر التعرية </a:t>
            </a:r>
            <a:r>
              <a:rPr lang="ar-IQ" sz="1400" dirty="0" err="1" smtClean="0"/>
              <a:t>الريحية</a:t>
            </a:r>
            <a:r>
              <a:rPr lang="ar-IQ" sz="1400" dirty="0" smtClean="0"/>
              <a:t> اقل بكثير من التعرية المائية على الرغم من قوة الرياح في الجهات الصحراوية وعدم وجود عوائق تعيق حركتها وتحد من سرعتها لذا فأثرها محدود في نحت الصخور إذ لم تتكون أشكال عديدة على سطح </a:t>
            </a:r>
            <a:r>
              <a:rPr lang="ar-IQ" sz="1400" dirty="0" err="1" smtClean="0"/>
              <a:t>الارض</a:t>
            </a:r>
            <a:r>
              <a:rPr lang="ar-IQ" sz="1400" dirty="0" smtClean="0"/>
              <a:t> بفعل نحت الرياح كما هو الحال بالنسبة للأنهار</a:t>
            </a:r>
          </a:p>
          <a:p>
            <a:endParaRPr lang="ar-IQ" sz="1400" dirty="0" smtClean="0"/>
          </a:p>
          <a:p>
            <a:r>
              <a:rPr lang="ar-IQ" sz="1600" b="1" dirty="0" smtClean="0"/>
              <a:t>- </a:t>
            </a:r>
            <a:r>
              <a:rPr lang="ar-IQ" sz="1600" b="1" dirty="0" err="1" smtClean="0"/>
              <a:t>الاشكال</a:t>
            </a:r>
            <a:r>
              <a:rPr lang="ar-IQ" sz="1600" b="1" dirty="0" smtClean="0"/>
              <a:t> التي تشكلها الرياح</a:t>
            </a:r>
          </a:p>
          <a:p>
            <a:r>
              <a:rPr lang="ar-IQ" sz="1400" dirty="0" smtClean="0"/>
              <a:t>1- عش الغراب 2- المنضدة  3- القنوات 4- المنخفض الصحراوي </a:t>
            </a:r>
          </a:p>
          <a:p>
            <a:endParaRPr lang="ar-IQ" sz="1400" dirty="0" smtClean="0"/>
          </a:p>
          <a:p>
            <a:endParaRPr lang="ar-IQ" sz="1600" b="1" dirty="0" smtClean="0"/>
          </a:p>
          <a:p>
            <a:endParaRPr lang="ar-IQ"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6480720"/>
          </a:xfrm>
        </p:spPr>
        <p:txBody>
          <a:bodyPr>
            <a:normAutofit/>
          </a:bodyPr>
          <a:lstStyle/>
          <a:p>
            <a:endParaRPr lang="ar-IQ" sz="1400" dirty="0" smtClean="0"/>
          </a:p>
          <a:p>
            <a:r>
              <a:rPr lang="ar-IQ" sz="1600" b="1" dirty="0" smtClean="0"/>
              <a:t>- </a:t>
            </a:r>
            <a:r>
              <a:rPr lang="ar-IQ" sz="1600" b="1" dirty="0" err="1" smtClean="0"/>
              <a:t>اشكال</a:t>
            </a:r>
            <a:r>
              <a:rPr lang="ar-IQ" sz="1600" b="1" dirty="0" smtClean="0"/>
              <a:t> </a:t>
            </a:r>
            <a:r>
              <a:rPr lang="ar-IQ" sz="1600" b="1" dirty="0" err="1" smtClean="0"/>
              <a:t>الارساب</a:t>
            </a:r>
            <a:r>
              <a:rPr lang="ar-IQ" sz="1600" b="1" dirty="0" smtClean="0"/>
              <a:t> </a:t>
            </a:r>
          </a:p>
          <a:p>
            <a:r>
              <a:rPr lang="ar-IQ" sz="1400" dirty="0" smtClean="0"/>
              <a:t>1- تربة </a:t>
            </a:r>
            <a:r>
              <a:rPr lang="ar-IQ" sz="1400" dirty="0" err="1" smtClean="0"/>
              <a:t>اللويس</a:t>
            </a:r>
            <a:r>
              <a:rPr lang="ar-IQ" sz="1400" dirty="0" smtClean="0"/>
              <a:t>  2- التجمعات الرملية </a:t>
            </a:r>
          </a:p>
          <a:p>
            <a:endParaRPr lang="ar-IQ" sz="1600" b="1" dirty="0" smtClean="0"/>
          </a:p>
          <a:p>
            <a:r>
              <a:rPr lang="ar-IQ" sz="1600" b="1" dirty="0" smtClean="0"/>
              <a:t>- </a:t>
            </a:r>
            <a:r>
              <a:rPr lang="ar-IQ" sz="1600" b="1" dirty="0" err="1" smtClean="0"/>
              <a:t>اشكال</a:t>
            </a:r>
            <a:r>
              <a:rPr lang="ar-IQ" sz="1600" b="1" dirty="0" smtClean="0"/>
              <a:t> الكثبان الرملي </a:t>
            </a:r>
          </a:p>
          <a:p>
            <a:r>
              <a:rPr lang="ar-IQ" sz="1400" dirty="0" smtClean="0"/>
              <a:t>1- الكثبان الهلالية ( </a:t>
            </a:r>
            <a:r>
              <a:rPr lang="ar-IQ" sz="1400" dirty="0" err="1" smtClean="0"/>
              <a:t>البرخان</a:t>
            </a:r>
            <a:r>
              <a:rPr lang="ar-IQ" sz="1400" dirty="0" smtClean="0"/>
              <a:t> )  2- الكثبان الطولية </a:t>
            </a:r>
            <a:r>
              <a:rPr lang="ar-IQ" sz="1400" dirty="0" err="1" smtClean="0"/>
              <a:t>او</a:t>
            </a:r>
            <a:r>
              <a:rPr lang="ar-IQ" sz="1400" dirty="0" smtClean="0"/>
              <a:t> </a:t>
            </a:r>
            <a:r>
              <a:rPr lang="ar-IQ" sz="1400" dirty="0" err="1" smtClean="0"/>
              <a:t>الاسياف</a:t>
            </a:r>
            <a:r>
              <a:rPr lang="ar-IQ" sz="1400" dirty="0" smtClean="0"/>
              <a:t>  3- بحر الرمل </a:t>
            </a:r>
            <a:r>
              <a:rPr lang="ar-IQ" sz="1400" dirty="0" err="1" smtClean="0"/>
              <a:t>او</a:t>
            </a:r>
            <a:r>
              <a:rPr lang="ar-IQ" sz="1400" dirty="0" smtClean="0"/>
              <a:t> الكثبان </a:t>
            </a:r>
            <a:r>
              <a:rPr lang="ar-IQ" sz="1400" smtClean="0"/>
              <a:t>المستعرضة   4-ا لكثبان </a:t>
            </a:r>
            <a:r>
              <a:rPr lang="ar-IQ" sz="1400" dirty="0" err="1" smtClean="0"/>
              <a:t>التجمعية</a:t>
            </a:r>
            <a:r>
              <a:rPr lang="ar-IQ" sz="1400" dirty="0" smtClean="0"/>
              <a:t> </a:t>
            </a:r>
            <a:r>
              <a:rPr lang="ar-IQ" sz="1400" dirty="0" err="1" smtClean="0"/>
              <a:t>او</a:t>
            </a:r>
            <a:r>
              <a:rPr lang="ar-IQ" sz="1400" dirty="0" smtClean="0"/>
              <a:t> الرملية</a:t>
            </a:r>
          </a:p>
          <a:p>
            <a:endParaRPr lang="ar-IQ" sz="1400" dirty="0" smtClean="0"/>
          </a:p>
          <a:p>
            <a:r>
              <a:rPr lang="ar-IQ" sz="1600" b="1" dirty="0" smtClean="0"/>
              <a:t>- </a:t>
            </a:r>
            <a:r>
              <a:rPr lang="ar-IQ" sz="1600" b="1" dirty="0" err="1" smtClean="0"/>
              <a:t>اساليب</a:t>
            </a:r>
            <a:r>
              <a:rPr lang="ar-IQ" sz="1600" b="1" dirty="0" smtClean="0"/>
              <a:t> المتبعة لتثبيت الكثبان الرملية </a:t>
            </a:r>
          </a:p>
          <a:p>
            <a:r>
              <a:rPr lang="ar-IQ" sz="1400" dirty="0" smtClean="0"/>
              <a:t>1- إقامة </a:t>
            </a:r>
            <a:r>
              <a:rPr lang="ar-IQ" sz="1400" dirty="0" err="1" smtClean="0"/>
              <a:t>مصدات</a:t>
            </a:r>
            <a:r>
              <a:rPr lang="ar-IQ" sz="1400" dirty="0" smtClean="0"/>
              <a:t> للرياح على ظهور الكثبان على شكل مربعات ومستطيلات  لا عاقة حركة الكثبان</a:t>
            </a:r>
          </a:p>
          <a:p>
            <a:r>
              <a:rPr lang="ar-IQ" sz="1400" dirty="0" smtClean="0"/>
              <a:t>2- تغطية أسطح الكثبان بالحصى والزلط </a:t>
            </a:r>
          </a:p>
          <a:p>
            <a:r>
              <a:rPr lang="ar-IQ" sz="1400" dirty="0" smtClean="0"/>
              <a:t>3- حفر خنادق طويلة فاصلة بين مراكز العمران والمزارع ومناطق الكثبان المتحركة لتكون مصائد للرمال </a:t>
            </a:r>
          </a:p>
          <a:p>
            <a:r>
              <a:rPr lang="ar-IQ" sz="1400" dirty="0" smtClean="0"/>
              <a:t>4- تغطية السطح بالإسفلت والبترول الخام </a:t>
            </a:r>
          </a:p>
          <a:p>
            <a:r>
              <a:rPr lang="ar-IQ" sz="1400" dirty="0" smtClean="0"/>
              <a:t>5- زراعة سطح الكثيب بأشجار </a:t>
            </a:r>
            <a:r>
              <a:rPr lang="ar-IQ" sz="1400" dirty="0" err="1" smtClean="0"/>
              <a:t>الاثل</a:t>
            </a:r>
            <a:r>
              <a:rPr lang="ar-IQ" sz="1400" dirty="0" smtClean="0"/>
              <a:t> </a:t>
            </a:r>
            <a:r>
              <a:rPr lang="ar-IQ" sz="1400" dirty="0" err="1" smtClean="0"/>
              <a:t>والاكاسيا</a:t>
            </a:r>
            <a:r>
              <a:rPr lang="ar-IQ" sz="1400" dirty="0" smtClean="0"/>
              <a:t> والكافور الفضي </a:t>
            </a:r>
            <a:r>
              <a:rPr lang="ar-IQ" sz="1400" dirty="0" err="1" smtClean="0"/>
              <a:t>والهيلاريا</a:t>
            </a:r>
            <a:endParaRPr lang="ar-IQ" sz="1400" dirty="0" smtClean="0"/>
          </a:p>
          <a:p>
            <a:endParaRPr lang="ar-IQ" sz="1400" dirty="0" smtClean="0"/>
          </a:p>
          <a:p>
            <a:r>
              <a:rPr lang="ar-IQ" sz="1600" b="1" dirty="0" smtClean="0"/>
              <a:t>- مشكلات زحف الرمل</a:t>
            </a:r>
          </a:p>
          <a:p>
            <a:r>
              <a:rPr lang="ar-IQ" sz="1400" dirty="0" smtClean="0"/>
              <a:t>نقصد بزحف الرمل حركة الرمال نو الأراضي الزراعية والسكنية وردمها مما يؤدي </a:t>
            </a:r>
            <a:r>
              <a:rPr lang="ar-IQ" sz="1400" dirty="0" err="1" smtClean="0"/>
              <a:t>الى</a:t>
            </a:r>
            <a:r>
              <a:rPr lang="ar-IQ" sz="1400" dirty="0" smtClean="0"/>
              <a:t> مشاكل اقتصادية هائلة تتحملها الدول والسكان في أطراف الصحاري وهناك طريقتين لوقف زحف الرمل أولهما : تقتصر على تثبيت الكثبان المتحركة القريبة من المراكز العمرانية عن طريق زراعتها وثانيهما : عمل </a:t>
            </a:r>
            <a:r>
              <a:rPr lang="ar-IQ" sz="1400" dirty="0" err="1" smtClean="0"/>
              <a:t>مصدات</a:t>
            </a:r>
            <a:r>
              <a:rPr lang="ar-IQ" sz="1400" dirty="0" smtClean="0"/>
              <a:t> للرياح المحملة بالرمال وذلك من اجل صيانة السكك الحديدية  والطرق وأعمدة التلفون والكهرباء داخل </a:t>
            </a:r>
            <a:r>
              <a:rPr lang="ar-IQ" sz="1400" dirty="0" err="1" smtClean="0"/>
              <a:t>الاراضي</a:t>
            </a:r>
            <a:r>
              <a:rPr lang="ar-IQ" sz="1400" dirty="0" smtClean="0"/>
              <a:t> الجافة </a:t>
            </a:r>
          </a:p>
          <a:p>
            <a:endParaRPr lang="ar-IQ" sz="1400" dirty="0" smtClean="0"/>
          </a:p>
          <a:p>
            <a:endParaRPr lang="ar-IQ" sz="1400" dirty="0" smtClean="0"/>
          </a:p>
          <a:p>
            <a:endParaRPr lang="ar-IQ" sz="1400" dirty="0" smtClean="0"/>
          </a:p>
          <a:p>
            <a:endParaRPr lang="ar-IQ" sz="14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529</Words>
  <Application>Microsoft Office PowerPoint</Application>
  <PresentationFormat>عرض على الشاشة (3:4)‏</PresentationFormat>
  <Paragraphs>62</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سمة Office</vt:lpstr>
      <vt:lpstr>محاضرات </vt:lpstr>
      <vt:lpstr>الفصل الثاني  النظام الأرضي</vt:lpstr>
      <vt:lpstr>الشريحة 3</vt:lpstr>
      <vt:lpstr>الشريحة 4</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dc:title>
  <dc:creator>Maher Fattouh</dc:creator>
  <cp:lastModifiedBy>Maher Fattouh</cp:lastModifiedBy>
  <cp:revision>23</cp:revision>
  <dcterms:created xsi:type="dcterms:W3CDTF">2018-12-24T18:06:28Z</dcterms:created>
  <dcterms:modified xsi:type="dcterms:W3CDTF">2018-12-26T19:52:59Z</dcterms:modified>
</cp:coreProperties>
</file>