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3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2BB5-7C5C-4BBD-B637-E4F8510C698E}" type="datetimeFigureOut">
              <a:rPr lang="ar-IQ" smtClean="0"/>
              <a:pPr/>
              <a:t>18/04/1440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مادة </a:t>
            </a:r>
            <a:r>
              <a:rPr lang="ar-IQ" dirty="0" err="1" smtClean="0"/>
              <a:t>الاراضي</a:t>
            </a:r>
            <a:r>
              <a:rPr lang="ar-IQ" dirty="0" smtClean="0"/>
              <a:t> الجافة </a:t>
            </a:r>
          </a:p>
          <a:p>
            <a:r>
              <a:rPr lang="ar-IQ" dirty="0" smtClean="0"/>
              <a:t>د. مازن شهاب بشير </a:t>
            </a:r>
            <a:r>
              <a:rPr lang="ar-IQ" dirty="0" err="1" smtClean="0"/>
              <a:t>الدراجي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ar-IQ" sz="2800" dirty="0" smtClean="0"/>
              <a:t>الفصل الأول </a:t>
            </a:r>
            <a:br>
              <a:rPr lang="ar-IQ" sz="2800" dirty="0" smtClean="0"/>
            </a:br>
            <a:r>
              <a:rPr lang="ar-IQ" sz="2800" dirty="0" smtClean="0"/>
              <a:t>انتشار الجفاف في العالم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r>
              <a:rPr lang="ar-IQ" sz="2400" dirty="0" smtClean="0"/>
              <a:t>أهمية الأقاليم الجافة </a:t>
            </a:r>
          </a:p>
          <a:p>
            <a:r>
              <a:rPr lang="ar-IQ" sz="1600" b="1" dirty="0" smtClean="0"/>
              <a:t>تبرز أهمية الأقاليم الجافة من خلال </a:t>
            </a:r>
            <a:r>
              <a:rPr lang="ar-IQ" sz="1600" b="1" dirty="0" err="1"/>
              <a:t>ا</a:t>
            </a:r>
            <a:r>
              <a:rPr lang="ar-IQ" sz="1600" b="1" dirty="0" err="1" smtClean="0"/>
              <a:t>لمزيا</a:t>
            </a:r>
            <a:r>
              <a:rPr lang="ar-IQ" sz="1600" b="1" dirty="0" smtClean="0"/>
              <a:t> المكانية </a:t>
            </a:r>
          </a:p>
          <a:p>
            <a:r>
              <a:rPr lang="ar-IQ" sz="1600" b="1" dirty="0" smtClean="0"/>
              <a:t>أ – </a:t>
            </a:r>
            <a:r>
              <a:rPr lang="ar-IQ" sz="1400" b="1" dirty="0" smtClean="0"/>
              <a:t>الامتداد المساحي</a:t>
            </a:r>
          </a:p>
          <a:p>
            <a:r>
              <a:rPr lang="ar-IQ" sz="1400" dirty="0" smtClean="0"/>
              <a:t>تحتل الأقاليم الجافة نحو ثلث مساحة اليابس مع وجود اختلافات محدودة في تقدير هذه المساحة وفقا للمعايير المتبعة في تعريف هذه الأقاليم وتقسم هذه </a:t>
            </a:r>
            <a:r>
              <a:rPr lang="ar-IQ" sz="1400" dirty="0"/>
              <a:t> </a:t>
            </a:r>
            <a:r>
              <a:rPr lang="ar-IQ" sz="1400" dirty="0" smtClean="0"/>
              <a:t>الأقاليم إلى ثلاث مرتبات من الجفاف هي </a:t>
            </a:r>
          </a:p>
          <a:p>
            <a:r>
              <a:rPr lang="ar-IQ" sz="1400" b="1" dirty="0" smtClean="0"/>
              <a:t>1- </a:t>
            </a:r>
            <a:r>
              <a:rPr lang="ar-IQ" sz="1400" b="1" dirty="0"/>
              <a:t> </a:t>
            </a:r>
            <a:r>
              <a:rPr lang="ar-IQ" sz="1400" b="1" dirty="0" err="1" smtClean="0"/>
              <a:t>أقليم</a:t>
            </a:r>
            <a:r>
              <a:rPr lang="ar-IQ" sz="1400" b="1" dirty="0" smtClean="0"/>
              <a:t> جاف جدا :- </a:t>
            </a:r>
            <a:r>
              <a:rPr lang="ar-IQ" sz="1400" dirty="0" smtClean="0"/>
              <a:t>وتشكل نحو 5.8 %  وينتمي </a:t>
            </a:r>
            <a:r>
              <a:rPr lang="ar-IQ" sz="1400" dirty="0"/>
              <a:t>إ</a:t>
            </a:r>
            <a:r>
              <a:rPr lang="ar-IQ" sz="1400" dirty="0" smtClean="0"/>
              <a:t>لى هذه </a:t>
            </a:r>
            <a:r>
              <a:rPr lang="ar-IQ" sz="1400" dirty="0" err="1" smtClean="0"/>
              <a:t>الأقليم</a:t>
            </a:r>
            <a:r>
              <a:rPr lang="ar-IQ" sz="1400" dirty="0" smtClean="0"/>
              <a:t> عدد من الدول منها البحرين والكويت والصومال .. </a:t>
            </a:r>
            <a:r>
              <a:rPr lang="ar-IQ" sz="1400" dirty="0" err="1" smtClean="0"/>
              <a:t>والخ</a:t>
            </a:r>
            <a:r>
              <a:rPr lang="ar-IQ" sz="1400" dirty="0" smtClean="0"/>
              <a:t> </a:t>
            </a:r>
          </a:p>
          <a:p>
            <a:r>
              <a:rPr lang="ar-IQ" sz="1400" b="1" dirty="0" smtClean="0"/>
              <a:t>2- </a:t>
            </a:r>
            <a:r>
              <a:rPr lang="ar-IQ" sz="1400" b="1" dirty="0"/>
              <a:t>أ</a:t>
            </a:r>
            <a:r>
              <a:rPr lang="ar-IQ" sz="1400" b="1" dirty="0" smtClean="0"/>
              <a:t>راضي جافة :-  </a:t>
            </a:r>
            <a:r>
              <a:rPr lang="ar-IQ" sz="1400" dirty="0" smtClean="0"/>
              <a:t>وتحتل نحو 13.7 %  وينتمي </a:t>
            </a:r>
            <a:r>
              <a:rPr lang="ar-IQ" sz="1400" dirty="0" err="1" smtClean="0"/>
              <a:t>اليها</a:t>
            </a:r>
            <a:r>
              <a:rPr lang="ar-IQ" sz="1400" dirty="0" smtClean="0"/>
              <a:t> العديد من الدول مثل </a:t>
            </a:r>
            <a:r>
              <a:rPr lang="ar-IQ" sz="1400" dirty="0" err="1" smtClean="0"/>
              <a:t>افغانستان</a:t>
            </a:r>
            <a:r>
              <a:rPr lang="ar-IQ" sz="1400" dirty="0" smtClean="0"/>
              <a:t> والجزائر  وليبيا  .. </a:t>
            </a:r>
            <a:r>
              <a:rPr lang="ar-IQ" sz="1400" dirty="0" err="1" smtClean="0"/>
              <a:t>والخ</a:t>
            </a:r>
            <a:r>
              <a:rPr lang="ar-IQ" sz="1400" dirty="0" smtClean="0"/>
              <a:t> </a:t>
            </a:r>
          </a:p>
          <a:p>
            <a:r>
              <a:rPr lang="ar-IQ" sz="1400" b="1" dirty="0" smtClean="0"/>
              <a:t>3- أراضي شبة جافة :- </a:t>
            </a:r>
            <a:r>
              <a:rPr lang="ar-IQ" sz="1400" dirty="0" smtClean="0"/>
              <a:t>وتشكل نحو 13.3% وينتمي </a:t>
            </a:r>
            <a:r>
              <a:rPr lang="ar-IQ" sz="1400" dirty="0" err="1" smtClean="0"/>
              <a:t>الياها</a:t>
            </a:r>
            <a:r>
              <a:rPr lang="ar-IQ" sz="1400" dirty="0" smtClean="0"/>
              <a:t> العديد من الدول مثل الصين المكسيك وتشيلي .. </a:t>
            </a:r>
            <a:r>
              <a:rPr lang="ar-IQ" sz="1400" dirty="0" err="1" smtClean="0"/>
              <a:t>والخ</a:t>
            </a:r>
            <a:r>
              <a:rPr lang="ar-IQ" sz="1400" dirty="0" smtClean="0"/>
              <a:t> </a:t>
            </a:r>
          </a:p>
          <a:p>
            <a:endParaRPr lang="ar-IQ" sz="1400" dirty="0" smtClean="0"/>
          </a:p>
          <a:p>
            <a:r>
              <a:rPr lang="ar-IQ" sz="1400" b="1" dirty="0" smtClean="0"/>
              <a:t>- من دراسة  التوزيع المكاني للأقاليم الجافة في العالم يلاحظ </a:t>
            </a:r>
          </a:p>
          <a:p>
            <a:r>
              <a:rPr lang="ar-IQ" sz="1400" dirty="0" smtClean="0"/>
              <a:t>1- </a:t>
            </a:r>
            <a:r>
              <a:rPr lang="ar-IQ" sz="1400" dirty="0" err="1" smtClean="0"/>
              <a:t>ان</a:t>
            </a:r>
            <a:r>
              <a:rPr lang="ar-IQ" sz="1400" dirty="0" smtClean="0"/>
              <a:t> معظم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جدا تتكتل حول مدار السرطان </a:t>
            </a:r>
          </a:p>
          <a:p>
            <a:r>
              <a:rPr lang="ar-IQ" sz="1400" dirty="0" smtClean="0"/>
              <a:t>2- تمتد بعض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على طول السواحل كشريط صحراوي ساحل ضيق </a:t>
            </a:r>
          </a:p>
          <a:p>
            <a:r>
              <a:rPr lang="ar-IQ" sz="1400" dirty="0" smtClean="0"/>
              <a:t>3- </a:t>
            </a:r>
            <a:r>
              <a:rPr lang="ar-IQ" sz="1400" dirty="0" err="1" smtClean="0"/>
              <a:t>تتتواجد</a:t>
            </a:r>
            <a:r>
              <a:rPr lang="ar-IQ" sz="1400" dirty="0" smtClean="0"/>
              <a:t> بعض الصحاري بشكل منفرد </a:t>
            </a:r>
            <a:r>
              <a:rPr lang="ar-IQ" sz="1400" dirty="0" err="1" smtClean="0"/>
              <a:t>او</a:t>
            </a:r>
            <a:r>
              <a:rPr lang="ar-IQ" sz="1400" dirty="0" smtClean="0"/>
              <a:t> معزول بفعل عوامل طبوغرافية محلية </a:t>
            </a:r>
          </a:p>
          <a:p>
            <a:r>
              <a:rPr lang="ar-IQ" sz="1400" b="1" dirty="0" smtClean="0"/>
              <a:t>ب – التجمعات السكانية </a:t>
            </a:r>
          </a:p>
          <a:p>
            <a:r>
              <a:rPr lang="ar-IQ" sz="1400" dirty="0" smtClean="0"/>
              <a:t>يقطن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نحو 15 % من مجموعة سكان العالم حيث </a:t>
            </a:r>
            <a:r>
              <a:rPr lang="ar-IQ" sz="1400" dirty="0" err="1" smtClean="0"/>
              <a:t>ان</a:t>
            </a:r>
            <a:r>
              <a:rPr lang="ar-IQ" sz="1400" dirty="0" smtClean="0"/>
              <a:t> معظمهم 72% يسكن في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شبه الجافة  و27% منهم في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 </a:t>
            </a:r>
            <a:r>
              <a:rPr lang="ar-IQ" sz="1400" dirty="0" err="1" smtClean="0"/>
              <a:t>و</a:t>
            </a:r>
            <a:r>
              <a:rPr lang="ar-IQ" sz="1400" dirty="0" smtClean="0"/>
              <a:t> 1% منهم في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جدا </a:t>
            </a:r>
          </a:p>
          <a:p>
            <a:endParaRPr lang="ar-IQ" sz="1400" b="1" dirty="0" smtClean="0"/>
          </a:p>
          <a:p>
            <a:r>
              <a:rPr lang="ar-IQ" sz="1400" b="1" dirty="0" smtClean="0"/>
              <a:t>- تعريف الجفاف </a:t>
            </a:r>
            <a:r>
              <a:rPr lang="ar-IQ" sz="1400" b="1" dirty="0" err="1" smtClean="0"/>
              <a:t>والاقاليم</a:t>
            </a:r>
            <a:r>
              <a:rPr lang="ar-IQ" sz="1400" b="1" dirty="0" smtClean="0"/>
              <a:t> الجافة </a:t>
            </a:r>
          </a:p>
          <a:p>
            <a:r>
              <a:rPr lang="ar-IQ" sz="1400" dirty="0" smtClean="0"/>
              <a:t>تتعدد أسس تعريف وتحديد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من باحث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</a:t>
            </a:r>
            <a:r>
              <a:rPr lang="ar-IQ" sz="1400" dirty="0" err="1" smtClean="0"/>
              <a:t>اخر</a:t>
            </a:r>
            <a:r>
              <a:rPr lang="ar-IQ" sz="1400" dirty="0" smtClean="0"/>
              <a:t> حيث يعرف الجفاف وهي حالة فقدان مائي متطرفة بحيث لا تكف </a:t>
            </a:r>
            <a:r>
              <a:rPr lang="ar-IQ" sz="1400" dirty="0" err="1" smtClean="0"/>
              <a:t>الامطار</a:t>
            </a:r>
            <a:r>
              <a:rPr lang="ar-IQ" sz="1400" dirty="0" smtClean="0"/>
              <a:t> </a:t>
            </a:r>
            <a:r>
              <a:rPr lang="ar-IQ" sz="1400" dirty="0" err="1" smtClean="0"/>
              <a:t>الهاطلة</a:t>
            </a:r>
            <a:r>
              <a:rPr lang="ar-IQ" sz="1400" dirty="0" smtClean="0"/>
              <a:t>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النشاط  زراعي </a:t>
            </a:r>
          </a:p>
          <a:p>
            <a:endParaRPr lang="ar-IQ" sz="1400" dirty="0" smtClean="0"/>
          </a:p>
          <a:p>
            <a:endParaRPr lang="ar-IQ" sz="1400" dirty="0" smtClean="0"/>
          </a:p>
          <a:p>
            <a:endParaRPr lang="ar-IQ" sz="1400" dirty="0" smtClean="0"/>
          </a:p>
          <a:p>
            <a:pPr>
              <a:buNone/>
            </a:pPr>
            <a:endParaRPr lang="ar-IQ" sz="1400" b="1" dirty="0" smtClean="0"/>
          </a:p>
          <a:p>
            <a:endParaRPr lang="ar-IQ" sz="1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- </a:t>
            </a:r>
            <a:r>
              <a:rPr lang="ar-IQ" sz="1600" b="1" dirty="0"/>
              <a:t>أ</a:t>
            </a:r>
            <a:r>
              <a:rPr lang="ar-IQ" sz="1600" b="1" dirty="0" smtClean="0"/>
              <a:t>سباب الجفاف</a:t>
            </a:r>
          </a:p>
          <a:p>
            <a:r>
              <a:rPr lang="ar-IQ" sz="1400" dirty="0" smtClean="0"/>
              <a:t>1- الدورة الكوكبية للرياح  2- الموقع الجغرافي  3- انخفاض منسوب سطح </a:t>
            </a:r>
            <a:r>
              <a:rPr lang="ar-IQ" sz="1400" dirty="0" err="1" smtClean="0"/>
              <a:t>الارض</a:t>
            </a:r>
            <a:r>
              <a:rPr lang="ar-IQ" sz="1400" dirty="0" smtClean="0"/>
              <a:t>  4- دور </a:t>
            </a:r>
            <a:r>
              <a:rPr lang="ar-IQ" sz="1400" dirty="0" err="1" smtClean="0"/>
              <a:t>الانسان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 5- وجود عوائق تضاريسية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تصنيف المناطق الجافة </a:t>
            </a:r>
          </a:p>
          <a:p>
            <a:r>
              <a:rPr lang="ar-IQ" sz="1400" b="1" dirty="0" smtClean="0"/>
              <a:t>- التصنيف المناخي للأقاليم الجافة </a:t>
            </a:r>
          </a:p>
          <a:p>
            <a:r>
              <a:rPr lang="ar-IQ" sz="1400" dirty="0" smtClean="0"/>
              <a:t>يعتبر </a:t>
            </a:r>
            <a:r>
              <a:rPr lang="ar-IQ" sz="1400" dirty="0" err="1" smtClean="0"/>
              <a:t>اربخت</a:t>
            </a:r>
            <a:r>
              <a:rPr lang="ar-IQ" sz="1400" dirty="0" smtClean="0"/>
              <a:t> أول من عرف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بأنها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التي يفوق فيها معدل التبخر كمية الهطول ما </a:t>
            </a:r>
            <a:r>
              <a:rPr lang="ar-IQ" sz="1400" dirty="0" err="1" smtClean="0"/>
              <a:t>دي</a:t>
            </a:r>
            <a:r>
              <a:rPr lang="ar-IQ" sz="1400" dirty="0" smtClean="0"/>
              <a:t> مارتان </a:t>
            </a:r>
            <a:r>
              <a:rPr lang="ar-IQ" sz="1400" dirty="0" err="1" smtClean="0"/>
              <a:t>وفرير</a:t>
            </a:r>
            <a:r>
              <a:rPr lang="ar-IQ" sz="1400" dirty="0" smtClean="0"/>
              <a:t> 1920 فقد استطاعا </a:t>
            </a:r>
            <a:r>
              <a:rPr lang="ar-IQ" sz="1400" dirty="0" err="1" smtClean="0"/>
              <a:t>ان</a:t>
            </a:r>
            <a:r>
              <a:rPr lang="ar-IQ" sz="1400" dirty="0" smtClean="0"/>
              <a:t> ينشر </a:t>
            </a:r>
            <a:r>
              <a:rPr lang="ar-IQ" sz="1400" dirty="0" err="1" smtClean="0"/>
              <a:t>اول</a:t>
            </a:r>
            <a:r>
              <a:rPr lang="ar-IQ" sz="1400" dirty="0" smtClean="0"/>
              <a:t> خارطة عالمية </a:t>
            </a:r>
            <a:r>
              <a:rPr lang="ar-IQ" sz="1400" dirty="0"/>
              <a:t> </a:t>
            </a:r>
            <a:r>
              <a:rPr lang="ar-IQ" sz="1400" dirty="0" smtClean="0"/>
              <a:t>للمناطق الجافة </a:t>
            </a:r>
            <a:r>
              <a:rPr lang="ar-IQ" sz="1400" dirty="0" err="1" smtClean="0"/>
              <a:t>اما</a:t>
            </a:r>
            <a:r>
              <a:rPr lang="ar-IQ" sz="1400" dirty="0" smtClean="0"/>
              <a:t> </a:t>
            </a:r>
            <a:r>
              <a:rPr lang="ar-IQ" sz="1400" dirty="0" err="1" smtClean="0"/>
              <a:t>لانج</a:t>
            </a:r>
            <a:r>
              <a:rPr lang="ar-IQ" sz="1400" dirty="0" smtClean="0"/>
              <a:t> ودي مارتن فقد استخدما </a:t>
            </a:r>
            <a:r>
              <a:rPr lang="ar-IQ" sz="1400" dirty="0" err="1" smtClean="0"/>
              <a:t>اسساً</a:t>
            </a:r>
            <a:r>
              <a:rPr lang="ar-IQ" sz="1400" dirty="0" smtClean="0"/>
              <a:t> رياضية لتحديد المناطق الجافة </a:t>
            </a:r>
          </a:p>
          <a:p>
            <a:r>
              <a:rPr lang="ar-IQ" sz="1400" b="1" dirty="0" smtClean="0"/>
              <a:t>المزايا  الحرارية  الأقاليم الجافة </a:t>
            </a:r>
          </a:p>
          <a:p>
            <a:r>
              <a:rPr lang="ar-IQ" sz="1400" dirty="0" smtClean="0"/>
              <a:t>1- ارتفاع درجات </a:t>
            </a:r>
            <a:r>
              <a:rPr lang="ar-IQ" sz="1400" dirty="0" err="1" smtClean="0"/>
              <a:t>ىالحرارة</a:t>
            </a:r>
            <a:r>
              <a:rPr lang="ar-IQ" sz="1400" dirty="0" smtClean="0"/>
              <a:t> كمعدلات سنوية ودرجات حرارة قصوى صيفية ونهارية </a:t>
            </a:r>
          </a:p>
          <a:p>
            <a:r>
              <a:rPr lang="ar-IQ" sz="1400" dirty="0" smtClean="0"/>
              <a:t>2- انخفاض درجات الحرارة شتاء ولبلا </a:t>
            </a:r>
          </a:p>
          <a:p>
            <a:r>
              <a:rPr lang="ar-IQ" sz="1400" dirty="0" smtClean="0"/>
              <a:t>3- يوجد تباين في الخصائص </a:t>
            </a:r>
            <a:r>
              <a:rPr lang="ar-IQ" sz="1400" dirty="0" err="1" smtClean="0"/>
              <a:t>الحراية</a:t>
            </a:r>
            <a:r>
              <a:rPr lang="ar-IQ" sz="1400" dirty="0" smtClean="0"/>
              <a:t> بين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المختلفة حيث تمثل </a:t>
            </a:r>
            <a:r>
              <a:rPr lang="ar-IQ" sz="1400" dirty="0" err="1" smtClean="0"/>
              <a:t>الارض</a:t>
            </a:r>
            <a:r>
              <a:rPr lang="ar-IQ" sz="1400" dirty="0" smtClean="0"/>
              <a:t> المدارية الحارة </a:t>
            </a:r>
            <a:r>
              <a:rPr lang="ar-IQ" sz="1400" dirty="0" err="1" smtClean="0"/>
              <a:t>الاكثر</a:t>
            </a:r>
            <a:r>
              <a:rPr lang="ar-IQ" sz="1400" dirty="0" smtClean="0"/>
              <a:t> حرارة </a:t>
            </a:r>
          </a:p>
          <a:p>
            <a:r>
              <a:rPr lang="ar-IQ" sz="1400" dirty="0" smtClean="0"/>
              <a:t>4- يرتبط ارتفاع كمية </a:t>
            </a:r>
            <a:r>
              <a:rPr lang="ar-IQ" sz="1400" dirty="0" err="1" smtClean="0"/>
              <a:t>الاشعاع</a:t>
            </a:r>
            <a:r>
              <a:rPr lang="ar-IQ" sz="1400" dirty="0" smtClean="0"/>
              <a:t> الشمسي في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بانخفاض معامل انعكاس </a:t>
            </a:r>
            <a:r>
              <a:rPr lang="ar-IQ" sz="1400" dirty="0" err="1" smtClean="0"/>
              <a:t>الاشعة</a:t>
            </a:r>
            <a:r>
              <a:rPr lang="ar-IQ" sz="1400" dirty="0" smtClean="0"/>
              <a:t>  بسبب خشونة السطح</a:t>
            </a:r>
          </a:p>
          <a:p>
            <a:r>
              <a:rPr lang="ar-IQ" sz="1400" dirty="0" smtClean="0"/>
              <a:t>5- </a:t>
            </a:r>
            <a:r>
              <a:rPr lang="ar-IQ" sz="1400" dirty="0" err="1" smtClean="0"/>
              <a:t>اضافة</a:t>
            </a:r>
            <a:r>
              <a:rPr lang="ar-IQ" sz="1400" dirty="0" smtClean="0"/>
              <a:t> دور </a:t>
            </a:r>
            <a:r>
              <a:rPr lang="ar-IQ" sz="1400" dirty="0" err="1" smtClean="0"/>
              <a:t>الاشعاع</a:t>
            </a:r>
            <a:r>
              <a:rPr lang="ar-IQ" sz="1400" dirty="0" smtClean="0"/>
              <a:t> الشمسي </a:t>
            </a:r>
          </a:p>
          <a:p>
            <a:r>
              <a:rPr lang="ar-IQ" sz="1400" dirty="0" smtClean="0"/>
              <a:t>6- يؤثر الارتفاع من سطح البحر </a:t>
            </a:r>
            <a:r>
              <a:rPr lang="ar-IQ" sz="1400" dirty="0" err="1" smtClean="0"/>
              <a:t>او</a:t>
            </a:r>
            <a:r>
              <a:rPr lang="ar-IQ" sz="1400" dirty="0" smtClean="0"/>
              <a:t> الانخفاض عنة في درجات الحرارة </a:t>
            </a:r>
          </a:p>
          <a:p>
            <a:r>
              <a:rPr lang="ar-IQ" sz="1400" dirty="0" smtClean="0"/>
              <a:t>7- تضيف خصائص السطح المحلية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الظروف </a:t>
            </a:r>
            <a:r>
              <a:rPr lang="ar-IQ" sz="1400" dirty="0" err="1" smtClean="0"/>
              <a:t>الحراية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8- مثلما تتباين درجة حرارة الهواء مع الارتفاع </a:t>
            </a:r>
          </a:p>
          <a:p>
            <a:r>
              <a:rPr lang="ar-IQ" sz="1400" dirty="0" smtClean="0"/>
              <a:t>9- تتمثل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مستودعا ضخما من </a:t>
            </a:r>
            <a:r>
              <a:rPr lang="ar-IQ" sz="1400" dirty="0" err="1" smtClean="0"/>
              <a:t>الاشعاع</a:t>
            </a:r>
            <a:r>
              <a:rPr lang="ar-IQ" sz="1400" dirty="0" smtClean="0"/>
              <a:t> الشمسي </a:t>
            </a:r>
          </a:p>
          <a:p>
            <a:r>
              <a:rPr lang="ar-IQ" sz="1400" dirty="0" smtClean="0"/>
              <a:t>10- اوجدا الظروف </a:t>
            </a:r>
            <a:r>
              <a:rPr lang="ar-IQ" sz="1400" dirty="0" err="1" smtClean="0"/>
              <a:t>الحراية</a:t>
            </a:r>
            <a:r>
              <a:rPr lang="ar-IQ" sz="1400" dirty="0" smtClean="0"/>
              <a:t> السائدة في </a:t>
            </a:r>
            <a:r>
              <a:rPr lang="ar-IQ" sz="1400" dirty="0" err="1" smtClean="0"/>
              <a:t>الاقاليم</a:t>
            </a:r>
            <a:r>
              <a:rPr lang="ar-IQ" sz="1400" dirty="0" smtClean="0"/>
              <a:t> الجافة ضغوطا وتحديات </a:t>
            </a:r>
            <a:r>
              <a:rPr lang="ar-IQ" sz="1400" dirty="0" err="1" smtClean="0"/>
              <a:t>امام</a:t>
            </a:r>
            <a:r>
              <a:rPr lang="ar-IQ" sz="1400" dirty="0" smtClean="0"/>
              <a:t> استعمالات </a:t>
            </a:r>
            <a:r>
              <a:rPr lang="ar-IQ" sz="1400" dirty="0" err="1" smtClean="0"/>
              <a:t>اراضيها</a:t>
            </a:r>
            <a:r>
              <a:rPr lang="ar-IQ" sz="1400" dirty="0" smtClean="0"/>
              <a:t> </a:t>
            </a:r>
          </a:p>
          <a:p>
            <a:r>
              <a:rPr lang="ar-IQ" sz="1600" b="1" dirty="0" smtClean="0"/>
              <a:t>- التساقط </a:t>
            </a:r>
          </a:p>
          <a:p>
            <a:r>
              <a:rPr lang="ar-IQ" sz="1600" dirty="0" smtClean="0"/>
              <a:t>تعتبر كمية التساقط وأنواعها  </a:t>
            </a:r>
            <a:r>
              <a:rPr lang="ar-IQ" sz="1600" dirty="0" err="1" smtClean="0"/>
              <a:t>وخصائصة</a:t>
            </a:r>
            <a:r>
              <a:rPr lang="ar-IQ" sz="1600" dirty="0" smtClean="0"/>
              <a:t>  المختلفة </a:t>
            </a:r>
            <a:r>
              <a:rPr lang="ar-IQ" sz="1600" dirty="0" err="1" smtClean="0"/>
              <a:t>اهم</a:t>
            </a:r>
            <a:r>
              <a:rPr lang="ar-IQ" sz="1600" dirty="0" smtClean="0"/>
              <a:t> </a:t>
            </a:r>
            <a:r>
              <a:rPr lang="ar-IQ" sz="1600" dirty="0" err="1" smtClean="0"/>
              <a:t>مايميز</a:t>
            </a:r>
            <a:r>
              <a:rPr lang="ar-IQ" sz="1600" dirty="0" smtClean="0"/>
              <a:t> الأقاليم الجافة كما اتضح ذلك في مختلف </a:t>
            </a:r>
            <a:r>
              <a:rPr lang="ar-IQ" sz="1600" dirty="0" err="1" smtClean="0"/>
              <a:t>التعاريف</a:t>
            </a:r>
            <a:r>
              <a:rPr lang="ar-IQ" sz="1600" dirty="0" smtClean="0"/>
              <a:t> </a:t>
            </a:r>
            <a:r>
              <a:rPr lang="ar-IQ" sz="1600" dirty="0" err="1" smtClean="0"/>
              <a:t>والتصانيف</a:t>
            </a:r>
            <a:r>
              <a:rPr lang="ar-IQ" sz="1600" dirty="0" smtClean="0"/>
              <a:t> للأقاليم الجافة </a:t>
            </a:r>
            <a:r>
              <a:rPr lang="ar-IQ" sz="1600" dirty="0" err="1" smtClean="0"/>
              <a:t>اذا</a:t>
            </a:r>
            <a:r>
              <a:rPr lang="ar-IQ" sz="1600" dirty="0" smtClean="0"/>
              <a:t> تقل كمية التساقط </a:t>
            </a:r>
            <a:r>
              <a:rPr lang="ar-IQ" sz="1600" dirty="0" err="1" smtClean="0"/>
              <a:t>الهاطلة</a:t>
            </a:r>
            <a:r>
              <a:rPr lang="ar-IQ" sz="1600" dirty="0" smtClean="0"/>
              <a:t> سنويا عن 100 ملم في الأراضي شديدة الجفاف وما بين 100-300 ملم في الأراضي الجافة وبينما تتراوح في الأقاليم شبة الجافة 200 -500  </a:t>
            </a:r>
            <a:r>
              <a:rPr lang="ar-IQ" sz="1600" dirty="0" err="1" smtClean="0"/>
              <a:t>اذا</a:t>
            </a:r>
            <a:r>
              <a:rPr lang="ar-IQ" sz="1600" dirty="0" smtClean="0"/>
              <a:t> كانت </a:t>
            </a:r>
            <a:r>
              <a:rPr lang="ar-IQ" sz="1600" dirty="0"/>
              <a:t>أ</a:t>
            </a:r>
            <a:r>
              <a:rPr lang="ar-IQ" sz="1600" dirty="0" smtClean="0"/>
              <a:t>مطارها شتوية 300- 800 </a:t>
            </a:r>
            <a:r>
              <a:rPr lang="ar-IQ" sz="1600" dirty="0" err="1" smtClean="0"/>
              <a:t>اذا</a:t>
            </a:r>
            <a:r>
              <a:rPr lang="ar-IQ" sz="1600" dirty="0" smtClean="0"/>
              <a:t> هطلت الأمطار في فصل الصيف وقد تمر عدة سنوات دون هطول الأمطار </a:t>
            </a:r>
          </a:p>
          <a:p>
            <a:pPr>
              <a:buNone/>
            </a:pPr>
            <a:endParaRPr lang="ar-IQ" sz="1600" dirty="0"/>
          </a:p>
          <a:p>
            <a:pPr>
              <a:buNone/>
            </a:pPr>
            <a:endParaRPr lang="ar-IQ" sz="1600" dirty="0" smtClean="0"/>
          </a:p>
          <a:p>
            <a:endParaRPr lang="ar-IQ" sz="1400" b="1" dirty="0" smtClean="0"/>
          </a:p>
          <a:p>
            <a:endParaRPr lang="ar-IQ" sz="1400" dirty="0" smtClean="0"/>
          </a:p>
          <a:p>
            <a:endParaRPr lang="ar-IQ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483</Words>
  <Application>Microsoft Office PowerPoint</Application>
  <PresentationFormat>عرض على الشاشة (3:4)‏</PresentationFormat>
  <Paragraphs>48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محاضرات </vt:lpstr>
      <vt:lpstr>الفصل الأول  انتشار الجفاف في العالم </vt:lpstr>
      <vt:lpstr>الشريحة 3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</dc:title>
  <dc:creator>Maher Fattouh</dc:creator>
  <cp:lastModifiedBy>Maher Fattouh</cp:lastModifiedBy>
  <cp:revision>22</cp:revision>
  <dcterms:created xsi:type="dcterms:W3CDTF">2018-12-24T18:06:28Z</dcterms:created>
  <dcterms:modified xsi:type="dcterms:W3CDTF">2018-12-26T19:50:30Z</dcterms:modified>
</cp:coreProperties>
</file>