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62" r:id="rId4"/>
    <p:sldId id="264" r:id="rId5"/>
    <p:sldId id="263" r:id="rId6"/>
    <p:sldId id="266" r:id="rId7"/>
    <p:sldId id="265" r:id="rId8"/>
    <p:sldId id="267" r:id="rId9"/>
    <p:sldId id="268" r:id="rId10"/>
    <p:sldId id="269" r:id="rId11"/>
    <p:sldId id="270" r:id="rId12"/>
    <p:sldId id="275" r:id="rId13"/>
    <p:sldId id="271" r:id="rId14"/>
    <p:sldId id="272" r:id="rId15"/>
    <p:sldId id="276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590" autoAdjust="0"/>
  </p:normalViewPr>
  <p:slideViewPr>
    <p:cSldViewPr>
      <p:cViewPr>
        <p:scale>
          <a:sx n="66" d="100"/>
          <a:sy n="66" d="100"/>
        </p:scale>
        <p:origin x="-1422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13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8B94-B3AB-4DE6-AEC9-5C6835B49075}" type="datetimeFigureOut">
              <a:rPr lang="ar-SA" smtClean="0"/>
              <a:t>01/12/1437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3B12-7685-45C3-8FC2-F79B8D8802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9974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8B94-B3AB-4DE6-AEC9-5C6835B49075}" type="datetimeFigureOut">
              <a:rPr lang="ar-SA" smtClean="0"/>
              <a:t>01/12/1437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3B12-7685-45C3-8FC2-F79B8D8802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89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8B94-B3AB-4DE6-AEC9-5C6835B49075}" type="datetimeFigureOut">
              <a:rPr lang="ar-SA" smtClean="0"/>
              <a:t>01/12/1437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3B12-7685-45C3-8FC2-F79B8D8802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0883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8B94-B3AB-4DE6-AEC9-5C6835B49075}" type="datetimeFigureOut">
              <a:rPr lang="ar-SA" smtClean="0"/>
              <a:t>01/12/1437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3B12-7685-45C3-8FC2-F79B8D8802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4712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8B94-B3AB-4DE6-AEC9-5C6835B49075}" type="datetimeFigureOut">
              <a:rPr lang="ar-SA" smtClean="0"/>
              <a:t>01/12/1437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3B12-7685-45C3-8FC2-F79B8D8802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898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8B94-B3AB-4DE6-AEC9-5C6835B49075}" type="datetimeFigureOut">
              <a:rPr lang="ar-SA" smtClean="0"/>
              <a:t>01/12/1437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3B12-7685-45C3-8FC2-F79B8D8802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8102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8B94-B3AB-4DE6-AEC9-5C6835B49075}" type="datetimeFigureOut">
              <a:rPr lang="ar-SA" smtClean="0"/>
              <a:t>01/12/1437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3B12-7685-45C3-8FC2-F79B8D8802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9232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8B94-B3AB-4DE6-AEC9-5C6835B49075}" type="datetimeFigureOut">
              <a:rPr lang="ar-SA" smtClean="0"/>
              <a:t>01/12/1437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3B12-7685-45C3-8FC2-F79B8D8802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307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8B94-B3AB-4DE6-AEC9-5C6835B49075}" type="datetimeFigureOut">
              <a:rPr lang="ar-SA" smtClean="0"/>
              <a:t>01/12/1437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3B12-7685-45C3-8FC2-F79B8D8802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685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8B94-B3AB-4DE6-AEC9-5C6835B49075}" type="datetimeFigureOut">
              <a:rPr lang="ar-SA" smtClean="0"/>
              <a:t>01/12/1437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3B12-7685-45C3-8FC2-F79B8D8802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603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8B94-B3AB-4DE6-AEC9-5C6835B49075}" type="datetimeFigureOut">
              <a:rPr lang="ar-SA" smtClean="0"/>
              <a:t>01/12/1437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3B12-7685-45C3-8FC2-F79B8D8802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9980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18B94-B3AB-4DE6-AEC9-5C6835B49075}" type="datetimeFigureOut">
              <a:rPr lang="ar-SA" smtClean="0"/>
              <a:t>01/12/1437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83B12-7685-45C3-8FC2-F79B8D8802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2224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3200" b="1" dirty="0"/>
              <a:t>الإحصاء الحيوي</a:t>
            </a:r>
            <a:br>
              <a:rPr lang="ar-SA" sz="3200" b="1" dirty="0"/>
            </a:br>
            <a:r>
              <a:rPr lang="en-US" sz="3200" b="1" dirty="0"/>
              <a:t>Biostatistics</a:t>
            </a:r>
            <a:endParaRPr lang="ar-SA" sz="32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التوزيعات الاحتمالية</a:t>
            </a:r>
            <a:endParaRPr lang="en-US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Probability Distributions</a:t>
            </a:r>
            <a:endParaRPr lang="en-US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42444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2800" b="1" dirty="0"/>
              <a:t>التوزيع ذو الحدين </a:t>
            </a:r>
            <a:r>
              <a:rPr lang="en-US" sz="2800" b="1" dirty="0"/>
              <a:t>Binomial Distribution</a:t>
            </a:r>
            <a:endParaRPr lang="ar-SA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000" dirty="0" smtClean="0"/>
              <a:t>مثال </a:t>
            </a:r>
            <a:r>
              <a:rPr lang="en-US" sz="2000" dirty="0" smtClean="0"/>
              <a:t>1</a:t>
            </a:r>
            <a:r>
              <a:rPr lang="ar-SA" sz="2000" dirty="0" smtClean="0"/>
              <a:t> : في عائلة مكونة من ثلاثة أطفال ما هو احتمال أن يكون بنتين و ولد </a:t>
            </a:r>
            <a:r>
              <a:rPr lang="en-US" sz="2000" dirty="0" smtClean="0"/>
              <a:t>2 girls and 1 boy</a:t>
            </a:r>
            <a:r>
              <a:rPr lang="ar-SA" sz="2000" dirty="0" smtClean="0"/>
              <a:t>، وما هو احتمال ثلاثة أولاد </a:t>
            </a:r>
            <a:r>
              <a:rPr lang="en-US" sz="2000" dirty="0" smtClean="0"/>
              <a:t>3boys</a:t>
            </a:r>
            <a:r>
              <a:rPr lang="ar-SA" sz="2000" dirty="0" smtClean="0"/>
              <a:t> ، وما هو احتمال على الأقل ولد </a:t>
            </a:r>
            <a:r>
              <a:rPr lang="en-US" sz="2000" dirty="0" smtClean="0"/>
              <a:t>at least one boy</a:t>
            </a:r>
            <a:r>
              <a:rPr lang="ar-SA" sz="2000" dirty="0" smtClean="0"/>
              <a:t> .</a:t>
            </a:r>
          </a:p>
          <a:p>
            <a:r>
              <a:rPr lang="ar-SA" sz="2000" dirty="0" smtClean="0"/>
              <a:t>الحل / من المعادلة السابقة</a:t>
            </a:r>
          </a:p>
          <a:p>
            <a:endParaRPr lang="ar-SA" sz="2000" dirty="0"/>
          </a:p>
          <a:p>
            <a:r>
              <a:rPr lang="ar-SA" sz="2000" dirty="0" smtClean="0"/>
              <a:t>احتمال بنتين وولد </a:t>
            </a:r>
          </a:p>
          <a:p>
            <a:endParaRPr lang="ar-SA" sz="2000" dirty="0" smtClean="0"/>
          </a:p>
          <a:p>
            <a:endParaRPr lang="ar-SA" sz="2000" dirty="0"/>
          </a:p>
          <a:p>
            <a:endParaRPr lang="ar-SA" sz="2000" dirty="0" smtClean="0"/>
          </a:p>
          <a:p>
            <a:endParaRPr lang="ar-SA" sz="2000" dirty="0"/>
          </a:p>
          <a:p>
            <a:r>
              <a:rPr lang="ar-SA" sz="2000" dirty="0" smtClean="0"/>
              <a:t>احتمال ثلاثة أولاد </a:t>
            </a:r>
          </a:p>
          <a:p>
            <a:endParaRPr lang="ar-SA" sz="2000" dirty="0"/>
          </a:p>
          <a:p>
            <a:r>
              <a:rPr lang="ar-SA" sz="2000" dirty="0" smtClean="0"/>
              <a:t>احتمال على الأقل ولد </a:t>
            </a:r>
          </a:p>
          <a:p>
            <a:endParaRPr lang="ar-SA" sz="2000" dirty="0" smtClean="0"/>
          </a:p>
          <a:p>
            <a:endParaRPr lang="ar-SA" sz="20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370" y="2284686"/>
            <a:ext cx="1924634" cy="712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664" y="3501008"/>
            <a:ext cx="4622606" cy="7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972" y="3068960"/>
            <a:ext cx="3533212" cy="42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792" y="4653136"/>
            <a:ext cx="3825425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941168"/>
            <a:ext cx="447146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55" y="6021288"/>
            <a:ext cx="7680853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8002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2800" b="1" dirty="0"/>
              <a:t>التوزيع ذو الحدين </a:t>
            </a:r>
            <a:r>
              <a:rPr lang="en-US" sz="2800" b="1" dirty="0"/>
              <a:t>Binomial Distribution</a:t>
            </a:r>
            <a:endParaRPr lang="ar-SA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SA" sz="2400" dirty="0" smtClean="0"/>
              <a:t>مثال </a:t>
            </a:r>
            <a:r>
              <a:rPr lang="en-US" sz="2400" dirty="0" smtClean="0"/>
              <a:t>2</a:t>
            </a:r>
            <a:r>
              <a:rPr lang="ar-SA" sz="2400" dirty="0" smtClean="0"/>
              <a:t> : عولج </a:t>
            </a:r>
            <a:r>
              <a:rPr lang="en-US" sz="2400" dirty="0" smtClean="0"/>
              <a:t>10</a:t>
            </a:r>
            <a:r>
              <a:rPr lang="ar-SA" sz="2400" dirty="0" smtClean="0"/>
              <a:t> أشخاص جراحيًا ، نسبة النجاح </a:t>
            </a:r>
            <a:r>
              <a:rPr lang="en-US" sz="2400" dirty="0" smtClean="0"/>
              <a:t>70%</a:t>
            </a:r>
            <a:r>
              <a:rPr lang="ar-SA" sz="2400" dirty="0" smtClean="0"/>
              <a:t> لكل شخص، علمًا أن عدد مرات الجراحة الناجحة يتبع للتوزيع ذو الحدين حيث </a:t>
            </a:r>
            <a:r>
              <a:rPr lang="en-US" sz="2400" dirty="0" smtClean="0"/>
              <a:t>n=10, p= 0.7</a:t>
            </a:r>
            <a:r>
              <a:rPr lang="ar-SA" sz="2400" dirty="0" smtClean="0"/>
              <a:t> ما هو احتمال نجاح </a:t>
            </a:r>
            <a:r>
              <a:rPr lang="en-US" sz="2400" dirty="0" smtClean="0"/>
              <a:t> 5</a:t>
            </a:r>
            <a:r>
              <a:rPr lang="ar-SA" sz="2400" dirty="0" smtClean="0"/>
              <a:t>عمليات جراحية.</a:t>
            </a:r>
          </a:p>
          <a:p>
            <a:pPr algn="just"/>
            <a:r>
              <a:rPr lang="ar-SA" sz="2400" dirty="0" smtClean="0"/>
              <a:t>الحل :</a:t>
            </a:r>
            <a:endParaRPr lang="ar-SA" sz="24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785" y="3356992"/>
            <a:ext cx="6742567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5205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2800" b="1" dirty="0"/>
              <a:t>التوزيع ذو الحدين </a:t>
            </a:r>
            <a:r>
              <a:rPr lang="en-US" sz="2800" b="1" dirty="0"/>
              <a:t>Binomial Distribution</a:t>
            </a:r>
            <a:endParaRPr lang="ar-SA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400" b="1" dirty="0" smtClean="0"/>
              <a:t>استخدام الجداول في ايجاد التوزيع الاحتمالي ذو الحدين</a:t>
            </a:r>
          </a:p>
          <a:p>
            <a:r>
              <a:rPr lang="ar-SA" sz="2400" dirty="0" smtClean="0"/>
              <a:t>حسب المثال السابق لإيجاد احتمال بنتين وولد نتبع  </a:t>
            </a:r>
            <a:r>
              <a:rPr lang="pt-BR" sz="2400" i="1" dirty="0"/>
              <a:t>n </a:t>
            </a:r>
            <a:r>
              <a:rPr lang="pt-BR" sz="2400" dirty="0"/>
              <a:t>= 3, </a:t>
            </a:r>
            <a:r>
              <a:rPr lang="pt-BR" sz="2400" i="1" dirty="0"/>
              <a:t>P </a:t>
            </a:r>
            <a:r>
              <a:rPr lang="pt-BR" sz="2400" dirty="0"/>
              <a:t>= .5, </a:t>
            </a:r>
            <a:r>
              <a:rPr lang="pt-BR" sz="2400" i="1" dirty="0" smtClean="0"/>
              <a:t>r </a:t>
            </a:r>
            <a:r>
              <a:rPr lang="pt-BR" sz="2400" dirty="0"/>
              <a:t>= 2</a:t>
            </a:r>
            <a:r>
              <a:rPr lang="pt-BR" sz="2400" dirty="0" smtClean="0"/>
              <a:t>,</a:t>
            </a:r>
            <a:r>
              <a:rPr lang="ar-SA" sz="2400" dirty="0" smtClean="0"/>
              <a:t> </a:t>
            </a:r>
          </a:p>
          <a:p>
            <a:r>
              <a:rPr lang="ar-SA" sz="2400" dirty="0" smtClean="0"/>
              <a:t>فيكون </a:t>
            </a:r>
            <a:r>
              <a:rPr lang="en-US" sz="2400" b="1" i="1" dirty="0"/>
              <a:t>P(2) = 0.375</a:t>
            </a:r>
            <a:endParaRPr lang="ar-SA" sz="2400" dirty="0" smtClean="0"/>
          </a:p>
          <a:p>
            <a:endParaRPr lang="ar-SA" sz="24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068960"/>
            <a:ext cx="582762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7172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2800" b="1" dirty="0"/>
              <a:t>التوزيع ذو الحدين </a:t>
            </a:r>
            <a:r>
              <a:rPr lang="en-US" sz="2800" b="1" dirty="0"/>
              <a:t>Binomial Distribution</a:t>
            </a:r>
            <a:endParaRPr lang="ar-SA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000" dirty="0" smtClean="0"/>
              <a:t>مثال </a:t>
            </a:r>
            <a:r>
              <a:rPr lang="en-US" sz="2000" dirty="0" smtClean="0"/>
              <a:t>3</a:t>
            </a:r>
            <a:r>
              <a:rPr lang="ar-SA" sz="2000" dirty="0" smtClean="0"/>
              <a:t> : احتمال شفاء مرضى من مرض نادر في الدم هو </a:t>
            </a:r>
            <a:r>
              <a:rPr lang="en-US" sz="2000" dirty="0" smtClean="0"/>
              <a:t>0.4</a:t>
            </a:r>
            <a:r>
              <a:rPr lang="ar-SA" sz="2000" dirty="0" smtClean="0"/>
              <a:t> ، اذا شخص </a:t>
            </a:r>
            <a:r>
              <a:rPr lang="en-US" sz="2000" dirty="0" smtClean="0"/>
              <a:t>10</a:t>
            </a:r>
            <a:r>
              <a:rPr lang="ar-SA" sz="2000" dirty="0" smtClean="0"/>
              <a:t> أفراد ووجد أنهم يحملون المرض ما هو احتمال :</a:t>
            </a:r>
          </a:p>
          <a:p>
            <a:pPr marL="457200" indent="-457200">
              <a:buFont typeface="+mj-lt"/>
              <a:buAutoNum type="alphaUcPeriod"/>
            </a:pPr>
            <a:r>
              <a:rPr lang="ar-SA" sz="2000" dirty="0" smtClean="0"/>
              <a:t>أن يعيش </a:t>
            </a:r>
            <a:r>
              <a:rPr lang="en-US" sz="2000" dirty="0" smtClean="0"/>
              <a:t>3</a:t>
            </a:r>
            <a:r>
              <a:rPr lang="ar-SA" sz="2000" dirty="0" smtClean="0"/>
              <a:t> </a:t>
            </a:r>
            <a:r>
              <a:rPr lang="en-US" sz="2000" dirty="0"/>
              <a:t>exactly 3 </a:t>
            </a:r>
            <a:r>
              <a:rPr lang="en-US" sz="2000" dirty="0" smtClean="0"/>
              <a:t>survive           </a:t>
            </a:r>
          </a:p>
          <a:p>
            <a:pPr marL="457200" indent="-457200">
              <a:buFont typeface="+mj-lt"/>
              <a:buAutoNum type="alphaUcPeriod"/>
            </a:pPr>
            <a:r>
              <a:rPr lang="ar-SA" sz="2000" dirty="0" smtClean="0"/>
              <a:t>أن يعيش على الأقل </a:t>
            </a:r>
            <a:r>
              <a:rPr lang="en-US" sz="2000" dirty="0" smtClean="0"/>
              <a:t>8</a:t>
            </a:r>
            <a:r>
              <a:rPr lang="ar-SA" sz="2000" dirty="0" smtClean="0"/>
              <a:t>   </a:t>
            </a:r>
            <a:r>
              <a:rPr lang="en-US" sz="2000" dirty="0"/>
              <a:t>at least 8 </a:t>
            </a:r>
            <a:r>
              <a:rPr lang="en-US" sz="2000" dirty="0" smtClean="0"/>
              <a:t>survive</a:t>
            </a:r>
          </a:p>
          <a:p>
            <a:pPr marL="457200" indent="-457200">
              <a:buFont typeface="+mj-lt"/>
              <a:buAutoNum type="alphaUcPeriod"/>
            </a:pPr>
            <a:r>
              <a:rPr lang="ar-SA" sz="2000" dirty="0" smtClean="0"/>
              <a:t>أن يعيش من </a:t>
            </a:r>
            <a:r>
              <a:rPr lang="en-US" sz="2000" dirty="0" smtClean="0"/>
              <a:t>2</a:t>
            </a:r>
            <a:r>
              <a:rPr lang="ar-SA" sz="2000" dirty="0" smtClean="0"/>
              <a:t> الى </a:t>
            </a:r>
            <a:r>
              <a:rPr lang="en-US" sz="2000" dirty="0" smtClean="0"/>
              <a:t>5 </a:t>
            </a:r>
            <a:r>
              <a:rPr lang="ar-SA" sz="2000" dirty="0" smtClean="0"/>
              <a:t>   </a:t>
            </a:r>
            <a:r>
              <a:rPr lang="en-US" sz="2000" dirty="0"/>
              <a:t>from 2 to 5 </a:t>
            </a:r>
            <a:r>
              <a:rPr lang="en-US" sz="2000" dirty="0" smtClean="0"/>
              <a:t>survive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ar-SA" sz="2000" dirty="0" smtClean="0"/>
              <a:t>الحل: لنفترض أن </a:t>
            </a:r>
            <a:r>
              <a:rPr lang="en-US" sz="2000" i="1" dirty="0" smtClean="0"/>
              <a:t>X</a:t>
            </a:r>
            <a:r>
              <a:rPr lang="ar-SA" sz="2000" dirty="0" smtClean="0"/>
              <a:t> هو عدد الأفراد الذين سيعيشون ، وبالاعتبار لجدول التوزيع ذو الحدين </a:t>
            </a:r>
          </a:p>
          <a:p>
            <a:pPr marL="0" indent="0">
              <a:buNone/>
            </a:pPr>
            <a:r>
              <a:rPr lang="en-US" sz="2000" dirty="0" smtClean="0"/>
              <a:t>= 10, and </a:t>
            </a:r>
            <a:r>
              <a:rPr lang="en-US" sz="2000" i="1" dirty="0" smtClean="0"/>
              <a:t>P </a:t>
            </a:r>
            <a:r>
              <a:rPr lang="en-US" sz="2000" dirty="0" smtClean="0"/>
              <a:t>= 0.4</a:t>
            </a:r>
            <a:r>
              <a:rPr lang="ar-SA" sz="2000" dirty="0" smtClean="0"/>
              <a:t> </a:t>
            </a:r>
            <a:r>
              <a:rPr lang="en-US" sz="2000" dirty="0" smtClean="0"/>
              <a:t>n</a:t>
            </a:r>
            <a:endParaRPr lang="ar-SA" sz="2000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509120"/>
            <a:ext cx="6107272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4127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2400" b="1" dirty="0"/>
              <a:t>الوسط الحسابي والتباين للتوزيع ذو </a:t>
            </a:r>
            <a:r>
              <a:rPr lang="ar-SA" sz="2400" b="1" dirty="0" smtClean="0"/>
              <a:t>الحدين </a:t>
            </a:r>
            <a:br>
              <a:rPr lang="ar-SA" sz="2400" b="1" dirty="0" smtClean="0"/>
            </a:br>
            <a:r>
              <a:rPr lang="en-US" sz="2400" b="1" dirty="0" smtClean="0"/>
              <a:t>Mean </a:t>
            </a:r>
            <a:r>
              <a:rPr lang="en-US" sz="2400" b="1" dirty="0"/>
              <a:t>and Standard Deviation of a Binomial Distribution</a:t>
            </a:r>
            <a:endParaRPr lang="ar-SA" sz="2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400" dirty="0" smtClean="0"/>
              <a:t>الوسط الحسابي </a:t>
            </a:r>
            <a:r>
              <a:rPr lang="en-US" sz="2400" dirty="0"/>
              <a:t>mean</a:t>
            </a:r>
            <a:r>
              <a:rPr lang="ar-SA" sz="2400" dirty="0" smtClean="0"/>
              <a:t> يوجد عن طريق العلاقة </a:t>
            </a:r>
            <a:r>
              <a:rPr lang="el-GR" sz="2400" dirty="0"/>
              <a:t>μ = </a:t>
            </a:r>
            <a:r>
              <a:rPr lang="en-US" sz="2400" i="1" dirty="0" smtClean="0"/>
              <a:t>np</a:t>
            </a:r>
            <a:endParaRPr lang="ar-SA" sz="2400" i="1" dirty="0" smtClean="0"/>
          </a:p>
          <a:p>
            <a:r>
              <a:rPr lang="ar-SA" sz="2400" dirty="0" smtClean="0"/>
              <a:t>التباين</a:t>
            </a:r>
            <a:r>
              <a:rPr lang="en-US" sz="2400" dirty="0" smtClean="0"/>
              <a:t>variance</a:t>
            </a:r>
            <a:r>
              <a:rPr lang="en-US" sz="2400" dirty="0"/>
              <a:t> </a:t>
            </a:r>
            <a:r>
              <a:rPr lang="ar-SA" sz="2400" dirty="0" smtClean="0"/>
              <a:t> يوجد عن طريق العلاقة</a:t>
            </a:r>
          </a:p>
          <a:p>
            <a:pPr marL="0" indent="0">
              <a:buNone/>
            </a:pPr>
            <a:r>
              <a:rPr lang="ar-SA" sz="2400" dirty="0" smtClean="0"/>
              <a:t> </a:t>
            </a:r>
          </a:p>
          <a:p>
            <a:pPr marL="0" indent="0">
              <a:buNone/>
            </a:pPr>
            <a:r>
              <a:rPr lang="ar-SA" sz="2400" dirty="0" smtClean="0"/>
              <a:t>مثال : تكون نسبة الاستشفاء لدى مرضى الأورام عند علاجهم كيميائيا </a:t>
            </a:r>
            <a:r>
              <a:rPr lang="en-US" sz="2400" dirty="0" smtClean="0"/>
              <a:t>80%</a:t>
            </a:r>
            <a:r>
              <a:rPr lang="ar-SA" sz="2400" dirty="0" smtClean="0"/>
              <a:t> في فترة </a:t>
            </a:r>
            <a:r>
              <a:rPr lang="en-US" sz="2400" dirty="0" smtClean="0"/>
              <a:t>5</a:t>
            </a:r>
            <a:r>
              <a:rPr lang="ar-SA" sz="2400" dirty="0" smtClean="0"/>
              <a:t> سنوات ، في مجموعة مكونة من </a:t>
            </a:r>
            <a:r>
              <a:rPr lang="en-US" sz="2400" dirty="0" smtClean="0"/>
              <a:t>20</a:t>
            </a:r>
            <a:r>
              <a:rPr lang="ar-SA" sz="2400" dirty="0" smtClean="0"/>
              <a:t> مريض بهذا النوع من الأورام يكون الوسط الحسابي </a:t>
            </a:r>
            <a:r>
              <a:rPr lang="ar-SA" sz="2400" dirty="0" err="1" smtClean="0"/>
              <a:t>للمتشافين</a:t>
            </a:r>
            <a:endParaRPr lang="ar-SA" sz="2400" dirty="0" smtClean="0"/>
          </a:p>
          <a:p>
            <a:pPr marL="0" indent="0">
              <a:buNone/>
            </a:pPr>
            <a:r>
              <a:rPr lang="ar-SA" sz="2400" dirty="0" smtClean="0"/>
              <a:t>                              </a:t>
            </a:r>
          </a:p>
          <a:p>
            <a:pPr marL="0" indent="0">
              <a:buNone/>
            </a:pPr>
            <a:r>
              <a:rPr lang="ar-SA" sz="2400" dirty="0" smtClean="0"/>
              <a:t>ويكون الانحراف المعياري </a:t>
            </a:r>
            <a:endParaRPr lang="ar-SA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060848"/>
            <a:ext cx="209550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745615"/>
            <a:ext cx="2240649" cy="331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605981"/>
            <a:ext cx="2814439" cy="407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4127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2800" b="1" dirty="0"/>
              <a:t>التوزيع ذو الحدين </a:t>
            </a:r>
            <a:r>
              <a:rPr lang="en-US" sz="2800" b="1" dirty="0"/>
              <a:t>Binomial Distribution</a:t>
            </a:r>
            <a:endParaRPr lang="ar-SA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208912" cy="444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3192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2800" b="1" dirty="0"/>
              <a:t>التوزيعات </a:t>
            </a:r>
            <a:r>
              <a:rPr lang="ar-SA" sz="2800" b="1" dirty="0" smtClean="0"/>
              <a:t>الاحتمالية </a:t>
            </a:r>
            <a:r>
              <a:rPr lang="en-US" sz="2800" b="1" dirty="0" smtClean="0"/>
              <a:t>Probability Distributions</a:t>
            </a:r>
            <a:endParaRPr lang="en-US" sz="28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ar-SA" sz="2400" b="1" dirty="0" smtClean="0"/>
              <a:t>التجربة الاحصائية : عملية يتم تطبيقها لأخذ قياسات معينة</a:t>
            </a:r>
          </a:p>
          <a:p>
            <a:pPr marL="0" indent="0" algn="just">
              <a:buNone/>
            </a:pPr>
            <a:endParaRPr lang="ar-SA" sz="2400" b="1" dirty="0" smtClean="0"/>
          </a:p>
          <a:p>
            <a:pPr marL="0" indent="0" algn="just">
              <a:buNone/>
            </a:pPr>
            <a:r>
              <a:rPr lang="ar-SA" sz="2400" b="1" dirty="0" smtClean="0"/>
              <a:t>أمثلة على التجارب الإحصائية</a:t>
            </a:r>
          </a:p>
          <a:p>
            <a:pPr algn="just"/>
            <a:r>
              <a:rPr lang="ar-SA" sz="2400" dirty="0" smtClean="0"/>
              <a:t>عد الأشجار في حقل ما.</a:t>
            </a:r>
          </a:p>
          <a:p>
            <a:pPr algn="just"/>
            <a:r>
              <a:rPr lang="ar-SA" sz="2400" dirty="0" smtClean="0"/>
              <a:t>عد الأخطاء في صفحة ما .</a:t>
            </a:r>
          </a:p>
          <a:p>
            <a:pPr algn="just"/>
            <a:r>
              <a:rPr lang="ar-SA" sz="2400" dirty="0" smtClean="0"/>
              <a:t>قياس معدل هطول الأمطار في شهر يناير.</a:t>
            </a:r>
          </a:p>
          <a:p>
            <a:pPr algn="just"/>
            <a:endParaRPr lang="ar-SA" sz="2400" dirty="0"/>
          </a:p>
          <a:p>
            <a:pPr algn="just"/>
            <a:r>
              <a:rPr lang="ar-SA" sz="2400" b="1" dirty="0"/>
              <a:t>المتغير العشوائي</a:t>
            </a:r>
            <a:r>
              <a:rPr lang="en-US" sz="2400" b="1" dirty="0"/>
              <a:t> :</a:t>
            </a:r>
            <a:r>
              <a:rPr lang="en-US" sz="2400" dirty="0"/>
              <a:t>Random Variable </a:t>
            </a:r>
            <a:r>
              <a:rPr lang="ar-SA" sz="2400" dirty="0"/>
              <a:t>متغير ذو قيمة متغيرة طبقًا للصدفة (أي أنه يحقق مفهوم العشوائية) فلا يكون ثابتًا على قيمة معينة محددة. </a:t>
            </a:r>
          </a:p>
          <a:p>
            <a:pPr algn="just"/>
            <a:endParaRPr lang="ar-SA" sz="2400" dirty="0" smtClean="0"/>
          </a:p>
        </p:txBody>
      </p:sp>
    </p:spTree>
    <p:extLst>
      <p:ext uri="{BB962C8B-B14F-4D97-AF65-F5344CB8AC3E}">
        <p14:creationId xmlns:p14="http://schemas.microsoft.com/office/powerpoint/2010/main" val="45345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2800" b="1" dirty="0"/>
              <a:t>التوزيعات الاحتمالية </a:t>
            </a:r>
            <a:r>
              <a:rPr lang="en-US" sz="2800" b="1" dirty="0"/>
              <a:t>Probability Distributions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ar-SA" sz="2400" dirty="0" smtClean="0"/>
              <a:t>عند </a:t>
            </a:r>
            <a:r>
              <a:rPr lang="ar-SA" sz="2400" dirty="0"/>
              <a:t>القاء قطعة نقدية فمن المحتمل ظهور صورة (</a:t>
            </a:r>
            <a:r>
              <a:rPr lang="en-US" sz="2400" b="1" i="1" dirty="0">
                <a:latin typeface="Bell MT" pitchFamily="18" charset="0"/>
              </a:rPr>
              <a:t>H</a:t>
            </a:r>
            <a:r>
              <a:rPr lang="en-US" sz="2400" dirty="0"/>
              <a:t>= Head</a:t>
            </a:r>
            <a:r>
              <a:rPr lang="ar-SA" sz="2400" dirty="0"/>
              <a:t>)أو كتابة (</a:t>
            </a:r>
            <a:r>
              <a:rPr lang="en-US" sz="2400" b="1" i="1" dirty="0">
                <a:latin typeface="Bell MT" pitchFamily="18" charset="0"/>
              </a:rPr>
              <a:t>T</a:t>
            </a:r>
            <a:r>
              <a:rPr lang="en-US" sz="2400" dirty="0"/>
              <a:t>= Tail </a:t>
            </a:r>
            <a:r>
              <a:rPr lang="ar-SA" sz="2400" dirty="0" smtClean="0"/>
              <a:t>)، فعند اجراء تجربة عشوائية وإلقاء قطعة نقدية ثلاثة مرات ،فإن نتائج التجربة تكون:</a:t>
            </a:r>
          </a:p>
          <a:p>
            <a:pPr marL="0" indent="0" algn="just">
              <a:buNone/>
            </a:pPr>
            <a:endParaRPr lang="ar-SA" sz="2400" dirty="0" smtClean="0"/>
          </a:p>
          <a:p>
            <a:pPr marL="0" indent="0" algn="just">
              <a:buNone/>
            </a:pPr>
            <a:endParaRPr lang="ar-SA" sz="2400" dirty="0"/>
          </a:p>
          <a:p>
            <a:pPr marL="0" indent="0" algn="just">
              <a:buNone/>
            </a:pPr>
            <a:r>
              <a:rPr lang="ar-SA" sz="2400" dirty="0" smtClean="0"/>
              <a:t> لنفترض </a:t>
            </a:r>
            <a:r>
              <a:rPr lang="en-US" sz="2400" i="1" dirty="0" smtClean="0">
                <a:latin typeface="Bell MT" pitchFamily="18" charset="0"/>
              </a:rPr>
              <a:t>X</a:t>
            </a:r>
            <a:r>
              <a:rPr lang="ar-SA" sz="2400" dirty="0" smtClean="0"/>
              <a:t> هو عدد مرات ظهور الصورة ، فإن قيمة </a:t>
            </a:r>
            <a:r>
              <a:rPr lang="en-US" sz="2400" dirty="0" smtClean="0"/>
              <a:t> </a:t>
            </a:r>
            <a:r>
              <a:rPr lang="en-US" sz="2400" i="1" dirty="0" smtClean="0">
                <a:latin typeface="Bell MT" pitchFamily="18" charset="0"/>
              </a:rPr>
              <a:t>X</a:t>
            </a:r>
            <a:r>
              <a:rPr lang="ar-SA" sz="2400" dirty="0" smtClean="0"/>
              <a:t>تساوي</a:t>
            </a:r>
            <a:r>
              <a:rPr lang="ar-SA" sz="2400" i="1" dirty="0">
                <a:latin typeface="Bell MT" pitchFamily="18" charset="0"/>
              </a:rPr>
              <a:t> </a:t>
            </a:r>
            <a:r>
              <a:rPr lang="ar-SA" sz="2400" dirty="0" smtClean="0"/>
              <a:t>احتمال ظهور الصورة ويساوي</a:t>
            </a:r>
          </a:p>
          <a:p>
            <a:pPr marL="0" indent="0" algn="just">
              <a:buNone/>
            </a:pPr>
            <a:endParaRPr lang="ar-SA" sz="2400" dirty="0"/>
          </a:p>
          <a:p>
            <a:pPr marL="0" indent="0" algn="just">
              <a:buNone/>
            </a:pPr>
            <a:endParaRPr lang="ar-SA" sz="2400" dirty="0" smtClean="0"/>
          </a:p>
          <a:p>
            <a:pPr marL="0" indent="0" algn="just">
              <a:buNone/>
            </a:pPr>
            <a:endParaRPr lang="ar-SA" sz="2400" dirty="0" smtClean="0"/>
          </a:p>
          <a:p>
            <a:pPr marL="0" indent="0" algn="just">
              <a:buNone/>
            </a:pPr>
            <a:endParaRPr lang="ar-SA" sz="2400" dirty="0"/>
          </a:p>
          <a:p>
            <a:pPr marL="0" indent="0" algn="just">
              <a:buNone/>
            </a:pPr>
            <a:r>
              <a:rPr lang="ar-SA" sz="2400" dirty="0"/>
              <a:t>حسب تعريف المتغير العشوائي السابق </a:t>
            </a:r>
            <a:r>
              <a:rPr lang="en-US" sz="2400" i="1" dirty="0">
                <a:latin typeface="Bell MT" pitchFamily="18" charset="0"/>
              </a:rPr>
              <a:t>X</a:t>
            </a:r>
            <a:r>
              <a:rPr lang="ar-SA" sz="2400" dirty="0"/>
              <a:t> تمثل متغيرًا عشوائيًا .</a:t>
            </a:r>
          </a:p>
          <a:p>
            <a:pPr marL="0" indent="0" algn="just">
              <a:buNone/>
            </a:pPr>
            <a:r>
              <a:rPr lang="ar-SA" sz="2400" dirty="0" smtClean="0"/>
              <a:t> </a:t>
            </a:r>
            <a:endParaRPr lang="ar-SA" sz="2400" b="1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240" y="2564904"/>
            <a:ext cx="2857543" cy="60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933056"/>
            <a:ext cx="3384376" cy="1433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735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2800" b="1" dirty="0"/>
              <a:t>التوزيعات الاحتمالية </a:t>
            </a:r>
            <a:r>
              <a:rPr lang="en-US" sz="2800" b="1" dirty="0"/>
              <a:t>Probability Distributions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ar-SA" sz="2400" b="1" dirty="0" smtClean="0"/>
              <a:t>أنواع </a:t>
            </a:r>
            <a:r>
              <a:rPr lang="ar-SA" sz="2400" b="1" dirty="0"/>
              <a:t>ا</a:t>
            </a:r>
            <a:r>
              <a:rPr lang="ar-SA" sz="2400" b="1" dirty="0" smtClean="0"/>
              <a:t>لمتغيرات العشوائية:</a:t>
            </a:r>
          </a:p>
          <a:p>
            <a:pPr marL="0" indent="0" algn="just">
              <a:buNone/>
            </a:pPr>
            <a:endParaRPr lang="ar-SA" sz="2400" b="1" dirty="0" smtClean="0"/>
          </a:p>
          <a:p>
            <a:pPr marL="0" indent="0" algn="just">
              <a:buNone/>
            </a:pPr>
            <a:r>
              <a:rPr lang="ar-SA" sz="2000" b="1" dirty="0" smtClean="0"/>
              <a:t>متغيرات </a:t>
            </a:r>
            <a:r>
              <a:rPr lang="ar-SA" sz="2000" b="1" dirty="0"/>
              <a:t>عشوائية منفصلة </a:t>
            </a:r>
            <a:r>
              <a:rPr lang="ar-SA" sz="2000" b="1" dirty="0" smtClean="0"/>
              <a:t>أو متقطعة </a:t>
            </a:r>
            <a:r>
              <a:rPr lang="en-US" sz="2000" b="1" dirty="0" smtClean="0"/>
              <a:t>Discrete </a:t>
            </a:r>
            <a:r>
              <a:rPr lang="en-US" sz="2000" b="1" dirty="0"/>
              <a:t>Random Variables </a:t>
            </a:r>
            <a:r>
              <a:rPr lang="ar-SA" sz="2000" b="1" dirty="0" smtClean="0"/>
              <a:t>:</a:t>
            </a:r>
          </a:p>
          <a:p>
            <a:pPr marL="0" indent="0" algn="just">
              <a:buNone/>
            </a:pPr>
            <a:r>
              <a:rPr lang="ar-SA" sz="2400" dirty="0" smtClean="0"/>
              <a:t>وهو متغير عشوائي كمي معدود ويأخذ قيم احتمالية محددة صحيحة منتهية.</a:t>
            </a:r>
          </a:p>
          <a:p>
            <a:pPr marL="0" indent="0" algn="just">
              <a:buNone/>
            </a:pPr>
            <a:r>
              <a:rPr lang="ar-SA" sz="2400" dirty="0" smtClean="0"/>
              <a:t>أمثلة على المتغيرات العشوائية المنفصلة:</a:t>
            </a:r>
          </a:p>
          <a:p>
            <a:pPr algn="just"/>
            <a:r>
              <a:rPr lang="ar-SA" sz="2400" dirty="0" smtClean="0"/>
              <a:t>عدد الأطفال في الأسرة (</a:t>
            </a:r>
            <a:r>
              <a:rPr lang="en-US" sz="2400" dirty="0" smtClean="0"/>
              <a:t>1, 2, 3, 4, 5</a:t>
            </a:r>
            <a:r>
              <a:rPr lang="ar-SA" sz="2400" dirty="0" smtClean="0"/>
              <a:t>)</a:t>
            </a:r>
          </a:p>
          <a:p>
            <a:pPr algn="just"/>
            <a:r>
              <a:rPr lang="ar-SA" sz="2400" dirty="0" smtClean="0"/>
              <a:t>عدد خلايا البكتيريا الحية بعد العلاج بمضاد حيوي محدد.</a:t>
            </a:r>
          </a:p>
          <a:p>
            <a:pPr algn="just"/>
            <a:r>
              <a:rPr lang="ar-SA" sz="2400" dirty="0" smtClean="0"/>
              <a:t>عدد مرات التي تعرض لها شخص للأنفلونزا في قطاع غزة.</a:t>
            </a:r>
          </a:p>
        </p:txBody>
      </p:sp>
    </p:spTree>
    <p:extLst>
      <p:ext uri="{BB962C8B-B14F-4D97-AF65-F5344CB8AC3E}">
        <p14:creationId xmlns:p14="http://schemas.microsoft.com/office/powerpoint/2010/main" val="337534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2800" b="1" dirty="0"/>
              <a:t>التوزيعات الاحتمالية </a:t>
            </a:r>
            <a:r>
              <a:rPr lang="en-US" sz="2800" b="1" dirty="0"/>
              <a:t>Probability Distributions</a:t>
            </a:r>
            <a:endParaRPr lang="ar-SA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SA" sz="2400" b="1" dirty="0"/>
              <a:t>متغيرات عشوائية متصلة أو مستمرة </a:t>
            </a:r>
            <a:r>
              <a:rPr lang="en-US" sz="2400" b="1" dirty="0"/>
              <a:t>Continuous Random Variables</a:t>
            </a:r>
            <a:r>
              <a:rPr lang="ar-SA" sz="2400" b="1" dirty="0"/>
              <a:t>:</a:t>
            </a:r>
          </a:p>
          <a:p>
            <a:pPr marL="0" indent="0">
              <a:buNone/>
            </a:pPr>
            <a:r>
              <a:rPr lang="ar-SA" sz="2400" dirty="0"/>
              <a:t>وهو متغير عشوائي كمي يأخذ قيم </a:t>
            </a:r>
            <a:r>
              <a:rPr lang="ar-SA" sz="2400" dirty="0" smtClean="0"/>
              <a:t>احتمالية غير منتهية </a:t>
            </a:r>
            <a:r>
              <a:rPr lang="ar-SA" sz="2400" dirty="0"/>
              <a:t>(</a:t>
            </a:r>
            <a:r>
              <a:rPr lang="en-US" sz="2400" dirty="0" smtClean="0"/>
              <a:t>infinite </a:t>
            </a:r>
            <a:r>
              <a:rPr lang="en-US" sz="2400" dirty="0"/>
              <a:t>number of values</a:t>
            </a:r>
            <a:r>
              <a:rPr lang="en-US" sz="2400" dirty="0" smtClean="0"/>
              <a:t> </a:t>
            </a:r>
            <a:r>
              <a:rPr lang="ar-SA" sz="2400" dirty="0" smtClean="0"/>
              <a:t>)</a:t>
            </a:r>
            <a:endParaRPr lang="en-US" sz="2400" dirty="0"/>
          </a:p>
          <a:p>
            <a:pPr marL="0" indent="0">
              <a:buNone/>
            </a:pPr>
            <a:r>
              <a:rPr lang="ar-SA" sz="2400" dirty="0" smtClean="0"/>
              <a:t>أمثلة على المتغيرات العشوائية المتصلة :</a:t>
            </a:r>
          </a:p>
          <a:p>
            <a:r>
              <a:rPr lang="ar-SA" sz="2400" dirty="0" smtClean="0"/>
              <a:t>كمية الأمطار الساقطة في المدينة خلال شهر يناير</a:t>
            </a:r>
          </a:p>
          <a:p>
            <a:r>
              <a:rPr lang="ar-SA" sz="2400" dirty="0" smtClean="0"/>
              <a:t>كمية السكر في ثمرة البرتقال</a:t>
            </a:r>
          </a:p>
          <a:p>
            <a:r>
              <a:rPr lang="ar-SA" sz="2400" dirty="0" smtClean="0"/>
              <a:t>طول فترة النوم </a:t>
            </a:r>
          </a:p>
          <a:p>
            <a:r>
              <a:rPr lang="ar-SA" sz="2400" dirty="0" smtClean="0"/>
              <a:t>المسافة من المنزل الى المدرسة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2604327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2800" b="1" dirty="0"/>
              <a:t>التوزيعات الاحتمالية </a:t>
            </a:r>
            <a:r>
              <a:rPr lang="en-US" sz="2800" b="1" dirty="0"/>
              <a:t>Probability Distribution</a:t>
            </a:r>
            <a:endParaRPr lang="ar-SA" sz="28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2400" dirty="0" smtClean="0"/>
              <a:t>وهي جداول ومعادلات وأشكال تحدد مخرجات التجارب الاحصائية بالنسبة لاحتمالية ظهورها. ويكون الاحتمال </a:t>
            </a:r>
            <a:r>
              <a:rPr lang="en-US" sz="2400" b="1" i="1" dirty="0" smtClean="0"/>
              <a:t>P</a:t>
            </a:r>
            <a:r>
              <a:rPr lang="ar-SA" sz="2400" dirty="0" smtClean="0"/>
              <a:t> بين القيمتين </a:t>
            </a:r>
            <a:r>
              <a:rPr lang="en-US" sz="2400" dirty="0" smtClean="0"/>
              <a:t>0 </a:t>
            </a:r>
            <a:r>
              <a:rPr lang="ar-SA" sz="2400" dirty="0" smtClean="0"/>
              <a:t>و</a:t>
            </a:r>
            <a:r>
              <a:rPr lang="en-US" sz="2400" dirty="0" smtClean="0"/>
              <a:t>1</a:t>
            </a:r>
            <a:r>
              <a:rPr lang="ar-SA" sz="2400" dirty="0" smtClean="0"/>
              <a:t>              ومجموع الاحتمالات =</a:t>
            </a:r>
            <a:r>
              <a:rPr lang="en-US" sz="2400" dirty="0" smtClean="0"/>
              <a:t>1 </a:t>
            </a:r>
            <a:endParaRPr lang="ar-SA" sz="2400" dirty="0" smtClean="0"/>
          </a:p>
          <a:p>
            <a:r>
              <a:rPr lang="ar-SA" sz="2400" dirty="0"/>
              <a:t>في تجربة إلقاء قطعتي </a:t>
            </a:r>
            <a:r>
              <a:rPr lang="ar-SA" sz="2400" dirty="0" smtClean="0"/>
              <a:t>نقود</a:t>
            </a:r>
          </a:p>
          <a:p>
            <a:r>
              <a:rPr lang="ar-SA" sz="2400" dirty="0"/>
              <a:t>يكون التوزيع الاحتمالي </a:t>
            </a:r>
            <a:r>
              <a:rPr lang="en-US" sz="2400" dirty="0"/>
              <a:t>Probability distribution</a:t>
            </a:r>
            <a:endParaRPr lang="ar-SA" sz="2400" dirty="0"/>
          </a:p>
          <a:p>
            <a:endParaRPr lang="ar-SA" sz="2400" dirty="0"/>
          </a:p>
          <a:p>
            <a:endParaRPr lang="ar-SA" sz="2400" dirty="0"/>
          </a:p>
          <a:p>
            <a:pPr marL="0" indent="0">
              <a:buNone/>
            </a:pPr>
            <a:endParaRPr lang="ar-SA" sz="2400" dirty="0"/>
          </a:p>
          <a:p>
            <a:r>
              <a:rPr lang="ar-SA" sz="2400" dirty="0"/>
              <a:t> أما المدرج </a:t>
            </a:r>
            <a:r>
              <a:rPr lang="ar-SA" sz="2400" dirty="0" smtClean="0"/>
              <a:t>التكراري الاحتمالي </a:t>
            </a:r>
            <a:r>
              <a:rPr lang="en-US" sz="2400" dirty="0"/>
              <a:t>Probability Histogram</a:t>
            </a:r>
            <a:endParaRPr lang="ar-SA" sz="2400" dirty="0"/>
          </a:p>
          <a:p>
            <a:pPr marL="0" indent="0">
              <a:buNone/>
            </a:pPr>
            <a:endParaRPr lang="ar-SA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091" y="3212976"/>
            <a:ext cx="3898141" cy="1337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013176"/>
            <a:ext cx="3384376" cy="1599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072570"/>
            <a:ext cx="1080120" cy="276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6150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2800" b="1" dirty="0"/>
              <a:t>التوزيع ذو الحدين </a:t>
            </a:r>
            <a:r>
              <a:rPr lang="en-US" sz="2800" b="1" dirty="0"/>
              <a:t>Binomial Distribution</a:t>
            </a:r>
            <a:endParaRPr lang="ar-SA" sz="28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400" dirty="0"/>
              <a:t>توزيع يختص بالتجارب العشوائية ذات الناتجين صح أو خطأ (فشل </a:t>
            </a:r>
            <a:r>
              <a:rPr lang="ar-SA" sz="2400" dirty="0" smtClean="0"/>
              <a:t>أو نجاح</a:t>
            </a:r>
            <a:r>
              <a:rPr lang="ar-SA" sz="2400" dirty="0"/>
              <a:t>) للمحاولات المستقلة </a:t>
            </a:r>
            <a:r>
              <a:rPr lang="ar-SA" sz="2400" dirty="0" smtClean="0"/>
              <a:t>المتكررة.</a:t>
            </a:r>
          </a:p>
          <a:p>
            <a:r>
              <a:rPr lang="ar-SA" sz="2400" dirty="0" smtClean="0"/>
              <a:t>أمثلة على التوزيع ذو الحدين </a:t>
            </a:r>
          </a:p>
          <a:p>
            <a:r>
              <a:rPr lang="ar-SA" sz="2400" dirty="0" smtClean="0"/>
              <a:t>اذا كان هناك دواء معين يسبب أعراض جانبية بنسبة </a:t>
            </a:r>
            <a:r>
              <a:rPr lang="en-US" sz="2400" dirty="0" smtClean="0"/>
              <a:t>10% </a:t>
            </a:r>
            <a:r>
              <a:rPr lang="ar-SA" sz="2400" dirty="0" smtClean="0"/>
              <a:t> ، إذا أعطي لخمسة مرضى ، ما احتمال تعرض أربعة منهم للأعراض الجانبية ؟</a:t>
            </a:r>
            <a:endParaRPr lang="ar-SA" sz="2400" dirty="0"/>
          </a:p>
          <a:p>
            <a:r>
              <a:rPr lang="ar-SA" sz="2400" dirty="0" smtClean="0"/>
              <a:t>عدد المرضى المستجيبين للعلاج بدواء معين .</a:t>
            </a:r>
          </a:p>
          <a:p>
            <a:r>
              <a:rPr lang="ar-SA" sz="2400" dirty="0" smtClean="0"/>
              <a:t>عدد الأشخاص في الفصل المصابين بالأزمة.</a:t>
            </a:r>
          </a:p>
          <a:p>
            <a:pPr marL="0" indent="0">
              <a:buNone/>
            </a:pPr>
            <a:r>
              <a:rPr lang="ar-SA" sz="2400" dirty="0"/>
              <a:t/>
            </a:r>
            <a:br>
              <a:rPr lang="ar-SA" sz="2400" dirty="0"/>
            </a:b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4154031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2800" b="1" dirty="0"/>
              <a:t>التوزيع ذو الحدين </a:t>
            </a:r>
            <a:r>
              <a:rPr lang="en-US" sz="2800" b="1" dirty="0"/>
              <a:t>Binomial Distribution</a:t>
            </a:r>
            <a:endParaRPr lang="ar-SA" sz="28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2400" b="1" dirty="0" smtClean="0"/>
              <a:t>خصائص التوزيع ذو الحدين </a:t>
            </a:r>
            <a:r>
              <a:rPr lang="en-US" sz="2400" b="1" dirty="0"/>
              <a:t>Features of a </a:t>
            </a:r>
            <a:r>
              <a:rPr lang="en-US" sz="2400" b="1" dirty="0" smtClean="0"/>
              <a:t>Binomial Experiment</a:t>
            </a:r>
            <a:r>
              <a:rPr lang="ar-SA" sz="2400" b="1" dirty="0" smtClean="0"/>
              <a:t> </a:t>
            </a:r>
          </a:p>
          <a:p>
            <a:r>
              <a:rPr lang="ar-SA" sz="2400" dirty="0" smtClean="0"/>
              <a:t>تتكون التجربة من عدد </a:t>
            </a:r>
            <a:r>
              <a:rPr lang="en-US" sz="2400" b="1" dirty="0" smtClean="0"/>
              <a:t>n</a:t>
            </a:r>
            <a:r>
              <a:rPr lang="ar-SA" sz="2400" dirty="0" smtClean="0"/>
              <a:t> من المحاولات المتكررة</a:t>
            </a:r>
          </a:p>
          <a:p>
            <a:r>
              <a:rPr lang="ar-SA" sz="2400" dirty="0" smtClean="0"/>
              <a:t>كل محاولة لها نتيجتين إما نجاح او فشل ، نعم أو لا ، ولد أو بنت ، مريض أو سليم ، حي أو متوفى ، سالب أو موجب .</a:t>
            </a:r>
          </a:p>
          <a:p>
            <a:r>
              <a:rPr lang="ar-SA" sz="2400" dirty="0" smtClean="0"/>
              <a:t>نتيجة كل محاولة مستقلة عن المحاولات الأخرى ، ولا تتأثر بها.</a:t>
            </a:r>
          </a:p>
          <a:p>
            <a:r>
              <a:rPr lang="ar-SA" sz="2400" dirty="0" smtClean="0"/>
              <a:t>احتمال النجاح يرمز له بـ </a:t>
            </a:r>
            <a:r>
              <a:rPr lang="en-US" sz="2400" b="1" i="1" dirty="0" smtClean="0"/>
              <a:t>p</a:t>
            </a:r>
            <a:r>
              <a:rPr lang="ar-SA" sz="2400" dirty="0" smtClean="0"/>
              <a:t> واحتمال الفشل </a:t>
            </a:r>
            <a:r>
              <a:rPr lang="en-US" sz="2400" dirty="0" smtClean="0"/>
              <a:t> </a:t>
            </a:r>
            <a:r>
              <a:rPr lang="en-US" sz="2400" b="1" dirty="0" smtClean="0"/>
              <a:t>1- </a:t>
            </a:r>
            <a:r>
              <a:rPr lang="en-US" sz="2400" b="1" i="1" dirty="0"/>
              <a:t>p</a:t>
            </a:r>
            <a:r>
              <a:rPr lang="ar-SA" sz="2400" dirty="0" smtClean="0"/>
              <a:t>يرمز له بـ </a:t>
            </a:r>
            <a:r>
              <a:rPr lang="en-US" sz="2400" b="1" i="1" dirty="0"/>
              <a:t>q</a:t>
            </a:r>
            <a:endParaRPr lang="ar-SA" sz="2400" b="1" dirty="0" smtClean="0"/>
          </a:p>
          <a:p>
            <a:r>
              <a:rPr lang="ar-SA" sz="2400" dirty="0" smtClean="0"/>
              <a:t>وحيث أن نتيجة كل محاولة هي اما نجاح أو فشل فإن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b="1" dirty="0" smtClean="0"/>
              <a:t>   </a:t>
            </a:r>
            <a:r>
              <a:rPr lang="en-US" sz="2400" b="1" i="1" dirty="0"/>
              <a:t>p </a:t>
            </a:r>
            <a:r>
              <a:rPr lang="en-US" sz="2400" b="1" dirty="0"/>
              <a:t>+ </a:t>
            </a:r>
            <a:r>
              <a:rPr lang="en-US" sz="2400" b="1" i="1" dirty="0"/>
              <a:t>q </a:t>
            </a:r>
            <a:r>
              <a:rPr lang="en-US" sz="2400" b="1" dirty="0"/>
              <a:t>= 1 </a:t>
            </a:r>
            <a:r>
              <a:rPr lang="en-US" sz="2400" b="1" dirty="0" smtClean="0"/>
              <a:t>and </a:t>
            </a:r>
            <a:r>
              <a:rPr lang="en-US" sz="2400" b="1" i="1" dirty="0" smtClean="0"/>
              <a:t>q </a:t>
            </a:r>
            <a:r>
              <a:rPr lang="en-US" sz="2400" b="1" dirty="0"/>
              <a:t>= 1 – </a:t>
            </a:r>
            <a:r>
              <a:rPr lang="en-US" sz="2400" b="1" i="1" dirty="0"/>
              <a:t>p</a:t>
            </a:r>
            <a:r>
              <a:rPr lang="en-US" sz="2400" b="1" dirty="0" smtClean="0"/>
              <a:t>.</a:t>
            </a:r>
          </a:p>
          <a:p>
            <a:r>
              <a:rPr lang="ar-SA" sz="2400" dirty="0" smtClean="0"/>
              <a:t>اهتمامنا يكون بعدد مرات النجاح</a:t>
            </a:r>
            <a:r>
              <a:rPr lang="en-US" sz="2000" i="1" dirty="0"/>
              <a:t>number of </a:t>
            </a:r>
            <a:r>
              <a:rPr lang="en-US" sz="2000" i="1" dirty="0" smtClean="0"/>
              <a:t>successes </a:t>
            </a:r>
            <a:r>
              <a:rPr lang="ar-SA" sz="2000" i="1" dirty="0" smtClean="0"/>
              <a:t> </a:t>
            </a:r>
            <a:r>
              <a:rPr lang="ar-SA" sz="2400" dirty="0" smtClean="0"/>
              <a:t> </a:t>
            </a:r>
            <a:r>
              <a:rPr lang="en-US" sz="2400" b="1" dirty="0" smtClean="0"/>
              <a:t> r</a:t>
            </a:r>
            <a:r>
              <a:rPr lang="ar-SA" sz="2400" dirty="0" smtClean="0"/>
              <a:t>ضمن عدد مرات المحاولة </a:t>
            </a:r>
            <a:r>
              <a:rPr lang="en-US" sz="2400" b="1" dirty="0" smtClean="0"/>
              <a:t>n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1301506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2800" b="1" dirty="0"/>
              <a:t>التوزيع ذو الحدين </a:t>
            </a:r>
            <a:r>
              <a:rPr lang="en-US" sz="2800" b="1" dirty="0"/>
              <a:t>Binomial Distribution</a:t>
            </a:r>
            <a:endParaRPr lang="ar-SA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SA" sz="2000" dirty="0" smtClean="0"/>
              <a:t>صيغة التوزيع ذو </a:t>
            </a:r>
            <a:r>
              <a:rPr lang="ar-SA" sz="2000" dirty="0"/>
              <a:t>الحدين </a:t>
            </a:r>
            <a:r>
              <a:rPr lang="en-US" sz="2000" dirty="0"/>
              <a:t>Binomial Probability Formula</a:t>
            </a:r>
            <a:r>
              <a:rPr lang="ar-SA" sz="2000" dirty="0"/>
              <a:t> </a:t>
            </a:r>
            <a:endParaRPr lang="en-US" sz="2000" dirty="0"/>
          </a:p>
          <a:p>
            <a:pPr rtl="0"/>
            <a:endParaRPr lang="en-US" sz="2000" dirty="0" smtClean="0"/>
          </a:p>
          <a:p>
            <a:pPr rtl="0"/>
            <a:endParaRPr lang="en-US" sz="2000" dirty="0"/>
          </a:p>
          <a:p>
            <a:pPr rtl="0"/>
            <a:endParaRPr lang="ar-SA" sz="2000" dirty="0" smtClean="0"/>
          </a:p>
          <a:p>
            <a:r>
              <a:rPr lang="en-US" sz="2000" dirty="0"/>
              <a:t>!</a:t>
            </a:r>
            <a:r>
              <a:rPr lang="ar-SA" sz="2000" dirty="0"/>
              <a:t> تمثل المضروب </a:t>
            </a:r>
            <a:r>
              <a:rPr lang="en-US" sz="2000" dirty="0"/>
              <a:t>factorial </a:t>
            </a:r>
            <a:r>
              <a:rPr lang="en-US" sz="2000" dirty="0" smtClean="0"/>
              <a:t>function </a:t>
            </a:r>
            <a:r>
              <a:rPr lang="ar-SA" sz="2000" dirty="0" smtClean="0"/>
              <a:t> . حيث </a:t>
            </a:r>
            <a:r>
              <a:rPr lang="pt-BR" sz="2000" i="1" dirty="0"/>
              <a:t>n</a:t>
            </a:r>
            <a:r>
              <a:rPr lang="pt-BR" sz="2000" dirty="0"/>
              <a:t>! </a:t>
            </a:r>
            <a:endParaRPr lang="ar-SA" sz="2000" dirty="0" smtClean="0"/>
          </a:p>
          <a:p>
            <a:pPr marL="0" indent="0">
              <a:buNone/>
            </a:pPr>
            <a:r>
              <a:rPr lang="pt-BR" sz="2000" dirty="0" smtClean="0"/>
              <a:t>= </a:t>
            </a:r>
            <a:r>
              <a:rPr lang="pt-BR" sz="2000" dirty="0"/>
              <a:t>(</a:t>
            </a:r>
            <a:r>
              <a:rPr lang="pt-BR" sz="2000" i="1" dirty="0"/>
              <a:t>n</a:t>
            </a:r>
            <a:r>
              <a:rPr lang="pt-BR" sz="2000" dirty="0"/>
              <a:t>)(</a:t>
            </a:r>
            <a:r>
              <a:rPr lang="pt-BR" sz="2000" i="1" dirty="0"/>
              <a:t>n </a:t>
            </a:r>
            <a:r>
              <a:rPr lang="pt-BR" sz="2000" dirty="0"/>
              <a:t>- 1) (</a:t>
            </a:r>
            <a:r>
              <a:rPr lang="pt-BR" sz="2000" i="1" dirty="0"/>
              <a:t>n </a:t>
            </a:r>
            <a:r>
              <a:rPr lang="pt-BR" sz="2000" dirty="0"/>
              <a:t>- 2)(</a:t>
            </a:r>
            <a:r>
              <a:rPr lang="pt-BR" sz="2000" i="1" dirty="0"/>
              <a:t>n </a:t>
            </a:r>
            <a:r>
              <a:rPr lang="pt-BR" sz="2000" dirty="0"/>
              <a:t>- 3) . . . (</a:t>
            </a:r>
            <a:r>
              <a:rPr lang="pt-BR" sz="2000" dirty="0" smtClean="0"/>
              <a:t>1).</a:t>
            </a:r>
            <a:endParaRPr lang="ar-SA" sz="2000" dirty="0" smtClean="0"/>
          </a:p>
          <a:p>
            <a:pPr marL="0" indent="0">
              <a:buNone/>
            </a:pPr>
            <a:r>
              <a:rPr lang="ar-SA" sz="2000" dirty="0" smtClean="0"/>
              <a:t>فمثلاً </a:t>
            </a:r>
          </a:p>
          <a:p>
            <a:r>
              <a:rPr lang="en-US" sz="2000" dirty="0" smtClean="0"/>
              <a:t>n</a:t>
            </a:r>
            <a:r>
              <a:rPr lang="ar-SA" sz="2000" dirty="0" smtClean="0"/>
              <a:t> يمثل عدد مرات المحاولة في التجربة </a:t>
            </a:r>
            <a:r>
              <a:rPr lang="en-US" sz="2000" dirty="0" smtClean="0"/>
              <a:t>number of trials </a:t>
            </a:r>
            <a:endParaRPr lang="ar-SA" sz="2000" dirty="0" smtClean="0"/>
          </a:p>
          <a:p>
            <a:r>
              <a:rPr lang="en-US" sz="2000" dirty="0" smtClean="0"/>
              <a:t>r</a:t>
            </a:r>
            <a:r>
              <a:rPr lang="ar-SA" sz="2000" dirty="0" smtClean="0"/>
              <a:t> يمثل عدد مرات النجاح </a:t>
            </a:r>
            <a:r>
              <a:rPr lang="en-US" sz="2000" dirty="0"/>
              <a:t>number of </a:t>
            </a:r>
            <a:r>
              <a:rPr lang="en-US" sz="2000" dirty="0" smtClean="0"/>
              <a:t>successes</a:t>
            </a:r>
            <a:endParaRPr lang="ar-SA" sz="2000" dirty="0" smtClean="0"/>
          </a:p>
          <a:p>
            <a:r>
              <a:rPr lang="en-US" sz="2000" dirty="0" smtClean="0"/>
              <a:t>n-r</a:t>
            </a:r>
            <a:r>
              <a:rPr lang="ar-SA" sz="2000" dirty="0" smtClean="0"/>
              <a:t> عدد مرات الفشل </a:t>
            </a:r>
            <a:r>
              <a:rPr lang="en-US" sz="2000" dirty="0"/>
              <a:t>number of </a:t>
            </a:r>
            <a:r>
              <a:rPr lang="en-US" sz="2000" dirty="0" smtClean="0"/>
              <a:t>failures</a:t>
            </a:r>
            <a:endParaRPr lang="ar-SA" sz="2000" dirty="0" smtClean="0"/>
          </a:p>
          <a:p>
            <a:r>
              <a:rPr lang="en-US" sz="2000" dirty="0" smtClean="0"/>
              <a:t>P</a:t>
            </a:r>
            <a:r>
              <a:rPr lang="ar-SA" sz="2000" dirty="0" smtClean="0"/>
              <a:t> احتمال النجاح  </a:t>
            </a:r>
            <a:r>
              <a:rPr lang="en-US" sz="2000" dirty="0"/>
              <a:t>probability of </a:t>
            </a:r>
            <a:r>
              <a:rPr lang="en-US" sz="2000" dirty="0" smtClean="0"/>
              <a:t>success</a:t>
            </a:r>
            <a:endParaRPr lang="ar-SA" sz="2000" dirty="0" smtClean="0"/>
          </a:p>
          <a:p>
            <a:r>
              <a:rPr lang="en-US" sz="2000" dirty="0" smtClean="0"/>
              <a:t>q</a:t>
            </a:r>
            <a:r>
              <a:rPr lang="ar-SA" sz="2000" dirty="0" smtClean="0"/>
              <a:t> يمثل احتمال الفشل </a:t>
            </a:r>
            <a:r>
              <a:rPr lang="en-US" sz="2000" dirty="0"/>
              <a:t>probability of </a:t>
            </a:r>
            <a:r>
              <a:rPr lang="en-US" sz="2000" dirty="0" smtClean="0"/>
              <a:t>failure</a:t>
            </a:r>
            <a:r>
              <a:rPr lang="ar-SA" sz="2000" dirty="0" smtClean="0"/>
              <a:t> ويساوي </a:t>
            </a:r>
            <a:r>
              <a:rPr lang="en-US" sz="2000" dirty="0" smtClean="0"/>
              <a:t>1-p </a:t>
            </a:r>
            <a:endParaRPr lang="ar-SA" sz="20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868" y="1988840"/>
            <a:ext cx="466350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889" y="3803568"/>
            <a:ext cx="2358495" cy="34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688011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1443</TotalTime>
  <Words>843</Words>
  <Application>Microsoft Office PowerPoint</Application>
  <PresentationFormat>عرض على الشاشة (3:4)‏</PresentationFormat>
  <Paragraphs>112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نسق Office</vt:lpstr>
      <vt:lpstr>الإحصاء الحيوي Biostatistics</vt:lpstr>
      <vt:lpstr>التوزيعات الاحتمالية Probability Distributions</vt:lpstr>
      <vt:lpstr>التوزيعات الاحتمالية Probability Distributions</vt:lpstr>
      <vt:lpstr>التوزيعات الاحتمالية Probability Distributions</vt:lpstr>
      <vt:lpstr>التوزيعات الاحتمالية Probability Distributions</vt:lpstr>
      <vt:lpstr>التوزيعات الاحتمالية Probability Distribution</vt:lpstr>
      <vt:lpstr>التوزيع ذو الحدين Binomial Distribution</vt:lpstr>
      <vt:lpstr>التوزيع ذو الحدين Binomial Distribution</vt:lpstr>
      <vt:lpstr>التوزيع ذو الحدين Binomial Distribution</vt:lpstr>
      <vt:lpstr>التوزيع ذو الحدين Binomial Distribution</vt:lpstr>
      <vt:lpstr>التوزيع ذو الحدين Binomial Distribution</vt:lpstr>
      <vt:lpstr>التوزيع ذو الحدين Binomial Distribution</vt:lpstr>
      <vt:lpstr>التوزيع ذو الحدين Binomial Distribution</vt:lpstr>
      <vt:lpstr>الوسط الحسابي والتباين للتوزيع ذو الحدين  Mean and Standard Deviation of a Binomial Distribution</vt:lpstr>
      <vt:lpstr>التوزيع ذو الحدين Binomial Distribution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138</cp:revision>
  <dcterms:created xsi:type="dcterms:W3CDTF">2015-09-17T23:16:25Z</dcterms:created>
  <dcterms:modified xsi:type="dcterms:W3CDTF">2015-10-25T16:56:06Z</dcterms:modified>
</cp:coreProperties>
</file>