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57" r:id="rId2"/>
    <p:sldId id="271" r:id="rId3"/>
    <p:sldId id="258" r:id="rId4"/>
    <p:sldId id="260" r:id="rId5"/>
    <p:sldId id="262" r:id="rId6"/>
    <p:sldId id="268" r:id="rId7"/>
    <p:sldId id="259" r:id="rId8"/>
    <p:sldId id="272" r:id="rId9"/>
    <p:sldId id="270" r:id="rId10"/>
    <p:sldId id="263" r:id="rId11"/>
    <p:sldId id="269" r:id="rId12"/>
    <p:sldId id="267" r:id="rId13"/>
    <p:sldId id="273"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9" d="100"/>
          <a:sy n="59" d="100"/>
        </p:scale>
        <p:origin x="-1464" y="-10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1045D3D-3525-4287-976F-88155DA444B5}" type="datetimeFigureOut">
              <a:rPr lang="ar-SA" smtClean="0"/>
              <a:pPr/>
              <a:t>18/01/1434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4CCB59-A4B0-419E-947B-CE170040506B}"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10</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11</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12</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13</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2</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3</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8</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8A4CCB59-A4B0-419E-947B-CE170040506B}"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182452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314937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9897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154264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61688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176406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229757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137288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61559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71185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8A37309-7A04-4BB1-9DE9-0CFCA1D2404B}" type="datetimeFigureOut">
              <a:rPr lang="ar-SA" smtClean="0"/>
              <a:pPr/>
              <a:t>18/01/1434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229313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A37309-7A04-4BB1-9DE9-0CFCA1D2404B}" type="datetimeFigureOut">
              <a:rPr lang="ar-SA" smtClean="0"/>
              <a:pPr/>
              <a:t>18/01/1434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8C8CA7D-5028-47F1-B42F-9428218359E2}" type="slidenum">
              <a:rPr lang="ar-SA" smtClean="0"/>
              <a:pPr/>
              <a:t>‹#›</a:t>
            </a:fld>
            <a:endParaRPr lang="ar-SA"/>
          </a:p>
        </p:txBody>
      </p:sp>
    </p:spTree>
    <p:extLst>
      <p:ext uri="{BB962C8B-B14F-4D97-AF65-F5344CB8AC3E}">
        <p14:creationId xmlns:p14="http://schemas.microsoft.com/office/powerpoint/2010/main" xmlns="" val="1772333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mawhopon.com/" TargetMode="External"/><Relationship Id="rId4" Type="http://schemas.openxmlformats.org/officeDocument/2006/relationships/hyperlink" Target="http://mandaeans.page.tl/%3cspan-style=-g-font_size-d--large-g-%3e%3cspan-style=-g-font_family-d--Verdana-g-%3e&am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1579;&#1575;&#1576;&#1578;%20&#1576;&#1606;%20&#1602;&#1585;&#1607;.flv"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8845" y="0"/>
            <a:ext cx="9396536" cy="6858000"/>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pic>
        <p:nvPicPr>
          <p:cNvPr id="2050" name="Picture 2" descr="http://www.fesal.net/albumsm/24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96952" y="-143100"/>
            <a:ext cx="8712968" cy="738852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islam4m.com/wallpager/icon/bsm35.gif"/>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813602" y="1844824"/>
            <a:ext cx="4843439" cy="23751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785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c05.deviantart.com/fs28/f/2008/122/6/a/Islam_1_by_Balauru.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9" y="8547"/>
            <a:ext cx="913906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5220072" y="548680"/>
            <a:ext cx="3446777" cy="923330"/>
          </a:xfrm>
          <a:prstGeom prst="rect">
            <a:avLst/>
          </a:prstGeom>
          <a:noFill/>
        </p:spPr>
        <p:txBody>
          <a:bodyPr wrap="none" lIns="91440" tIns="45720" rIns="91440" bIns="45720">
            <a:spAutoFit/>
          </a:bodyPr>
          <a:lstStyle/>
          <a:p>
            <a:pPr algn="ct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قيمته العلمية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مربع نص 4"/>
          <p:cNvSpPr txBox="1"/>
          <p:nvPr/>
        </p:nvSpPr>
        <p:spPr>
          <a:xfrm>
            <a:off x="899592" y="1472010"/>
            <a:ext cx="7767257" cy="3139321"/>
          </a:xfrm>
          <a:prstGeom prst="rect">
            <a:avLst/>
          </a:prstGeom>
          <a:noFill/>
        </p:spPr>
        <p:txBody>
          <a:bodyPr wrap="square" rtlCol="1">
            <a:spAutoFit/>
          </a:bodyPr>
          <a:lstStyle/>
          <a:p>
            <a:r>
              <a:rPr lang="ar-IQ" sz="2000" b="1" dirty="0" smtClean="0">
                <a:effectLst/>
              </a:rPr>
              <a:t>فمؤلفاته وترجماته اثرت المكتبة العربية </a:t>
            </a:r>
            <a:r>
              <a:rPr lang="ar-IQ" sz="2000" b="1" dirty="0" err="1" smtClean="0">
                <a:effectLst/>
              </a:rPr>
              <a:t>الأسلامية</a:t>
            </a:r>
            <a:r>
              <a:rPr lang="ar-IQ" sz="2000" b="1" dirty="0" smtClean="0">
                <a:effectLst/>
              </a:rPr>
              <a:t> كما ان انجازاته  العلمية شكلت ذخيرة معرفية مهمة تتناقلها  اجيال من الباحثين سواء في العالم الاسلامي او الأوربي، ، فينظر اليه اليوم مثلاً على انه مؤسس علم المثلثات، وانه اول من مهد لحساب التفاضل والتكامل، وانه صاحب ابتكارات كثيرة في ميدان الهندسة التحليلية وانه حسب طول السنة الشمسية بحيث كانت اكثر من الحقيقة بنصف ثانية فقط !!! </a:t>
            </a:r>
          </a:p>
          <a:p>
            <a:r>
              <a:rPr lang="ar-IQ" sz="2000" b="1" dirty="0" smtClean="0">
                <a:effectLst/>
              </a:rPr>
              <a:t> امتد تأثيره مثلاً الى الحضارة الأوربية، فمن المؤكد ان معظم مؤلفاته ترجمت في العصور الوسطى من العربية الى اللاتينية مثل كتابه ’’في حركة الفلك‘‘ وكتابه  ’’المدخل الى </a:t>
            </a:r>
            <a:r>
              <a:rPr lang="ar-IQ" sz="2000" b="1" dirty="0" err="1" smtClean="0">
                <a:effectLst/>
              </a:rPr>
              <a:t>المجسطي</a:t>
            </a:r>
            <a:r>
              <a:rPr lang="ar-IQ" sz="2000" b="1" dirty="0" smtClean="0">
                <a:effectLst/>
              </a:rPr>
              <a:t>‘‘ وغيرها.  وتجدر الاشارة الى ان معظم هذه الكتب ترجمها الى اللاتينية ’’جيرارد </a:t>
            </a:r>
            <a:r>
              <a:rPr lang="ar-IQ" sz="2000" b="1" dirty="0" err="1" smtClean="0">
                <a:effectLst/>
              </a:rPr>
              <a:t>الكريموني</a:t>
            </a:r>
            <a:r>
              <a:rPr lang="ar-IQ" sz="2000" b="1" dirty="0" smtClean="0">
                <a:effectLst/>
              </a:rPr>
              <a:t>‘‘.</a:t>
            </a:r>
          </a:p>
          <a:p>
            <a:endParaRPr lang="ar-SA" dirty="0"/>
          </a:p>
        </p:txBody>
      </p:sp>
    </p:spTree>
    <p:extLst>
      <p:ext uri="{BB962C8B-B14F-4D97-AF65-F5344CB8AC3E}">
        <p14:creationId xmlns:p14="http://schemas.microsoft.com/office/powerpoint/2010/main" xmlns="" val="12330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07.arabsh.com/uploads/image/2012/03/31/073f474a60f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22" y="-6408"/>
            <a:ext cx="9128578" cy="6963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6372200" y="1082353"/>
            <a:ext cx="1960794" cy="923330"/>
          </a:xfrm>
          <a:prstGeom prst="rect">
            <a:avLst/>
          </a:prstGeom>
          <a:noFill/>
        </p:spPr>
        <p:txBody>
          <a:bodyPr wrap="none" lIns="91440" tIns="45720" rIns="91440" bIns="45720">
            <a:spAutoFit/>
          </a:bodyPr>
          <a:lstStyle/>
          <a:p>
            <a:pPr algn="ct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وفاته :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مربع نص 4"/>
          <p:cNvSpPr txBox="1"/>
          <p:nvPr/>
        </p:nvSpPr>
        <p:spPr>
          <a:xfrm>
            <a:off x="179512" y="2492896"/>
            <a:ext cx="8674088" cy="2585323"/>
          </a:xfrm>
          <a:prstGeom prst="rect">
            <a:avLst/>
          </a:prstGeom>
          <a:noFill/>
        </p:spPr>
        <p:txBody>
          <a:bodyPr wrap="square" rtlCol="1">
            <a:spAutoFit/>
          </a:bodyPr>
          <a:lstStyle/>
          <a:p>
            <a:r>
              <a:rPr lang="ar-IQ" sz="2400" b="1" dirty="0" smtClean="0">
                <a:solidFill>
                  <a:schemeClr val="bg2">
                    <a:lumMod val="25000"/>
                  </a:schemeClr>
                </a:solidFill>
                <a:effectLst/>
              </a:rPr>
              <a:t>مات ثابت بن قُرّة  عام (288 هـ / 901 م) وله من العمر سبع وسبعون سنة، وقد رثاه عدد من الشعراء منهم الشاعر يحيى بن علي المنجم الذي قال يرثيه:</a:t>
            </a:r>
            <a:endParaRPr lang="ar-IQ" sz="2400" dirty="0" smtClean="0">
              <a:solidFill>
                <a:schemeClr val="bg2">
                  <a:lumMod val="25000"/>
                </a:schemeClr>
              </a:solidFill>
              <a:effectLst/>
            </a:endParaRPr>
          </a:p>
          <a:p>
            <a:r>
              <a:rPr lang="ar-IQ" sz="2400" b="1" dirty="0" smtClean="0">
                <a:solidFill>
                  <a:schemeClr val="bg2">
                    <a:lumMod val="25000"/>
                  </a:schemeClr>
                </a:solidFill>
                <a:effectLst/>
              </a:rPr>
              <a:t> </a:t>
            </a:r>
          </a:p>
          <a:p>
            <a:r>
              <a:rPr lang="ar-IQ" sz="2400" b="1" dirty="0" smtClean="0">
                <a:solidFill>
                  <a:schemeClr val="bg2">
                    <a:lumMod val="25000"/>
                  </a:schemeClr>
                </a:solidFill>
                <a:effectLst/>
              </a:rPr>
              <a:t>ألا كل ش</a:t>
            </a:r>
            <a:r>
              <a:rPr lang="ar-SA" sz="2400" b="1" dirty="0" smtClean="0">
                <a:solidFill>
                  <a:schemeClr val="bg2">
                    <a:lumMod val="25000"/>
                  </a:schemeClr>
                </a:solidFill>
                <a:effectLst/>
              </a:rPr>
              <a:t>ـــــ</a:t>
            </a:r>
            <a:r>
              <a:rPr lang="ar-IQ" sz="2400" b="1" dirty="0" err="1" smtClean="0">
                <a:solidFill>
                  <a:schemeClr val="bg2">
                    <a:lumMod val="25000"/>
                  </a:schemeClr>
                </a:solidFill>
                <a:effectLst/>
              </a:rPr>
              <a:t>يء</a:t>
            </a:r>
            <a:r>
              <a:rPr lang="ar-IQ" sz="2400" b="1" dirty="0" smtClean="0">
                <a:solidFill>
                  <a:schemeClr val="bg2">
                    <a:lumMod val="25000"/>
                  </a:schemeClr>
                </a:solidFill>
                <a:effectLst/>
              </a:rPr>
              <a:t> ما خ</a:t>
            </a:r>
            <a:r>
              <a:rPr lang="ar-SA" sz="2400" b="1" dirty="0" smtClean="0">
                <a:solidFill>
                  <a:schemeClr val="bg2">
                    <a:lumMod val="25000"/>
                  </a:schemeClr>
                </a:solidFill>
                <a:effectLst/>
              </a:rPr>
              <a:t>ــــ</a:t>
            </a:r>
            <a:r>
              <a:rPr lang="ar-IQ" sz="2400" b="1" dirty="0" smtClean="0">
                <a:solidFill>
                  <a:schemeClr val="bg2">
                    <a:lumMod val="25000"/>
                  </a:schemeClr>
                </a:solidFill>
                <a:effectLst/>
              </a:rPr>
              <a:t>لا الّله </a:t>
            </a:r>
            <a:r>
              <a:rPr lang="ar-IQ" sz="2400" b="1" dirty="0" err="1" smtClean="0">
                <a:solidFill>
                  <a:schemeClr val="bg2">
                    <a:lumMod val="25000"/>
                  </a:schemeClr>
                </a:solidFill>
                <a:effectLst/>
              </a:rPr>
              <a:t>مائ</a:t>
            </a:r>
            <a:r>
              <a:rPr lang="ar-SA" sz="2400" b="1" dirty="0" smtClean="0">
                <a:solidFill>
                  <a:schemeClr val="bg2">
                    <a:lumMod val="25000"/>
                  </a:schemeClr>
                </a:solidFill>
                <a:effectLst/>
              </a:rPr>
              <a:t>ـــــــ</a:t>
            </a:r>
            <a:r>
              <a:rPr lang="ar-IQ" sz="2400" b="1" dirty="0" smtClean="0">
                <a:solidFill>
                  <a:schemeClr val="bg2">
                    <a:lumMod val="25000"/>
                  </a:schemeClr>
                </a:solidFill>
                <a:effectLst/>
              </a:rPr>
              <a:t>ت      </a:t>
            </a:r>
            <a:r>
              <a:rPr lang="ar-SA" sz="2400" b="1" dirty="0" smtClean="0">
                <a:solidFill>
                  <a:schemeClr val="bg2">
                    <a:lumMod val="25000"/>
                  </a:schemeClr>
                </a:solidFill>
                <a:effectLst/>
              </a:rPr>
              <a:t>    </a:t>
            </a:r>
            <a:r>
              <a:rPr lang="ar-IQ" sz="2400" b="1" dirty="0" smtClean="0">
                <a:solidFill>
                  <a:schemeClr val="bg2">
                    <a:lumMod val="25000"/>
                  </a:schemeClr>
                </a:solidFill>
                <a:effectLst/>
              </a:rPr>
              <a:t>ومن يغترب يرجى ومن مات فائت </a:t>
            </a:r>
          </a:p>
          <a:p>
            <a:r>
              <a:rPr lang="ar-IQ" sz="2400" b="1" dirty="0" smtClean="0">
                <a:solidFill>
                  <a:schemeClr val="bg2">
                    <a:lumMod val="25000"/>
                  </a:schemeClr>
                </a:solidFill>
                <a:effectLst/>
              </a:rPr>
              <a:t> أرى م</a:t>
            </a:r>
            <a:r>
              <a:rPr lang="ar-SA" sz="2400" b="1" dirty="0" smtClean="0">
                <a:solidFill>
                  <a:schemeClr val="bg2">
                    <a:lumMod val="25000"/>
                  </a:schemeClr>
                </a:solidFill>
                <a:effectLst/>
              </a:rPr>
              <a:t>ـ</a:t>
            </a:r>
            <a:r>
              <a:rPr lang="ar-IQ" sz="2400" b="1" dirty="0" smtClean="0">
                <a:solidFill>
                  <a:schemeClr val="bg2">
                    <a:lumMod val="25000"/>
                  </a:schemeClr>
                </a:solidFill>
                <a:effectLst/>
              </a:rPr>
              <a:t>ن مض</a:t>
            </a:r>
            <a:r>
              <a:rPr lang="ar-SA" sz="2400" b="1" dirty="0" smtClean="0">
                <a:solidFill>
                  <a:schemeClr val="bg2">
                    <a:lumMod val="25000"/>
                  </a:schemeClr>
                </a:solidFill>
                <a:effectLst/>
              </a:rPr>
              <a:t>ــــ</a:t>
            </a:r>
            <a:r>
              <a:rPr lang="ar-IQ" sz="2400" b="1" dirty="0" smtClean="0">
                <a:solidFill>
                  <a:schemeClr val="bg2">
                    <a:lumMod val="25000"/>
                  </a:schemeClr>
                </a:solidFill>
                <a:effectLst/>
              </a:rPr>
              <a:t>ى عن</a:t>
            </a:r>
            <a:r>
              <a:rPr lang="ar-SA" sz="2400" b="1" dirty="0" smtClean="0">
                <a:solidFill>
                  <a:schemeClr val="bg2">
                    <a:lumMod val="25000"/>
                  </a:schemeClr>
                </a:solidFill>
                <a:effectLst/>
              </a:rPr>
              <a:t>ــــــ</a:t>
            </a:r>
            <a:r>
              <a:rPr lang="ar-IQ" sz="2400" b="1" dirty="0" smtClean="0">
                <a:solidFill>
                  <a:schemeClr val="bg2">
                    <a:lumMod val="25000"/>
                  </a:schemeClr>
                </a:solidFill>
                <a:effectLst/>
              </a:rPr>
              <a:t>ا وخيم عندنا  </a:t>
            </a:r>
            <a:r>
              <a:rPr lang="ar-SA" sz="2400" b="1" dirty="0" smtClean="0">
                <a:solidFill>
                  <a:schemeClr val="bg2">
                    <a:lumMod val="25000"/>
                  </a:schemeClr>
                </a:solidFill>
                <a:effectLst/>
              </a:rPr>
              <a:t> </a:t>
            </a:r>
            <a:r>
              <a:rPr lang="ar-IQ" sz="2400" b="1" dirty="0" smtClean="0">
                <a:solidFill>
                  <a:schemeClr val="bg2">
                    <a:lumMod val="25000"/>
                  </a:schemeClr>
                </a:solidFill>
                <a:effectLst/>
              </a:rPr>
              <a:t>   </a:t>
            </a:r>
            <a:r>
              <a:rPr lang="ar-SA" sz="2400" b="1" dirty="0" smtClean="0">
                <a:solidFill>
                  <a:schemeClr val="bg2">
                    <a:lumMod val="25000"/>
                  </a:schemeClr>
                </a:solidFill>
                <a:effectLst/>
              </a:rPr>
              <a:t>    </a:t>
            </a:r>
            <a:r>
              <a:rPr lang="ar-IQ" sz="2400" b="1" dirty="0" smtClean="0">
                <a:solidFill>
                  <a:schemeClr val="bg2">
                    <a:lumMod val="25000"/>
                  </a:schemeClr>
                </a:solidFill>
                <a:effectLst/>
              </a:rPr>
              <a:t>كسفر ثووا أرضاً </a:t>
            </a:r>
            <a:r>
              <a:rPr lang="ar-IQ" sz="2400" b="1" dirty="0" err="1" smtClean="0">
                <a:solidFill>
                  <a:schemeClr val="bg2">
                    <a:lumMod val="25000"/>
                  </a:schemeClr>
                </a:solidFill>
                <a:effectLst/>
              </a:rPr>
              <a:t>فس</a:t>
            </a:r>
            <a:r>
              <a:rPr lang="ar-SA" sz="2400" b="1" dirty="0" smtClean="0">
                <a:solidFill>
                  <a:schemeClr val="bg2">
                    <a:lumMod val="25000"/>
                  </a:schemeClr>
                </a:solidFill>
                <a:effectLst/>
              </a:rPr>
              <a:t>ـــــ</a:t>
            </a:r>
            <a:r>
              <a:rPr lang="ar-IQ" sz="2400" b="1" dirty="0" smtClean="0">
                <a:solidFill>
                  <a:schemeClr val="bg2">
                    <a:lumMod val="25000"/>
                  </a:schemeClr>
                </a:solidFill>
                <a:effectLst/>
              </a:rPr>
              <a:t>ار وبائت </a:t>
            </a:r>
          </a:p>
          <a:p>
            <a:r>
              <a:rPr lang="ar-IQ" sz="2400" b="1" dirty="0" smtClean="0">
                <a:solidFill>
                  <a:schemeClr val="bg2">
                    <a:lumMod val="25000"/>
                  </a:schemeClr>
                </a:solidFill>
                <a:effectLst/>
              </a:rPr>
              <a:t> نعينا العلوم الفلسفيات كلها خبا نورها         </a:t>
            </a:r>
            <a:r>
              <a:rPr lang="ar-SA" sz="2400" b="1" dirty="0" smtClean="0">
                <a:solidFill>
                  <a:schemeClr val="bg2">
                    <a:lumMod val="25000"/>
                  </a:schemeClr>
                </a:solidFill>
                <a:effectLst/>
              </a:rPr>
              <a:t> </a:t>
            </a:r>
            <a:r>
              <a:rPr lang="ar-IQ" sz="2400" b="1" dirty="0" smtClean="0">
                <a:solidFill>
                  <a:schemeClr val="bg2">
                    <a:lumMod val="25000"/>
                  </a:schemeClr>
                </a:solidFill>
                <a:effectLst/>
              </a:rPr>
              <a:t>إذ </a:t>
            </a:r>
            <a:r>
              <a:rPr lang="ar-IQ" sz="2400" b="1" dirty="0" err="1" smtClean="0">
                <a:solidFill>
                  <a:schemeClr val="bg2">
                    <a:lumMod val="25000"/>
                  </a:schemeClr>
                </a:solidFill>
                <a:effectLst/>
              </a:rPr>
              <a:t>قي</a:t>
            </a:r>
            <a:r>
              <a:rPr lang="ar-SA" sz="2400" b="1" dirty="0" smtClean="0">
                <a:solidFill>
                  <a:schemeClr val="bg2">
                    <a:lumMod val="25000"/>
                  </a:schemeClr>
                </a:solidFill>
                <a:effectLst/>
              </a:rPr>
              <a:t>ــــ</a:t>
            </a:r>
            <a:r>
              <a:rPr lang="ar-IQ" sz="2400" b="1" dirty="0" smtClean="0">
                <a:solidFill>
                  <a:schemeClr val="bg2">
                    <a:lumMod val="25000"/>
                  </a:schemeClr>
                </a:solidFill>
                <a:effectLst/>
              </a:rPr>
              <a:t>ل ق</a:t>
            </a:r>
            <a:r>
              <a:rPr lang="ar-SA" sz="2400" b="1" dirty="0" smtClean="0">
                <a:solidFill>
                  <a:schemeClr val="bg2">
                    <a:lumMod val="25000"/>
                  </a:schemeClr>
                </a:solidFill>
                <a:effectLst/>
              </a:rPr>
              <a:t>ـــــ</a:t>
            </a:r>
            <a:r>
              <a:rPr lang="ar-IQ" sz="2400" b="1" dirty="0" smtClean="0">
                <a:solidFill>
                  <a:schemeClr val="bg2">
                    <a:lumMod val="25000"/>
                  </a:schemeClr>
                </a:solidFill>
                <a:effectLst/>
              </a:rPr>
              <a:t>د م</a:t>
            </a:r>
            <a:r>
              <a:rPr lang="ar-SA" sz="2400" b="1" dirty="0" smtClean="0">
                <a:solidFill>
                  <a:schemeClr val="bg2">
                    <a:lumMod val="25000"/>
                  </a:schemeClr>
                </a:solidFill>
                <a:effectLst/>
              </a:rPr>
              <a:t>ــــــا</a:t>
            </a:r>
            <a:r>
              <a:rPr lang="ar-IQ" sz="2400" b="1" dirty="0" smtClean="0">
                <a:solidFill>
                  <a:schemeClr val="bg2">
                    <a:lumMod val="25000"/>
                  </a:schemeClr>
                </a:solidFill>
                <a:effectLst/>
              </a:rPr>
              <a:t>ت ثاب</a:t>
            </a:r>
            <a:r>
              <a:rPr lang="ar-SA" sz="2400" b="1" dirty="0" smtClean="0">
                <a:solidFill>
                  <a:schemeClr val="bg2">
                    <a:lumMod val="25000"/>
                  </a:schemeClr>
                </a:solidFill>
                <a:effectLst/>
              </a:rPr>
              <a:t>ــــــــ</a:t>
            </a:r>
            <a:r>
              <a:rPr lang="ar-IQ" sz="2400" b="1" dirty="0" smtClean="0">
                <a:solidFill>
                  <a:schemeClr val="bg2">
                    <a:lumMod val="25000"/>
                  </a:schemeClr>
                </a:solidFill>
                <a:effectLst/>
              </a:rPr>
              <a:t>ت </a:t>
            </a:r>
          </a:p>
          <a:p>
            <a:endParaRPr lang="ar-SA" dirty="0">
              <a:solidFill>
                <a:schemeClr val="bg2">
                  <a:lumMod val="25000"/>
                </a:schemeClr>
              </a:solidFill>
            </a:endParaRPr>
          </a:p>
        </p:txBody>
      </p:sp>
    </p:spTree>
    <p:extLst>
      <p:ext uri="{BB962C8B-B14F-4D97-AF65-F5344CB8AC3E}">
        <p14:creationId xmlns:p14="http://schemas.microsoft.com/office/powerpoint/2010/main" xmlns="" val="414214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1.gstatic.com/images?q=tbn:ANd9GcTumd4dhtHSHWsUMRDnx9hD0N76pzF7v6FTg4uOHz3NFf4xdM3JffdZltRa-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37" y="38100"/>
            <a:ext cx="9199137" cy="68199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5148064" y="1772816"/>
            <a:ext cx="2845651" cy="923330"/>
          </a:xfrm>
          <a:prstGeom prst="rect">
            <a:avLst/>
          </a:prstGeom>
          <a:noFill/>
        </p:spPr>
        <p:txBody>
          <a:bodyPr wrap="none" lIns="91440" tIns="45720" rIns="91440" bIns="45720">
            <a:spAutoFit/>
          </a:bodyPr>
          <a:lstStyle/>
          <a:p>
            <a:pPr algn="ct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آلاء باوزير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مستطيل 5"/>
          <p:cNvSpPr/>
          <p:nvPr/>
        </p:nvSpPr>
        <p:spPr>
          <a:xfrm>
            <a:off x="1131851" y="3930479"/>
            <a:ext cx="2648482" cy="923330"/>
          </a:xfrm>
          <a:prstGeom prst="rect">
            <a:avLst/>
          </a:prstGeom>
          <a:noFill/>
        </p:spPr>
        <p:txBody>
          <a:bodyPr wrap="none" lIns="91440" tIns="45720" rIns="91440" bIns="45720">
            <a:spAutoFit/>
          </a:bodyPr>
          <a:lstStyle/>
          <a:p>
            <a:pPr algn="ctr"/>
            <a:r>
              <a:rPr lang="ar-SA"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نوال خالد </a:t>
            </a: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مستطيل 6"/>
          <p:cNvSpPr/>
          <p:nvPr/>
        </p:nvSpPr>
        <p:spPr>
          <a:xfrm>
            <a:off x="5063909" y="3861048"/>
            <a:ext cx="3013967" cy="923330"/>
          </a:xfrm>
          <a:prstGeom prst="rect">
            <a:avLst/>
          </a:prstGeom>
          <a:noFill/>
        </p:spPr>
        <p:txBody>
          <a:bodyPr wrap="none" lIns="91440" tIns="45720" rIns="91440" bIns="45720">
            <a:spAutoFit/>
          </a:bodyPr>
          <a:lstStyle/>
          <a:p>
            <a:pPr algn="ct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لينه سرحان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مستطيل 7"/>
          <p:cNvSpPr/>
          <p:nvPr/>
        </p:nvSpPr>
        <p:spPr>
          <a:xfrm>
            <a:off x="776583" y="1768351"/>
            <a:ext cx="3523722" cy="923330"/>
          </a:xfrm>
          <a:prstGeom prst="rect">
            <a:avLst/>
          </a:prstGeom>
          <a:noFill/>
        </p:spPr>
        <p:txBody>
          <a:bodyPr wrap="none" lIns="91440" tIns="45720" rIns="91440" bIns="45720">
            <a:spAutoFit/>
          </a:bodyPr>
          <a:lstStyle/>
          <a:p>
            <a:pPr algn="ctr"/>
            <a:r>
              <a:rPr lang="ar-SA"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العنود الثبيتي </a:t>
            </a: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9655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3.gstatic.com/images?q=tbn:ANd9GcQ4aWmgQX_pMAbXgzfv00lVdpjBI0saB_biId64kYPDJ9V0XRbb"/>
          <p:cNvPicPr>
            <a:picLocks noChangeAspect="1" noChangeArrowheads="1"/>
          </p:cNvPicPr>
          <p:nvPr/>
        </p:nvPicPr>
        <p:blipFill>
          <a:blip r:embed="rId3" cstate="print"/>
          <a:srcRect/>
          <a:stretch>
            <a:fillRect/>
          </a:stretch>
        </p:blipFill>
        <p:spPr bwMode="auto">
          <a:xfrm>
            <a:off x="539552" y="3274715"/>
            <a:ext cx="2952328" cy="3583285"/>
          </a:xfrm>
          <a:prstGeom prst="rect">
            <a:avLst/>
          </a:prstGeom>
          <a:noFill/>
        </p:spPr>
      </p:pic>
      <p:sp>
        <p:nvSpPr>
          <p:cNvPr id="8" name="Rectangle 7"/>
          <p:cNvSpPr/>
          <p:nvPr/>
        </p:nvSpPr>
        <p:spPr>
          <a:xfrm>
            <a:off x="3995936" y="260648"/>
            <a:ext cx="4752528" cy="6264696"/>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l"/>
            <a:r>
              <a:rPr lang="en-US" dirty="0" smtClean="0"/>
              <a:t>1)) </a:t>
            </a:r>
            <a:r>
              <a:rPr lang="en-US" dirty="0" smtClean="0">
                <a:hlinkClick r:id="rId4"/>
              </a:rPr>
              <a:t>http://mandaeans.page.tl/%3Cspan-style%3D-g-font_size-d--large-g-%3E%3Cspan-style%3D-g-font_family-d--Verdana-g-%3E%26%231579%3B%26%231575%3B%26%231576%3B%26%231578%3B-%26%231576%3B%26%231606%3B-%26%231602%3B%26%231615%3B%26%231585</a:t>
            </a:r>
            <a:endParaRPr lang="ar-SA" dirty="0" smtClean="0">
              <a:hlinkClick r:id="rId4"/>
            </a:endParaRPr>
          </a:p>
          <a:p>
            <a:pPr algn="l"/>
            <a:r>
              <a:rPr lang="en-US" dirty="0" smtClean="0">
                <a:hlinkClick r:id="rId4"/>
              </a:rPr>
              <a:t>%3B%26%231577%3B%3C-s-span%3E.htm</a:t>
            </a:r>
            <a:endParaRPr lang="en-US" dirty="0" smtClean="0"/>
          </a:p>
          <a:p>
            <a:pPr algn="l"/>
            <a:r>
              <a:rPr lang="en-US" dirty="0" smtClean="0"/>
              <a:t> </a:t>
            </a:r>
          </a:p>
          <a:p>
            <a:pPr algn="l"/>
            <a:r>
              <a:rPr lang="en-US" dirty="0" smtClean="0"/>
              <a:t>2)) </a:t>
            </a:r>
            <a:r>
              <a:rPr lang="en-US" dirty="0" smtClean="0">
                <a:hlinkClick r:id="rId5"/>
              </a:rPr>
              <a:t>www.mawhopon.com</a:t>
            </a:r>
            <a:endParaRPr lang="en-US" dirty="0" smtClean="0"/>
          </a:p>
          <a:p>
            <a:pPr algn="l"/>
            <a:r>
              <a:rPr lang="en-US" dirty="0" smtClean="0"/>
              <a:t>  </a:t>
            </a:r>
            <a:endParaRPr lang="en-US" dirty="0" smtClean="0">
              <a:hlinkClick r:id="rId4"/>
            </a:endParaRPr>
          </a:p>
        </p:txBody>
      </p:sp>
      <p:cxnSp>
        <p:nvCxnSpPr>
          <p:cNvPr id="13" name="Straight Connector 12"/>
          <p:cNvCxnSpPr/>
          <p:nvPr/>
        </p:nvCxnSpPr>
        <p:spPr>
          <a:xfrm flipV="1">
            <a:off x="2339752" y="2852936"/>
            <a:ext cx="0" cy="576064"/>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2339752" y="2852936"/>
            <a:ext cx="1512168"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rot="20476808">
            <a:off x="918460" y="1159865"/>
            <a:ext cx="21659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dirty="0" smtClean="0">
                <a:ln w="19050">
                  <a:solidFill>
                    <a:schemeClr val="accent3">
                      <a:lumMod val="60000"/>
                      <a:lumOff val="40000"/>
                    </a:schemeClr>
                  </a:solidFill>
                  <a:prstDash val="solid"/>
                </a:ln>
                <a:solidFill>
                  <a:schemeClr val="accent3">
                    <a:lumMod val="75000"/>
                  </a:schemeClr>
                </a:solidFill>
                <a:effectLst>
                  <a:outerShdw blurRad="50000" dist="50800" dir="7500000" algn="tl">
                    <a:srgbClr val="000000">
                      <a:shade val="5000"/>
                      <a:alpha val="35000"/>
                    </a:srgbClr>
                  </a:outerShdw>
                </a:effectLst>
              </a:rPr>
              <a:t>المراجع</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3.gstatic.com/images?q=tbn:ANd9GcTPxeks9sN5gNlqEy47FP1ZJ558tjJT3hXl5Y4g4MaJtn8fXdSV"/>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a:hlinkClick r:id="rId5" action="ppaction://hlinkfile"/>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36096" y="1340768"/>
            <a:ext cx="2941474" cy="1818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85284" y="3561543"/>
            <a:ext cx="1728192" cy="1688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91880" y="1340768"/>
            <a:ext cx="1607815" cy="186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2574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074"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9512" y="188640"/>
            <a:ext cx="4019550" cy="6669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مستطيل مستدير الزوايا 5"/>
          <p:cNvSpPr/>
          <p:nvPr/>
        </p:nvSpPr>
        <p:spPr>
          <a:xfrm>
            <a:off x="4112352" y="980728"/>
            <a:ext cx="4320480" cy="3240360"/>
          </a:xfrm>
          <a:prstGeom prst="roundRect">
            <a:avLst/>
          </a:prstGeom>
          <a:solidFill>
            <a:schemeClr val="bg2">
              <a:lumMod val="75000"/>
            </a:schemeClr>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4199062" y="1877633"/>
            <a:ext cx="4136069" cy="1446550"/>
          </a:xfrm>
          <a:prstGeom prst="rect">
            <a:avLst/>
          </a:prstGeom>
          <a:noFill/>
        </p:spPr>
        <p:txBody>
          <a:bodyPr wrap="none" lIns="91440" tIns="45720" rIns="91440" bIns="45720">
            <a:spAutoFit/>
          </a:bodyPr>
          <a:lstStyle/>
          <a:p>
            <a:pPr algn="ctr"/>
            <a:r>
              <a:rPr lang="ar-SA"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khbar MT" pitchFamily="2" charset="-78"/>
              </a:rPr>
              <a:t>ثابت بن قره </a:t>
            </a:r>
            <a:endParaRPr lang="ar-SA"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khbar MT" pitchFamily="2" charset="-78"/>
            </a:endParaRPr>
          </a:p>
        </p:txBody>
      </p:sp>
    </p:spTree>
    <p:extLst>
      <p:ext uri="{BB962C8B-B14F-4D97-AF65-F5344CB8AC3E}">
        <p14:creationId xmlns:p14="http://schemas.microsoft.com/office/powerpoint/2010/main" xmlns="" val="20528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مستدير الزوايا 4"/>
          <p:cNvSpPr/>
          <p:nvPr/>
        </p:nvSpPr>
        <p:spPr>
          <a:xfrm>
            <a:off x="323528" y="476672"/>
            <a:ext cx="7805464" cy="5976664"/>
          </a:xfrm>
          <a:prstGeom prst="roundRect">
            <a:avLst/>
          </a:prstGeom>
          <a:solidFill>
            <a:schemeClr val="accent3">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122" name="Picture 2" descr="http://t1.gstatic.com/images?q=tbn:ANd9GcSnJCF1ipb6Kxq_F8s7wBC-06jElRC6fHfp3UYn3BN_YnDLL-64tw"/>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164288" y="476672"/>
            <a:ext cx="1830129" cy="58326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ربع نص 5"/>
          <p:cNvSpPr txBox="1"/>
          <p:nvPr/>
        </p:nvSpPr>
        <p:spPr>
          <a:xfrm>
            <a:off x="611560" y="946007"/>
            <a:ext cx="6544378" cy="5509200"/>
          </a:xfrm>
          <a:prstGeom prst="rect">
            <a:avLst/>
          </a:prstGeom>
          <a:noFill/>
        </p:spPr>
        <p:txBody>
          <a:bodyPr wrap="square" rtlCol="1">
            <a:spAutoFit/>
          </a:bodyPr>
          <a:lstStyle/>
          <a:p>
            <a:r>
              <a:rPr lang="ar-SA" sz="2400" dirty="0" smtClean="0">
                <a:solidFill>
                  <a:schemeClr val="accent2">
                    <a:lumMod val="75000"/>
                  </a:schemeClr>
                </a:solidFill>
                <a:effectLst/>
              </a:rPr>
              <a:t>نسبه : </a:t>
            </a:r>
            <a:r>
              <a:rPr lang="ar-SA" sz="2000" dirty="0" smtClean="0">
                <a:effectLst/>
              </a:rPr>
              <a:t>ثابت بن قرة بن مروان بن ثابت بن إبراهيم بن </a:t>
            </a:r>
            <a:r>
              <a:rPr lang="ar-SA" sz="2000" dirty="0" err="1" smtClean="0">
                <a:effectLst/>
              </a:rPr>
              <a:t>كرّايا</a:t>
            </a:r>
            <a:r>
              <a:rPr lang="ar-SA" sz="2000" dirty="0" smtClean="0">
                <a:effectLst/>
              </a:rPr>
              <a:t> بن </a:t>
            </a:r>
            <a:r>
              <a:rPr lang="ar-SA" sz="2000" dirty="0" err="1" smtClean="0">
                <a:effectLst/>
              </a:rPr>
              <a:t>مارنيوس</a:t>
            </a:r>
            <a:r>
              <a:rPr lang="ar-SA" sz="2000" dirty="0" smtClean="0">
                <a:effectLst/>
              </a:rPr>
              <a:t> بن </a:t>
            </a:r>
            <a:r>
              <a:rPr lang="ar-SA" sz="2000" dirty="0" err="1" smtClean="0">
                <a:effectLst/>
              </a:rPr>
              <a:t>سلامانس</a:t>
            </a:r>
            <a:r>
              <a:rPr lang="ar-SA" sz="2000" dirty="0" smtClean="0">
                <a:effectLst/>
              </a:rPr>
              <a:t>، وفي رواية اخرى /"ثابت بن قرة بن مروان بن </a:t>
            </a:r>
            <a:r>
              <a:rPr lang="ar-SA" sz="2000" dirty="0" err="1" smtClean="0">
                <a:effectLst/>
              </a:rPr>
              <a:t>قيورا</a:t>
            </a:r>
            <a:r>
              <a:rPr lang="ar-SA" sz="2000" dirty="0" smtClean="0">
                <a:effectLst/>
              </a:rPr>
              <a:t> بن </a:t>
            </a:r>
            <a:r>
              <a:rPr lang="ar-SA" sz="2000" dirty="0" err="1" smtClean="0">
                <a:effectLst/>
              </a:rPr>
              <a:t>مارينون</a:t>
            </a:r>
            <a:r>
              <a:rPr lang="ar-SA" sz="2000" dirty="0" smtClean="0">
                <a:effectLst/>
              </a:rPr>
              <a:t> بن </a:t>
            </a:r>
            <a:r>
              <a:rPr lang="ar-SA" sz="2000" dirty="0" err="1" smtClean="0">
                <a:effectLst/>
              </a:rPr>
              <a:t>سلومون</a:t>
            </a:r>
            <a:r>
              <a:rPr lang="ar-SA" sz="2000" dirty="0" smtClean="0">
                <a:effectLst/>
              </a:rPr>
              <a:t> الحراني" ويعرف بالحراني،  وقد </a:t>
            </a:r>
            <a:r>
              <a:rPr lang="ar-SA" sz="2400" dirty="0" smtClean="0">
                <a:solidFill>
                  <a:schemeClr val="accent2">
                    <a:lumMod val="75000"/>
                  </a:schemeClr>
                </a:solidFill>
                <a:effectLst/>
              </a:rPr>
              <a:t>كان يكنه /</a:t>
            </a:r>
            <a:r>
              <a:rPr lang="ar-SA" sz="2000" dirty="0" smtClean="0">
                <a:solidFill>
                  <a:schemeClr val="accent2">
                    <a:lumMod val="75000"/>
                  </a:schemeClr>
                </a:solidFill>
                <a:effectLst/>
              </a:rPr>
              <a:t> </a:t>
            </a:r>
            <a:r>
              <a:rPr lang="ar-SA" sz="2000" dirty="0" smtClean="0">
                <a:effectLst/>
              </a:rPr>
              <a:t> أبو الحسن، الرياضي، الطبيب، عالم الطبيعة، الفلكي، الموسيقي، المترجم. ولد في سنة 221هـ - 836م  في بلدة حران والتي تقع في تركيا ، وعندما أتم ثابت الخامسة عشرة من عمره، التحق بحلقات العلم في المسجد الجامع بحران - معبد شارا سابقا - ليتلقى تعليمه العالي على أيدي الأساتذة باللغتين السريانية و اليونانية إلى جانب اللغة العربية، ودرس الكتب المعتمدة في العلوم البحتة، وهي </a:t>
            </a:r>
            <a:r>
              <a:rPr lang="ar-SA" sz="2400" dirty="0" smtClean="0">
                <a:solidFill>
                  <a:schemeClr val="accent2">
                    <a:lumMod val="75000"/>
                  </a:schemeClr>
                </a:solidFill>
                <a:effectLst/>
              </a:rPr>
              <a:t>كتب: </a:t>
            </a:r>
            <a:r>
              <a:rPr lang="ar-SA" sz="2000" dirty="0" smtClean="0">
                <a:effectLst/>
              </a:rPr>
              <a:t>أرسطو، وأفلاطون، </a:t>
            </a:r>
            <a:r>
              <a:rPr lang="ar-SA" sz="2000" dirty="0" err="1" smtClean="0">
                <a:effectLst/>
              </a:rPr>
              <a:t>وإقليدس،وجالينوس</a:t>
            </a:r>
            <a:r>
              <a:rPr lang="ar-SA" sz="2000" dirty="0" smtClean="0">
                <a:effectLst/>
              </a:rPr>
              <a:t>.</a:t>
            </a:r>
            <a:br>
              <a:rPr lang="ar-SA" sz="2000" dirty="0" smtClean="0">
                <a:effectLst/>
              </a:rPr>
            </a:br>
            <a:r>
              <a:rPr lang="ar-SA" sz="2000" dirty="0" smtClean="0">
                <a:effectLst/>
              </a:rPr>
              <a:t>تدرب ثابت على أيدي أساتذته بالمسجد الجامع على قراءة النصوص اليونانية والسريانية قراءة سليمة بلغة واضحة .</a:t>
            </a:r>
            <a:br>
              <a:rPr lang="ar-SA" sz="2000" dirty="0" smtClean="0">
                <a:effectLst/>
              </a:rPr>
            </a:br>
            <a:r>
              <a:rPr lang="ar-SA" sz="2000" dirty="0" smtClean="0">
                <a:effectLst/>
              </a:rPr>
              <a:t>وبرز ثابت بين أقرانه في المسجد الجامع الكبير، وتميز بعقليته الموسوعية في الفلسفة والرياضيات خاصة. وأجيز ثابت في العلم والتدريس، فصار له الحق في كشف أسرار العلم ،و تفسير كتب أرسطو وأفلا طون وإقليدس وغيرهم .</a:t>
            </a:r>
          </a:p>
          <a:p>
            <a:r>
              <a:rPr lang="ar-SA" sz="2000" dirty="0" smtClean="0"/>
              <a:t>وبرع في علم الهندسة حتى قيل عنه إنه أعظم هندسي عربي على الإطلاق وقيل عنه ساهم بنصيب وافر في تقدم الهندسة وهو الذي مهد لإيجاد علم التفاضل والتكامل. </a:t>
            </a:r>
            <a:endParaRPr lang="ar-SA" sz="2000" dirty="0" smtClean="0">
              <a:effectLst/>
            </a:endParaRPr>
          </a:p>
        </p:txBody>
      </p:sp>
    </p:spTree>
    <p:extLst>
      <p:ext uri="{BB962C8B-B14F-4D97-AF65-F5344CB8AC3E}">
        <p14:creationId xmlns:p14="http://schemas.microsoft.com/office/powerpoint/2010/main" xmlns="" val="228746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bKe8T_x_u4g/UHM1cU2_ejI/AAAAAAAAJP4/eEuvr4jFfvs/s1600/Islamic-backgrounds6.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a:stretch>
            <a:fillRect/>
          </a:stretch>
        </p:blipFill>
        <p:spPr bwMode="auto">
          <a:xfrm>
            <a:off x="-69075" y="0"/>
            <a:ext cx="921307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5004048" y="692696"/>
            <a:ext cx="3676007" cy="923330"/>
          </a:xfrm>
          <a:prstGeom prst="rect">
            <a:avLst/>
          </a:prstGeom>
          <a:noFill/>
        </p:spPr>
        <p:txBody>
          <a:bodyPr wrap="none" lIns="91440" tIns="45720" rIns="91440" bIns="45720">
            <a:spAutoFit/>
          </a:bodyPr>
          <a:lstStyle/>
          <a:p>
            <a:pPr algn="ctr"/>
            <a:r>
              <a:rPr lang="ar-SA" sz="5400"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rPr>
              <a:t>ماذا قالوا عنه : </a:t>
            </a:r>
            <a:endParaRPr lang="ar-SA" sz="5400" b="1" cap="all" spc="0"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endParaRPr>
          </a:p>
        </p:txBody>
      </p:sp>
      <p:sp>
        <p:nvSpPr>
          <p:cNvPr id="7" name="مربع نص 6"/>
          <p:cNvSpPr txBox="1"/>
          <p:nvPr/>
        </p:nvSpPr>
        <p:spPr>
          <a:xfrm>
            <a:off x="755576" y="1647729"/>
            <a:ext cx="7542620" cy="4154984"/>
          </a:xfrm>
          <a:prstGeom prst="rect">
            <a:avLst/>
          </a:prstGeom>
          <a:noFill/>
        </p:spPr>
        <p:txBody>
          <a:bodyPr wrap="square" rtlCol="1">
            <a:spAutoFit/>
          </a:bodyPr>
          <a:lstStyle/>
          <a:p>
            <a:r>
              <a:rPr lang="ar-SA" sz="2400" b="1" dirty="0" smtClean="0">
                <a:solidFill>
                  <a:schemeClr val="bg1"/>
                </a:solidFill>
                <a:effectLst/>
              </a:rPr>
              <a:t>« </a:t>
            </a:r>
            <a:r>
              <a:rPr lang="ar-IQ" sz="2400" b="1" dirty="0" smtClean="0">
                <a:solidFill>
                  <a:schemeClr val="bg1"/>
                </a:solidFill>
                <a:effectLst/>
              </a:rPr>
              <a:t>صاعد</a:t>
            </a:r>
            <a:r>
              <a:rPr lang="ar-SA" sz="2400" b="1" dirty="0" smtClean="0">
                <a:solidFill>
                  <a:schemeClr val="bg1"/>
                </a:solidFill>
                <a:effectLst/>
              </a:rPr>
              <a:t>» &lt;</a:t>
            </a:r>
            <a:r>
              <a:rPr lang="ar-IQ" sz="2400" b="1" dirty="0" smtClean="0">
                <a:solidFill>
                  <a:schemeClr val="bg1"/>
                </a:solidFill>
                <a:effectLst/>
              </a:rPr>
              <a:t>انه فيلسوف متوسع في العلوم متفنن في ضروب الحكمة</a:t>
            </a:r>
            <a:r>
              <a:rPr lang="ar-SA" sz="2400" b="1" dirty="0" smtClean="0">
                <a:solidFill>
                  <a:schemeClr val="bg1"/>
                </a:solidFill>
                <a:effectLst/>
              </a:rPr>
              <a:t>&gt;</a:t>
            </a:r>
            <a:r>
              <a:rPr lang="ar-IQ" sz="2400" b="1" dirty="0" smtClean="0">
                <a:solidFill>
                  <a:schemeClr val="bg1"/>
                </a:solidFill>
                <a:effectLst/>
              </a:rPr>
              <a:t>. </a:t>
            </a:r>
            <a:endParaRPr lang="ar-IQ" sz="2400" dirty="0" smtClean="0">
              <a:solidFill>
                <a:schemeClr val="bg1"/>
              </a:solidFill>
              <a:effectLst/>
            </a:endParaRPr>
          </a:p>
          <a:p>
            <a:endParaRPr lang="ar-IQ" sz="2400" b="1" dirty="0" smtClean="0">
              <a:solidFill>
                <a:schemeClr val="bg1"/>
              </a:solidFill>
              <a:effectLst/>
            </a:endParaRPr>
          </a:p>
          <a:p>
            <a:r>
              <a:rPr lang="ar-SA" sz="2400" b="1" dirty="0" smtClean="0">
                <a:solidFill>
                  <a:schemeClr val="bg1"/>
                </a:solidFill>
                <a:effectLst/>
              </a:rPr>
              <a:t>« </a:t>
            </a:r>
            <a:r>
              <a:rPr lang="ar-IQ" sz="2400" b="1" dirty="0" smtClean="0">
                <a:solidFill>
                  <a:schemeClr val="bg1"/>
                </a:solidFill>
                <a:effectLst/>
              </a:rPr>
              <a:t>ابن الأثير </a:t>
            </a:r>
            <a:r>
              <a:rPr lang="ar-SA" sz="2400" b="1" dirty="0" smtClean="0">
                <a:solidFill>
                  <a:schemeClr val="bg1"/>
                </a:solidFill>
              </a:rPr>
              <a:t>» &lt;</a:t>
            </a:r>
            <a:r>
              <a:rPr lang="ar-IQ" sz="2400" b="1" dirty="0" smtClean="0">
                <a:solidFill>
                  <a:schemeClr val="bg1"/>
                </a:solidFill>
                <a:effectLst/>
              </a:rPr>
              <a:t>انه كان عارفاً حاذقاً بالطب</a:t>
            </a:r>
            <a:r>
              <a:rPr lang="ar-SA" sz="2400" b="1" dirty="0">
                <a:solidFill>
                  <a:schemeClr val="bg1"/>
                </a:solidFill>
              </a:rPr>
              <a:t>&gt;</a:t>
            </a:r>
            <a:r>
              <a:rPr lang="ar-IQ" sz="2400" b="1" dirty="0" smtClean="0">
                <a:solidFill>
                  <a:schemeClr val="bg1"/>
                </a:solidFill>
                <a:effectLst/>
              </a:rPr>
              <a:t>،</a:t>
            </a:r>
          </a:p>
          <a:p>
            <a:r>
              <a:rPr lang="ar-IQ" sz="2400" b="1" dirty="0" smtClean="0">
                <a:solidFill>
                  <a:schemeClr val="bg1"/>
                </a:solidFill>
                <a:effectLst/>
              </a:rPr>
              <a:t>  </a:t>
            </a:r>
            <a:endParaRPr lang="ar-SA" sz="2400" b="1" dirty="0" smtClean="0">
              <a:solidFill>
                <a:schemeClr val="bg1"/>
              </a:solidFill>
              <a:effectLst/>
            </a:endParaRPr>
          </a:p>
          <a:p>
            <a:r>
              <a:rPr lang="ar-SA" sz="2400" b="1" dirty="0" smtClean="0">
                <a:solidFill>
                  <a:schemeClr val="bg1"/>
                </a:solidFill>
                <a:effectLst/>
              </a:rPr>
              <a:t>« </a:t>
            </a:r>
            <a:r>
              <a:rPr lang="ar-IQ" sz="2400" b="1" dirty="0" smtClean="0">
                <a:solidFill>
                  <a:schemeClr val="bg1"/>
                </a:solidFill>
                <a:effectLst/>
              </a:rPr>
              <a:t>ابن ابي </a:t>
            </a:r>
            <a:r>
              <a:rPr lang="ar-IQ" sz="2400" b="1" dirty="0" err="1" smtClean="0">
                <a:solidFill>
                  <a:schemeClr val="bg1"/>
                </a:solidFill>
                <a:effectLst/>
              </a:rPr>
              <a:t>اصيبعه</a:t>
            </a:r>
            <a:r>
              <a:rPr lang="ar-SA" sz="2400" b="1" dirty="0">
                <a:solidFill>
                  <a:schemeClr val="bg1"/>
                </a:solidFill>
              </a:rPr>
              <a:t> </a:t>
            </a:r>
            <a:r>
              <a:rPr lang="ar-SA" sz="2400" b="1" dirty="0" smtClean="0">
                <a:solidFill>
                  <a:schemeClr val="bg1"/>
                </a:solidFill>
              </a:rPr>
              <a:t>» &lt;ل</a:t>
            </a:r>
            <a:r>
              <a:rPr lang="ar-IQ" sz="2400" b="1" dirty="0" smtClean="0">
                <a:solidFill>
                  <a:schemeClr val="bg1"/>
                </a:solidFill>
                <a:effectLst/>
              </a:rPr>
              <a:t>م يكن في زمان ثابت من يماثله في صناعة الطب ولا في غيره من اجزاء الفلسفة</a:t>
            </a:r>
            <a:r>
              <a:rPr lang="ar-SA" sz="2400" b="1" dirty="0">
                <a:solidFill>
                  <a:schemeClr val="bg1"/>
                </a:solidFill>
              </a:rPr>
              <a:t>&gt;</a:t>
            </a:r>
            <a:r>
              <a:rPr lang="ar-IQ" sz="2400" b="1" dirty="0" smtClean="0">
                <a:solidFill>
                  <a:schemeClr val="bg1"/>
                </a:solidFill>
                <a:effectLst/>
              </a:rPr>
              <a:t>.</a:t>
            </a:r>
          </a:p>
          <a:p>
            <a:r>
              <a:rPr lang="ar-IQ" sz="2400" b="1" dirty="0" smtClean="0">
                <a:solidFill>
                  <a:schemeClr val="bg1"/>
                </a:solidFill>
                <a:effectLst/>
              </a:rPr>
              <a:t>  </a:t>
            </a:r>
            <a:r>
              <a:rPr lang="ar-SA" sz="2400" b="1" dirty="0" smtClean="0">
                <a:solidFill>
                  <a:schemeClr val="bg1"/>
                </a:solidFill>
                <a:effectLst/>
              </a:rPr>
              <a:t> </a:t>
            </a:r>
          </a:p>
          <a:p>
            <a:r>
              <a:rPr lang="ar-IQ" sz="2400" b="1" dirty="0" smtClean="0">
                <a:solidFill>
                  <a:schemeClr val="bg1"/>
                </a:solidFill>
                <a:effectLst/>
              </a:rPr>
              <a:t> </a:t>
            </a:r>
            <a:r>
              <a:rPr lang="ar-SA" sz="2400" b="1" dirty="0" smtClean="0">
                <a:solidFill>
                  <a:schemeClr val="bg1"/>
                </a:solidFill>
                <a:effectLst/>
              </a:rPr>
              <a:t>« </a:t>
            </a:r>
            <a:r>
              <a:rPr lang="ar-IQ" sz="2400" b="1" dirty="0" smtClean="0">
                <a:solidFill>
                  <a:schemeClr val="bg1"/>
                </a:solidFill>
                <a:effectLst/>
              </a:rPr>
              <a:t>ابن خلكان </a:t>
            </a:r>
            <a:r>
              <a:rPr lang="ar-SA" sz="2400" b="1" dirty="0" smtClean="0">
                <a:solidFill>
                  <a:schemeClr val="bg1"/>
                </a:solidFill>
              </a:rPr>
              <a:t>» </a:t>
            </a:r>
            <a:r>
              <a:rPr lang="ar-IQ" sz="2400" b="1" dirty="0" smtClean="0">
                <a:solidFill>
                  <a:schemeClr val="bg1"/>
                </a:solidFill>
                <a:effectLst/>
              </a:rPr>
              <a:t>في كتابه ’’وفيات الأعيان‘‘ </a:t>
            </a:r>
            <a:r>
              <a:rPr lang="ar-SA" sz="2400" b="1" dirty="0" smtClean="0">
                <a:solidFill>
                  <a:schemeClr val="bg1"/>
                </a:solidFill>
                <a:effectLst/>
              </a:rPr>
              <a:t>&lt;</a:t>
            </a:r>
            <a:r>
              <a:rPr lang="ar-IQ" sz="2400" b="1" dirty="0" smtClean="0">
                <a:solidFill>
                  <a:schemeClr val="bg1"/>
                </a:solidFill>
                <a:effectLst/>
              </a:rPr>
              <a:t>ان ثابت اشتغل بعلوم الأوائل فمهر بها وبرع في الطب</a:t>
            </a:r>
            <a:r>
              <a:rPr lang="ar-SA" sz="2400" b="1" dirty="0" smtClean="0">
                <a:solidFill>
                  <a:schemeClr val="bg1"/>
                </a:solidFill>
              </a:rPr>
              <a:t>&gt;</a:t>
            </a:r>
            <a:r>
              <a:rPr lang="ar-IQ" sz="2400" b="1" dirty="0" smtClean="0">
                <a:solidFill>
                  <a:schemeClr val="bg1"/>
                </a:solidFill>
                <a:effectLst/>
              </a:rPr>
              <a:t> . </a:t>
            </a:r>
            <a:endParaRPr lang="ar-SA" sz="2400" b="1" dirty="0" smtClean="0">
              <a:solidFill>
                <a:schemeClr val="bg1"/>
              </a:solidFill>
              <a:effectLst/>
            </a:endParaRPr>
          </a:p>
          <a:p>
            <a:endParaRPr lang="ar-SA" sz="2400" b="1" dirty="0" smtClean="0">
              <a:solidFill>
                <a:schemeClr val="bg1"/>
              </a:solidFill>
              <a:effectLst/>
            </a:endParaRPr>
          </a:p>
          <a:p>
            <a:r>
              <a:rPr lang="ar-SA" sz="2400" b="1" dirty="0" smtClean="0">
                <a:solidFill>
                  <a:schemeClr val="bg1"/>
                </a:solidFill>
              </a:rPr>
              <a:t>«</a:t>
            </a:r>
            <a:r>
              <a:rPr lang="ar-SA" sz="2400" b="1" dirty="0" err="1" smtClean="0">
                <a:solidFill>
                  <a:schemeClr val="bg1"/>
                </a:solidFill>
              </a:rPr>
              <a:t>يورانت</a:t>
            </a:r>
            <a:r>
              <a:rPr lang="ar-SA" sz="2400" b="1" dirty="0" smtClean="0">
                <a:solidFill>
                  <a:schemeClr val="bg1"/>
                </a:solidFill>
              </a:rPr>
              <a:t> ول</a:t>
            </a:r>
            <a:r>
              <a:rPr lang="ar-SA" sz="2400" b="1" dirty="0">
                <a:solidFill>
                  <a:schemeClr val="bg1"/>
                </a:solidFill>
              </a:rPr>
              <a:t> » &lt;</a:t>
            </a:r>
            <a:r>
              <a:rPr lang="ar-SA" sz="2400" b="1" dirty="0" smtClean="0">
                <a:solidFill>
                  <a:schemeClr val="bg1"/>
                </a:solidFill>
              </a:rPr>
              <a:t> </a:t>
            </a:r>
            <a:r>
              <a:rPr lang="ar-SA" sz="2400" b="1" dirty="0">
                <a:solidFill>
                  <a:schemeClr val="bg1"/>
                </a:solidFill>
              </a:rPr>
              <a:t>إنه أعظم علماء الهندسة </a:t>
            </a:r>
            <a:r>
              <a:rPr lang="ar-SA" sz="2400" b="1" dirty="0" smtClean="0">
                <a:solidFill>
                  <a:schemeClr val="bg1"/>
                </a:solidFill>
              </a:rPr>
              <a:t>المسلمين&gt;</a:t>
            </a:r>
            <a:endParaRPr lang="ar-SA" sz="2400" dirty="0">
              <a:solidFill>
                <a:schemeClr val="bg1"/>
              </a:solidFill>
            </a:endParaRPr>
          </a:p>
        </p:txBody>
      </p:sp>
    </p:spTree>
    <p:extLst>
      <p:ext uri="{BB962C8B-B14F-4D97-AF65-F5344CB8AC3E}">
        <p14:creationId xmlns:p14="http://schemas.microsoft.com/office/powerpoint/2010/main" xmlns="" val="5883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4632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314" name="Picture 2" descr="http://www.up.zeidanphy.com/files/auvbwhte0h2pngnwdrb7.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179512" y="2615258"/>
            <a:ext cx="3533775" cy="44100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شكل حر 4"/>
          <p:cNvSpPr/>
          <p:nvPr/>
        </p:nvSpPr>
        <p:spPr>
          <a:xfrm>
            <a:off x="1003536" y="431321"/>
            <a:ext cx="2964615" cy="3019245"/>
          </a:xfrm>
          <a:custGeom>
            <a:avLst/>
            <a:gdLst>
              <a:gd name="connsiteX0" fmla="*/ 290426 w 2964615"/>
              <a:gd name="connsiteY0" fmla="*/ 3019245 h 3019245"/>
              <a:gd name="connsiteX1" fmla="*/ 204162 w 2964615"/>
              <a:gd name="connsiteY1" fmla="*/ 3001992 h 3019245"/>
              <a:gd name="connsiteX2" fmla="*/ 135151 w 2964615"/>
              <a:gd name="connsiteY2" fmla="*/ 2950234 h 3019245"/>
              <a:gd name="connsiteX3" fmla="*/ 83392 w 2964615"/>
              <a:gd name="connsiteY3" fmla="*/ 2915728 h 3019245"/>
              <a:gd name="connsiteX4" fmla="*/ 66139 w 2964615"/>
              <a:gd name="connsiteY4" fmla="*/ 2863970 h 3019245"/>
              <a:gd name="connsiteX5" fmla="*/ 66139 w 2964615"/>
              <a:gd name="connsiteY5" fmla="*/ 2104845 h 3019245"/>
              <a:gd name="connsiteX6" fmla="*/ 83392 w 2964615"/>
              <a:gd name="connsiteY6" fmla="*/ 2053087 h 3019245"/>
              <a:gd name="connsiteX7" fmla="*/ 186909 w 2964615"/>
              <a:gd name="connsiteY7" fmla="*/ 1949570 h 3019245"/>
              <a:gd name="connsiteX8" fmla="*/ 238668 w 2964615"/>
              <a:gd name="connsiteY8" fmla="*/ 1863305 h 3019245"/>
              <a:gd name="connsiteX9" fmla="*/ 342185 w 2964615"/>
              <a:gd name="connsiteY9" fmla="*/ 1777041 h 3019245"/>
              <a:gd name="connsiteX10" fmla="*/ 445702 w 2964615"/>
              <a:gd name="connsiteY10" fmla="*/ 1828800 h 3019245"/>
              <a:gd name="connsiteX11" fmla="*/ 480207 w 2964615"/>
              <a:gd name="connsiteY11" fmla="*/ 1880558 h 3019245"/>
              <a:gd name="connsiteX12" fmla="*/ 497460 w 2964615"/>
              <a:gd name="connsiteY12" fmla="*/ 1932317 h 3019245"/>
              <a:gd name="connsiteX13" fmla="*/ 480207 w 2964615"/>
              <a:gd name="connsiteY13" fmla="*/ 2018581 h 3019245"/>
              <a:gd name="connsiteX14" fmla="*/ 376690 w 2964615"/>
              <a:gd name="connsiteY14" fmla="*/ 2053087 h 3019245"/>
              <a:gd name="connsiteX15" fmla="*/ 238668 w 2964615"/>
              <a:gd name="connsiteY15" fmla="*/ 1984075 h 3019245"/>
              <a:gd name="connsiteX16" fmla="*/ 186909 w 2964615"/>
              <a:gd name="connsiteY16" fmla="*/ 1932317 h 3019245"/>
              <a:gd name="connsiteX17" fmla="*/ 135151 w 2964615"/>
              <a:gd name="connsiteY17" fmla="*/ 1897811 h 3019245"/>
              <a:gd name="connsiteX18" fmla="*/ 117898 w 2964615"/>
              <a:gd name="connsiteY18" fmla="*/ 1828800 h 3019245"/>
              <a:gd name="connsiteX19" fmla="*/ 100645 w 2964615"/>
              <a:gd name="connsiteY19" fmla="*/ 1777041 h 3019245"/>
              <a:gd name="connsiteX20" fmla="*/ 66139 w 2964615"/>
              <a:gd name="connsiteY20" fmla="*/ 1639019 h 3019245"/>
              <a:gd name="connsiteX21" fmla="*/ 83392 w 2964615"/>
              <a:gd name="connsiteY21" fmla="*/ 1483743 h 3019245"/>
              <a:gd name="connsiteX22" fmla="*/ 135151 w 2964615"/>
              <a:gd name="connsiteY22" fmla="*/ 1362973 h 3019245"/>
              <a:gd name="connsiteX23" fmla="*/ 152404 w 2964615"/>
              <a:gd name="connsiteY23" fmla="*/ 1276709 h 3019245"/>
              <a:gd name="connsiteX24" fmla="*/ 255921 w 2964615"/>
              <a:gd name="connsiteY24" fmla="*/ 1104181 h 3019245"/>
              <a:gd name="connsiteX25" fmla="*/ 290426 w 2964615"/>
              <a:gd name="connsiteY25" fmla="*/ 1052422 h 3019245"/>
              <a:gd name="connsiteX26" fmla="*/ 307679 w 2964615"/>
              <a:gd name="connsiteY26" fmla="*/ 1000664 h 3019245"/>
              <a:gd name="connsiteX27" fmla="*/ 462955 w 2964615"/>
              <a:gd name="connsiteY27" fmla="*/ 862641 h 3019245"/>
              <a:gd name="connsiteX28" fmla="*/ 808011 w 2964615"/>
              <a:gd name="connsiteY28" fmla="*/ 1000664 h 3019245"/>
              <a:gd name="connsiteX29" fmla="*/ 790758 w 2964615"/>
              <a:gd name="connsiteY29" fmla="*/ 1052422 h 3019245"/>
              <a:gd name="connsiteX30" fmla="*/ 549219 w 2964615"/>
              <a:gd name="connsiteY30" fmla="*/ 983411 h 3019245"/>
              <a:gd name="connsiteX31" fmla="*/ 531966 w 2964615"/>
              <a:gd name="connsiteY31" fmla="*/ 931653 h 3019245"/>
              <a:gd name="connsiteX32" fmla="*/ 600977 w 2964615"/>
              <a:gd name="connsiteY32" fmla="*/ 655607 h 3019245"/>
              <a:gd name="connsiteX33" fmla="*/ 652736 w 2964615"/>
              <a:gd name="connsiteY33" fmla="*/ 621102 h 3019245"/>
              <a:gd name="connsiteX34" fmla="*/ 687241 w 2964615"/>
              <a:gd name="connsiteY34" fmla="*/ 569343 h 3019245"/>
              <a:gd name="connsiteX35" fmla="*/ 773506 w 2964615"/>
              <a:gd name="connsiteY35" fmla="*/ 431321 h 3019245"/>
              <a:gd name="connsiteX36" fmla="*/ 894275 w 2964615"/>
              <a:gd name="connsiteY36" fmla="*/ 310551 h 3019245"/>
              <a:gd name="connsiteX37" fmla="*/ 1066804 w 2964615"/>
              <a:gd name="connsiteY37" fmla="*/ 207034 h 3019245"/>
              <a:gd name="connsiteX38" fmla="*/ 1187573 w 2964615"/>
              <a:gd name="connsiteY38" fmla="*/ 138022 h 3019245"/>
              <a:gd name="connsiteX39" fmla="*/ 1239332 w 2964615"/>
              <a:gd name="connsiteY39" fmla="*/ 103517 h 3019245"/>
              <a:gd name="connsiteX40" fmla="*/ 1377355 w 2964615"/>
              <a:gd name="connsiteY40" fmla="*/ 86264 h 3019245"/>
              <a:gd name="connsiteX41" fmla="*/ 1480872 w 2964615"/>
              <a:gd name="connsiteY41" fmla="*/ 69011 h 3019245"/>
              <a:gd name="connsiteX42" fmla="*/ 1567136 w 2964615"/>
              <a:gd name="connsiteY42" fmla="*/ 51758 h 3019245"/>
              <a:gd name="connsiteX43" fmla="*/ 1739664 w 2964615"/>
              <a:gd name="connsiteY43" fmla="*/ 34505 h 3019245"/>
              <a:gd name="connsiteX44" fmla="*/ 1825928 w 2964615"/>
              <a:gd name="connsiteY44" fmla="*/ 17253 h 3019245"/>
              <a:gd name="connsiteX45" fmla="*/ 1946698 w 2964615"/>
              <a:gd name="connsiteY45" fmla="*/ 0 h 3019245"/>
              <a:gd name="connsiteX46" fmla="*/ 2636811 w 2964615"/>
              <a:gd name="connsiteY46" fmla="*/ 17253 h 3019245"/>
              <a:gd name="connsiteX47" fmla="*/ 2774834 w 2964615"/>
              <a:gd name="connsiteY47" fmla="*/ 51758 h 3019245"/>
              <a:gd name="connsiteX48" fmla="*/ 2964615 w 2964615"/>
              <a:gd name="connsiteY48" fmla="*/ 120770 h 301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64615" h="3019245">
                <a:moveTo>
                  <a:pt x="290426" y="3019245"/>
                </a:moveTo>
                <a:cubicBezTo>
                  <a:pt x="261671" y="3013494"/>
                  <a:pt x="230959" y="3013902"/>
                  <a:pt x="204162" y="3001992"/>
                </a:cubicBezTo>
                <a:cubicBezTo>
                  <a:pt x="177886" y="2990314"/>
                  <a:pt x="158550" y="2966947"/>
                  <a:pt x="135151" y="2950234"/>
                </a:cubicBezTo>
                <a:cubicBezTo>
                  <a:pt x="118278" y="2938182"/>
                  <a:pt x="100645" y="2927230"/>
                  <a:pt x="83392" y="2915728"/>
                </a:cubicBezTo>
                <a:cubicBezTo>
                  <a:pt x="77641" y="2898475"/>
                  <a:pt x="72524" y="2880998"/>
                  <a:pt x="66139" y="2863970"/>
                </a:cubicBezTo>
                <a:cubicBezTo>
                  <a:pt x="-48950" y="2557062"/>
                  <a:pt x="9589" y="2896549"/>
                  <a:pt x="66139" y="2104845"/>
                </a:cubicBezTo>
                <a:cubicBezTo>
                  <a:pt x="67435" y="2086705"/>
                  <a:pt x="72227" y="2067442"/>
                  <a:pt x="83392" y="2053087"/>
                </a:cubicBezTo>
                <a:cubicBezTo>
                  <a:pt x="113351" y="2014568"/>
                  <a:pt x="161802" y="1991414"/>
                  <a:pt x="186909" y="1949570"/>
                </a:cubicBezTo>
                <a:cubicBezTo>
                  <a:pt x="204162" y="1920815"/>
                  <a:pt x="218548" y="1890132"/>
                  <a:pt x="238668" y="1863305"/>
                </a:cubicBezTo>
                <a:cubicBezTo>
                  <a:pt x="271878" y="1819025"/>
                  <a:pt x="298349" y="1806265"/>
                  <a:pt x="342185" y="1777041"/>
                </a:cubicBezTo>
                <a:cubicBezTo>
                  <a:pt x="384281" y="1791073"/>
                  <a:pt x="412257" y="1795355"/>
                  <a:pt x="445702" y="1828800"/>
                </a:cubicBezTo>
                <a:cubicBezTo>
                  <a:pt x="460364" y="1843462"/>
                  <a:pt x="470934" y="1862012"/>
                  <a:pt x="480207" y="1880558"/>
                </a:cubicBezTo>
                <a:cubicBezTo>
                  <a:pt x="488340" y="1896824"/>
                  <a:pt x="491709" y="1915064"/>
                  <a:pt x="497460" y="1932317"/>
                </a:cubicBezTo>
                <a:cubicBezTo>
                  <a:pt x="491709" y="1961072"/>
                  <a:pt x="500942" y="1997846"/>
                  <a:pt x="480207" y="2018581"/>
                </a:cubicBezTo>
                <a:cubicBezTo>
                  <a:pt x="454488" y="2044300"/>
                  <a:pt x="376690" y="2053087"/>
                  <a:pt x="376690" y="2053087"/>
                </a:cubicBezTo>
                <a:cubicBezTo>
                  <a:pt x="313005" y="2031858"/>
                  <a:pt x="303859" y="2032968"/>
                  <a:pt x="238668" y="1984075"/>
                </a:cubicBezTo>
                <a:cubicBezTo>
                  <a:pt x="219149" y="1969436"/>
                  <a:pt x="205653" y="1947937"/>
                  <a:pt x="186909" y="1932317"/>
                </a:cubicBezTo>
                <a:cubicBezTo>
                  <a:pt x="170980" y="1919043"/>
                  <a:pt x="152404" y="1909313"/>
                  <a:pt x="135151" y="1897811"/>
                </a:cubicBezTo>
                <a:cubicBezTo>
                  <a:pt x="129400" y="1874807"/>
                  <a:pt x="124412" y="1851599"/>
                  <a:pt x="117898" y="1828800"/>
                </a:cubicBezTo>
                <a:cubicBezTo>
                  <a:pt x="112902" y="1811313"/>
                  <a:pt x="105430" y="1794586"/>
                  <a:pt x="100645" y="1777041"/>
                </a:cubicBezTo>
                <a:cubicBezTo>
                  <a:pt x="88167" y="1731289"/>
                  <a:pt x="66139" y="1639019"/>
                  <a:pt x="66139" y="1639019"/>
                </a:cubicBezTo>
                <a:cubicBezTo>
                  <a:pt x="71890" y="1587260"/>
                  <a:pt x="74830" y="1535112"/>
                  <a:pt x="83392" y="1483743"/>
                </a:cubicBezTo>
                <a:cubicBezTo>
                  <a:pt x="89738" y="1445666"/>
                  <a:pt x="119439" y="1394397"/>
                  <a:pt x="135151" y="1362973"/>
                </a:cubicBezTo>
                <a:cubicBezTo>
                  <a:pt x="140902" y="1334218"/>
                  <a:pt x="143131" y="1304528"/>
                  <a:pt x="152404" y="1276709"/>
                </a:cubicBezTo>
                <a:cubicBezTo>
                  <a:pt x="170089" y="1223654"/>
                  <a:pt x="229669" y="1143559"/>
                  <a:pt x="255921" y="1104181"/>
                </a:cubicBezTo>
                <a:cubicBezTo>
                  <a:pt x="267423" y="1086928"/>
                  <a:pt x="283869" y="1072093"/>
                  <a:pt x="290426" y="1052422"/>
                </a:cubicBezTo>
                <a:cubicBezTo>
                  <a:pt x="296177" y="1035169"/>
                  <a:pt x="296514" y="1015019"/>
                  <a:pt x="307679" y="1000664"/>
                </a:cubicBezTo>
                <a:cubicBezTo>
                  <a:pt x="371315" y="918847"/>
                  <a:pt x="393770" y="908764"/>
                  <a:pt x="462955" y="862641"/>
                </a:cubicBezTo>
                <a:cubicBezTo>
                  <a:pt x="825414" y="879901"/>
                  <a:pt x="855974" y="760851"/>
                  <a:pt x="808011" y="1000664"/>
                </a:cubicBezTo>
                <a:cubicBezTo>
                  <a:pt x="804444" y="1018497"/>
                  <a:pt x="796509" y="1035169"/>
                  <a:pt x="790758" y="1052422"/>
                </a:cubicBezTo>
                <a:cubicBezTo>
                  <a:pt x="626585" y="1038742"/>
                  <a:pt x="603116" y="1091205"/>
                  <a:pt x="549219" y="983411"/>
                </a:cubicBezTo>
                <a:cubicBezTo>
                  <a:pt x="541086" y="967145"/>
                  <a:pt x="537717" y="948906"/>
                  <a:pt x="531966" y="931653"/>
                </a:cubicBezTo>
                <a:cubicBezTo>
                  <a:pt x="544797" y="777684"/>
                  <a:pt x="510497" y="746087"/>
                  <a:pt x="600977" y="655607"/>
                </a:cubicBezTo>
                <a:cubicBezTo>
                  <a:pt x="615639" y="640945"/>
                  <a:pt x="635483" y="632604"/>
                  <a:pt x="652736" y="621102"/>
                </a:cubicBezTo>
                <a:cubicBezTo>
                  <a:pt x="664238" y="603849"/>
                  <a:pt x="676953" y="587346"/>
                  <a:pt x="687241" y="569343"/>
                </a:cubicBezTo>
                <a:cubicBezTo>
                  <a:pt x="731250" y="492327"/>
                  <a:pt x="710068" y="501103"/>
                  <a:pt x="773506" y="431321"/>
                </a:cubicBezTo>
                <a:cubicBezTo>
                  <a:pt x="811802" y="389195"/>
                  <a:pt x="843354" y="336011"/>
                  <a:pt x="894275" y="310551"/>
                </a:cubicBezTo>
                <a:cubicBezTo>
                  <a:pt x="974553" y="270412"/>
                  <a:pt x="983531" y="269489"/>
                  <a:pt x="1066804" y="207034"/>
                </a:cubicBezTo>
                <a:cubicBezTo>
                  <a:pt x="1233666" y="81886"/>
                  <a:pt x="1055851" y="203882"/>
                  <a:pt x="1187573" y="138022"/>
                </a:cubicBezTo>
                <a:cubicBezTo>
                  <a:pt x="1206119" y="128749"/>
                  <a:pt x="1219327" y="108973"/>
                  <a:pt x="1239332" y="103517"/>
                </a:cubicBezTo>
                <a:cubicBezTo>
                  <a:pt x="1284064" y="91318"/>
                  <a:pt x="1331455" y="92821"/>
                  <a:pt x="1377355" y="86264"/>
                </a:cubicBezTo>
                <a:cubicBezTo>
                  <a:pt x="1411985" y="81317"/>
                  <a:pt x="1446455" y="75269"/>
                  <a:pt x="1480872" y="69011"/>
                </a:cubicBezTo>
                <a:cubicBezTo>
                  <a:pt x="1509723" y="63765"/>
                  <a:pt x="1538069" y="55634"/>
                  <a:pt x="1567136" y="51758"/>
                </a:cubicBezTo>
                <a:cubicBezTo>
                  <a:pt x="1624425" y="44119"/>
                  <a:pt x="1682375" y="42143"/>
                  <a:pt x="1739664" y="34505"/>
                </a:cubicBezTo>
                <a:cubicBezTo>
                  <a:pt x="1768731" y="30629"/>
                  <a:pt x="1797003" y="22074"/>
                  <a:pt x="1825928" y="17253"/>
                </a:cubicBezTo>
                <a:cubicBezTo>
                  <a:pt x="1866040" y="10568"/>
                  <a:pt x="1906441" y="5751"/>
                  <a:pt x="1946698" y="0"/>
                </a:cubicBezTo>
                <a:cubicBezTo>
                  <a:pt x="2176736" y="5751"/>
                  <a:pt x="2407150" y="2899"/>
                  <a:pt x="2636811" y="17253"/>
                </a:cubicBezTo>
                <a:cubicBezTo>
                  <a:pt x="2684142" y="20211"/>
                  <a:pt x="2729612" y="37477"/>
                  <a:pt x="2774834" y="51758"/>
                </a:cubicBezTo>
                <a:cubicBezTo>
                  <a:pt x="2839023" y="72028"/>
                  <a:pt x="2964615" y="120770"/>
                  <a:pt x="2964615" y="120770"/>
                </a:cubicBezTo>
              </a:path>
            </a:pathLst>
          </a:custGeom>
          <a:solidFill>
            <a:schemeClr val="bg2">
              <a:lumMod val="75000"/>
            </a:schemeClr>
          </a:solidFill>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6" name="شكل حر 5"/>
          <p:cNvSpPr/>
          <p:nvPr/>
        </p:nvSpPr>
        <p:spPr>
          <a:xfrm>
            <a:off x="2950234" y="5037826"/>
            <a:ext cx="3398940" cy="1362974"/>
          </a:xfrm>
          <a:custGeom>
            <a:avLst/>
            <a:gdLst>
              <a:gd name="connsiteX0" fmla="*/ 0 w 3398940"/>
              <a:gd name="connsiteY0" fmla="*/ 1224951 h 1362974"/>
              <a:gd name="connsiteX1" fmla="*/ 86264 w 3398940"/>
              <a:gd name="connsiteY1" fmla="*/ 1276710 h 1362974"/>
              <a:gd name="connsiteX2" fmla="*/ 138023 w 3398940"/>
              <a:gd name="connsiteY2" fmla="*/ 1293963 h 1362974"/>
              <a:gd name="connsiteX3" fmla="*/ 189781 w 3398940"/>
              <a:gd name="connsiteY3" fmla="*/ 1328468 h 1362974"/>
              <a:gd name="connsiteX4" fmla="*/ 258792 w 3398940"/>
              <a:gd name="connsiteY4" fmla="*/ 1362974 h 1362974"/>
              <a:gd name="connsiteX5" fmla="*/ 534838 w 3398940"/>
              <a:gd name="connsiteY5" fmla="*/ 1345721 h 1362974"/>
              <a:gd name="connsiteX6" fmla="*/ 638355 w 3398940"/>
              <a:gd name="connsiteY6" fmla="*/ 1328468 h 1362974"/>
              <a:gd name="connsiteX7" fmla="*/ 690113 w 3398940"/>
              <a:gd name="connsiteY7" fmla="*/ 1311216 h 1362974"/>
              <a:gd name="connsiteX8" fmla="*/ 759124 w 3398940"/>
              <a:gd name="connsiteY8" fmla="*/ 1293963 h 1362974"/>
              <a:gd name="connsiteX9" fmla="*/ 897147 w 3398940"/>
              <a:gd name="connsiteY9" fmla="*/ 1190446 h 1362974"/>
              <a:gd name="connsiteX10" fmla="*/ 948906 w 3398940"/>
              <a:gd name="connsiteY10" fmla="*/ 1155940 h 1362974"/>
              <a:gd name="connsiteX11" fmla="*/ 1035170 w 3398940"/>
              <a:gd name="connsiteY11" fmla="*/ 1052423 h 1362974"/>
              <a:gd name="connsiteX12" fmla="*/ 1052423 w 3398940"/>
              <a:gd name="connsiteY12" fmla="*/ 1000665 h 1362974"/>
              <a:gd name="connsiteX13" fmla="*/ 1035170 w 3398940"/>
              <a:gd name="connsiteY13" fmla="*/ 810883 h 1362974"/>
              <a:gd name="connsiteX14" fmla="*/ 983411 w 3398940"/>
              <a:gd name="connsiteY14" fmla="*/ 793631 h 1362974"/>
              <a:gd name="connsiteX15" fmla="*/ 914400 w 3398940"/>
              <a:gd name="connsiteY15" fmla="*/ 828136 h 1362974"/>
              <a:gd name="connsiteX16" fmla="*/ 862641 w 3398940"/>
              <a:gd name="connsiteY16" fmla="*/ 845389 h 1362974"/>
              <a:gd name="connsiteX17" fmla="*/ 828136 w 3398940"/>
              <a:gd name="connsiteY17" fmla="*/ 897148 h 1362974"/>
              <a:gd name="connsiteX18" fmla="*/ 828136 w 3398940"/>
              <a:gd name="connsiteY18" fmla="*/ 1121434 h 1362974"/>
              <a:gd name="connsiteX19" fmla="*/ 1483743 w 3398940"/>
              <a:gd name="connsiteY19" fmla="*/ 1086929 h 1362974"/>
              <a:gd name="connsiteX20" fmla="*/ 1604513 w 3398940"/>
              <a:gd name="connsiteY20" fmla="*/ 1052423 h 1362974"/>
              <a:gd name="connsiteX21" fmla="*/ 1656272 w 3398940"/>
              <a:gd name="connsiteY21" fmla="*/ 1017917 h 1362974"/>
              <a:gd name="connsiteX22" fmla="*/ 1759789 w 3398940"/>
              <a:gd name="connsiteY22" fmla="*/ 983412 h 1362974"/>
              <a:gd name="connsiteX23" fmla="*/ 1880558 w 3398940"/>
              <a:gd name="connsiteY23" fmla="*/ 879895 h 1362974"/>
              <a:gd name="connsiteX24" fmla="*/ 1949570 w 3398940"/>
              <a:gd name="connsiteY24" fmla="*/ 810883 h 1362974"/>
              <a:gd name="connsiteX25" fmla="*/ 2070340 w 3398940"/>
              <a:gd name="connsiteY25" fmla="*/ 690114 h 1362974"/>
              <a:gd name="connsiteX26" fmla="*/ 2104845 w 3398940"/>
              <a:gd name="connsiteY26" fmla="*/ 621102 h 1362974"/>
              <a:gd name="connsiteX27" fmla="*/ 2139351 w 3398940"/>
              <a:gd name="connsiteY27" fmla="*/ 517585 h 1362974"/>
              <a:gd name="connsiteX28" fmla="*/ 2122098 w 3398940"/>
              <a:gd name="connsiteY28" fmla="*/ 465827 h 1362974"/>
              <a:gd name="connsiteX29" fmla="*/ 1966823 w 3398940"/>
              <a:gd name="connsiteY29" fmla="*/ 465827 h 1362974"/>
              <a:gd name="connsiteX30" fmla="*/ 1932317 w 3398940"/>
              <a:gd name="connsiteY30" fmla="*/ 517585 h 1362974"/>
              <a:gd name="connsiteX31" fmla="*/ 1915064 w 3398940"/>
              <a:gd name="connsiteY31" fmla="*/ 569344 h 1362974"/>
              <a:gd name="connsiteX32" fmla="*/ 1880558 w 3398940"/>
              <a:gd name="connsiteY32" fmla="*/ 638355 h 1362974"/>
              <a:gd name="connsiteX33" fmla="*/ 1897811 w 3398940"/>
              <a:gd name="connsiteY33" fmla="*/ 810883 h 1362974"/>
              <a:gd name="connsiteX34" fmla="*/ 1915064 w 3398940"/>
              <a:gd name="connsiteY34" fmla="*/ 897148 h 1362974"/>
              <a:gd name="connsiteX35" fmla="*/ 1966823 w 3398940"/>
              <a:gd name="connsiteY35" fmla="*/ 948906 h 1362974"/>
              <a:gd name="connsiteX36" fmla="*/ 2398143 w 3398940"/>
              <a:gd name="connsiteY36" fmla="*/ 914400 h 1362974"/>
              <a:gd name="connsiteX37" fmla="*/ 2553419 w 3398940"/>
              <a:gd name="connsiteY37" fmla="*/ 845389 h 1362974"/>
              <a:gd name="connsiteX38" fmla="*/ 2656936 w 3398940"/>
              <a:gd name="connsiteY38" fmla="*/ 793631 h 1362974"/>
              <a:gd name="connsiteX39" fmla="*/ 2725947 w 3398940"/>
              <a:gd name="connsiteY39" fmla="*/ 741872 h 1362974"/>
              <a:gd name="connsiteX40" fmla="*/ 2794958 w 3398940"/>
              <a:gd name="connsiteY40" fmla="*/ 707366 h 1362974"/>
              <a:gd name="connsiteX41" fmla="*/ 2846717 w 3398940"/>
              <a:gd name="connsiteY41" fmla="*/ 655608 h 1362974"/>
              <a:gd name="connsiteX42" fmla="*/ 2950234 w 3398940"/>
              <a:gd name="connsiteY42" fmla="*/ 569344 h 1362974"/>
              <a:gd name="connsiteX43" fmla="*/ 3053751 w 3398940"/>
              <a:gd name="connsiteY43" fmla="*/ 465827 h 1362974"/>
              <a:gd name="connsiteX44" fmla="*/ 3088257 w 3398940"/>
              <a:gd name="connsiteY44" fmla="*/ 414068 h 1362974"/>
              <a:gd name="connsiteX45" fmla="*/ 3157268 w 3398940"/>
              <a:gd name="connsiteY45" fmla="*/ 362310 h 1362974"/>
              <a:gd name="connsiteX46" fmla="*/ 3243532 w 3398940"/>
              <a:gd name="connsiteY46" fmla="*/ 293299 h 1362974"/>
              <a:gd name="connsiteX47" fmla="*/ 3278038 w 3398940"/>
              <a:gd name="connsiteY47" fmla="*/ 241540 h 1362974"/>
              <a:gd name="connsiteX48" fmla="*/ 3381555 w 3398940"/>
              <a:gd name="connsiteY48" fmla="*/ 103517 h 1362974"/>
              <a:gd name="connsiteX49" fmla="*/ 3398808 w 3398940"/>
              <a:gd name="connsiteY49" fmla="*/ 0 h 13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98940" h="1362974">
                <a:moveTo>
                  <a:pt x="0" y="1224951"/>
                </a:moveTo>
                <a:cubicBezTo>
                  <a:pt x="28755" y="1242204"/>
                  <a:pt x="56271" y="1261713"/>
                  <a:pt x="86264" y="1276710"/>
                </a:cubicBezTo>
                <a:cubicBezTo>
                  <a:pt x="102530" y="1284843"/>
                  <a:pt x="121757" y="1285830"/>
                  <a:pt x="138023" y="1293963"/>
                </a:cubicBezTo>
                <a:cubicBezTo>
                  <a:pt x="156569" y="1303236"/>
                  <a:pt x="171778" y="1318181"/>
                  <a:pt x="189781" y="1328468"/>
                </a:cubicBezTo>
                <a:cubicBezTo>
                  <a:pt x="212111" y="1341228"/>
                  <a:pt x="235788" y="1351472"/>
                  <a:pt x="258792" y="1362974"/>
                </a:cubicBezTo>
                <a:cubicBezTo>
                  <a:pt x="350807" y="1357223"/>
                  <a:pt x="443022" y="1354068"/>
                  <a:pt x="534838" y="1345721"/>
                </a:cubicBezTo>
                <a:cubicBezTo>
                  <a:pt x="569676" y="1342554"/>
                  <a:pt x="604206" y="1336056"/>
                  <a:pt x="638355" y="1328468"/>
                </a:cubicBezTo>
                <a:cubicBezTo>
                  <a:pt x="656108" y="1324523"/>
                  <a:pt x="672627" y="1316212"/>
                  <a:pt x="690113" y="1311216"/>
                </a:cubicBezTo>
                <a:cubicBezTo>
                  <a:pt x="712912" y="1304702"/>
                  <a:pt x="736120" y="1299714"/>
                  <a:pt x="759124" y="1293963"/>
                </a:cubicBezTo>
                <a:cubicBezTo>
                  <a:pt x="805132" y="1259457"/>
                  <a:pt x="849296" y="1222347"/>
                  <a:pt x="897147" y="1190446"/>
                </a:cubicBezTo>
                <a:cubicBezTo>
                  <a:pt x="914400" y="1178944"/>
                  <a:pt x="932977" y="1169215"/>
                  <a:pt x="948906" y="1155940"/>
                </a:cubicBezTo>
                <a:cubicBezTo>
                  <a:pt x="981612" y="1128685"/>
                  <a:pt x="1015782" y="1091198"/>
                  <a:pt x="1035170" y="1052423"/>
                </a:cubicBezTo>
                <a:cubicBezTo>
                  <a:pt x="1043303" y="1036157"/>
                  <a:pt x="1046672" y="1017918"/>
                  <a:pt x="1052423" y="1000665"/>
                </a:cubicBezTo>
                <a:cubicBezTo>
                  <a:pt x="1046672" y="937404"/>
                  <a:pt x="1055257" y="871145"/>
                  <a:pt x="1035170" y="810883"/>
                </a:cubicBezTo>
                <a:cubicBezTo>
                  <a:pt x="1029419" y="793630"/>
                  <a:pt x="1001414" y="791059"/>
                  <a:pt x="983411" y="793631"/>
                </a:cubicBezTo>
                <a:cubicBezTo>
                  <a:pt x="957951" y="797268"/>
                  <a:pt x="938039" y="818005"/>
                  <a:pt x="914400" y="828136"/>
                </a:cubicBezTo>
                <a:cubicBezTo>
                  <a:pt x="897684" y="835300"/>
                  <a:pt x="879894" y="839638"/>
                  <a:pt x="862641" y="845389"/>
                </a:cubicBezTo>
                <a:cubicBezTo>
                  <a:pt x="851139" y="862642"/>
                  <a:pt x="837409" y="878602"/>
                  <a:pt x="828136" y="897148"/>
                </a:cubicBezTo>
                <a:cubicBezTo>
                  <a:pt x="789645" y="974130"/>
                  <a:pt x="818483" y="1024900"/>
                  <a:pt x="828136" y="1121434"/>
                </a:cubicBezTo>
                <a:cubicBezTo>
                  <a:pt x="1063859" y="1113830"/>
                  <a:pt x="1263853" y="1126910"/>
                  <a:pt x="1483743" y="1086929"/>
                </a:cubicBezTo>
                <a:cubicBezTo>
                  <a:pt x="1501118" y="1083770"/>
                  <a:pt x="1583395" y="1062982"/>
                  <a:pt x="1604513" y="1052423"/>
                </a:cubicBezTo>
                <a:cubicBezTo>
                  <a:pt x="1623059" y="1043150"/>
                  <a:pt x="1637324" y="1026338"/>
                  <a:pt x="1656272" y="1017917"/>
                </a:cubicBezTo>
                <a:cubicBezTo>
                  <a:pt x="1689509" y="1003145"/>
                  <a:pt x="1759789" y="983412"/>
                  <a:pt x="1759789" y="983412"/>
                </a:cubicBezTo>
                <a:cubicBezTo>
                  <a:pt x="1906990" y="836208"/>
                  <a:pt x="1703510" y="1034812"/>
                  <a:pt x="1880558" y="879895"/>
                </a:cubicBezTo>
                <a:cubicBezTo>
                  <a:pt x="1905041" y="858472"/>
                  <a:pt x="1925087" y="832306"/>
                  <a:pt x="1949570" y="810883"/>
                </a:cubicBezTo>
                <a:cubicBezTo>
                  <a:pt x="2032064" y="738701"/>
                  <a:pt x="2010849" y="785300"/>
                  <a:pt x="2070340" y="690114"/>
                </a:cubicBezTo>
                <a:cubicBezTo>
                  <a:pt x="2083971" y="668304"/>
                  <a:pt x="2095293" y="644982"/>
                  <a:pt x="2104845" y="621102"/>
                </a:cubicBezTo>
                <a:cubicBezTo>
                  <a:pt x="2118353" y="587331"/>
                  <a:pt x="2139351" y="517585"/>
                  <a:pt x="2139351" y="517585"/>
                </a:cubicBezTo>
                <a:cubicBezTo>
                  <a:pt x="2133600" y="500332"/>
                  <a:pt x="2134957" y="478686"/>
                  <a:pt x="2122098" y="465827"/>
                </a:cubicBezTo>
                <a:cubicBezTo>
                  <a:pt x="2085693" y="429422"/>
                  <a:pt x="1994911" y="461146"/>
                  <a:pt x="1966823" y="465827"/>
                </a:cubicBezTo>
                <a:cubicBezTo>
                  <a:pt x="1955321" y="483080"/>
                  <a:pt x="1941590" y="499039"/>
                  <a:pt x="1932317" y="517585"/>
                </a:cubicBezTo>
                <a:cubicBezTo>
                  <a:pt x="1924184" y="533851"/>
                  <a:pt x="1922228" y="552628"/>
                  <a:pt x="1915064" y="569344"/>
                </a:cubicBezTo>
                <a:cubicBezTo>
                  <a:pt x="1904933" y="592983"/>
                  <a:pt x="1892060" y="615351"/>
                  <a:pt x="1880558" y="638355"/>
                </a:cubicBezTo>
                <a:cubicBezTo>
                  <a:pt x="1886309" y="695864"/>
                  <a:pt x="1890172" y="753594"/>
                  <a:pt x="1897811" y="810883"/>
                </a:cubicBezTo>
                <a:cubicBezTo>
                  <a:pt x="1901687" y="839950"/>
                  <a:pt x="1901950" y="870919"/>
                  <a:pt x="1915064" y="897148"/>
                </a:cubicBezTo>
                <a:cubicBezTo>
                  <a:pt x="1925976" y="918971"/>
                  <a:pt x="1949570" y="931653"/>
                  <a:pt x="1966823" y="948906"/>
                </a:cubicBezTo>
                <a:cubicBezTo>
                  <a:pt x="2110596" y="937404"/>
                  <a:pt x="2255096" y="932858"/>
                  <a:pt x="2398143" y="914400"/>
                </a:cubicBezTo>
                <a:cubicBezTo>
                  <a:pt x="2499808" y="901282"/>
                  <a:pt x="2483667" y="884140"/>
                  <a:pt x="2553419" y="845389"/>
                </a:cubicBezTo>
                <a:cubicBezTo>
                  <a:pt x="2587143" y="826654"/>
                  <a:pt x="2623855" y="813479"/>
                  <a:pt x="2656936" y="793631"/>
                </a:cubicBezTo>
                <a:cubicBezTo>
                  <a:pt x="2681593" y="778837"/>
                  <a:pt x="2701563" y="757112"/>
                  <a:pt x="2725947" y="741872"/>
                </a:cubicBezTo>
                <a:cubicBezTo>
                  <a:pt x="2747757" y="728241"/>
                  <a:pt x="2774030" y="722315"/>
                  <a:pt x="2794958" y="707366"/>
                </a:cubicBezTo>
                <a:cubicBezTo>
                  <a:pt x="2814812" y="693184"/>
                  <a:pt x="2828481" y="671818"/>
                  <a:pt x="2846717" y="655608"/>
                </a:cubicBezTo>
                <a:cubicBezTo>
                  <a:pt x="2880288" y="625767"/>
                  <a:pt x="2915728" y="598099"/>
                  <a:pt x="2950234" y="569344"/>
                </a:cubicBezTo>
                <a:cubicBezTo>
                  <a:pt x="3022533" y="424747"/>
                  <a:pt x="2935446" y="564415"/>
                  <a:pt x="3053751" y="465827"/>
                </a:cubicBezTo>
                <a:cubicBezTo>
                  <a:pt x="3069680" y="452552"/>
                  <a:pt x="3073595" y="428730"/>
                  <a:pt x="3088257" y="414068"/>
                </a:cubicBezTo>
                <a:cubicBezTo>
                  <a:pt x="3108590" y="393735"/>
                  <a:pt x="3134264" y="379563"/>
                  <a:pt x="3157268" y="362310"/>
                </a:cubicBezTo>
                <a:cubicBezTo>
                  <a:pt x="3256159" y="213974"/>
                  <a:pt x="3124482" y="388539"/>
                  <a:pt x="3243532" y="293299"/>
                </a:cubicBezTo>
                <a:cubicBezTo>
                  <a:pt x="3259724" y="280346"/>
                  <a:pt x="3265597" y="258128"/>
                  <a:pt x="3278038" y="241540"/>
                </a:cubicBezTo>
                <a:cubicBezTo>
                  <a:pt x="3400985" y="77610"/>
                  <a:pt x="3303545" y="220531"/>
                  <a:pt x="3381555" y="103517"/>
                </a:cubicBezTo>
                <a:cubicBezTo>
                  <a:pt x="3401598" y="23347"/>
                  <a:pt x="3398808" y="58218"/>
                  <a:pt x="3398808" y="0"/>
                </a:cubicBezTo>
              </a:path>
            </a:pathLst>
          </a:cu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7" name="مستطيل 6"/>
          <p:cNvSpPr/>
          <p:nvPr/>
        </p:nvSpPr>
        <p:spPr>
          <a:xfrm>
            <a:off x="3419872" y="784359"/>
            <a:ext cx="4584908" cy="923330"/>
          </a:xfrm>
          <a:prstGeom prst="rect">
            <a:avLst/>
          </a:prstGeom>
          <a:noFill/>
        </p:spPr>
        <p:txBody>
          <a:bodyPr wrap="none" lIns="91440" tIns="45720" rIns="91440" bIns="45720">
            <a:spAutoFit/>
          </a:bodyPr>
          <a:lstStyle/>
          <a:p>
            <a:pPr algn="ctr"/>
            <a:r>
              <a:rPr lang="ar-SA"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مؤلفاته في الرياضيات </a:t>
            </a:r>
            <a:r>
              <a:rPr lang="ar-SA"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ar-SA"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مربع نص 7"/>
          <p:cNvSpPr txBox="1"/>
          <p:nvPr/>
        </p:nvSpPr>
        <p:spPr>
          <a:xfrm>
            <a:off x="2976511" y="1899669"/>
            <a:ext cx="4608512" cy="3046988"/>
          </a:xfrm>
          <a:prstGeom prst="rect">
            <a:avLst/>
          </a:prstGeom>
          <a:noFill/>
        </p:spPr>
        <p:txBody>
          <a:bodyPr wrap="square" rtlCol="1">
            <a:spAutoFit/>
          </a:bodyPr>
          <a:lstStyle/>
          <a:p>
            <a:r>
              <a:rPr lang="ar-SA" sz="2400" dirty="0" smtClean="0"/>
              <a:t>ـ أشكال الخطوط التي يمر عليها ظل القياس </a:t>
            </a:r>
          </a:p>
          <a:p>
            <a:r>
              <a:rPr lang="ar-SA" sz="2400" dirty="0" smtClean="0"/>
              <a:t>ـ أشكال القطاع </a:t>
            </a:r>
          </a:p>
          <a:p>
            <a:r>
              <a:rPr lang="ar-SA" sz="2400" dirty="0" smtClean="0"/>
              <a:t>ـ استخراج مسائل الهندسة </a:t>
            </a:r>
          </a:p>
          <a:p>
            <a:r>
              <a:rPr lang="ar-SA" sz="2400" dirty="0" smtClean="0"/>
              <a:t>ـ أشكال </a:t>
            </a:r>
            <a:r>
              <a:rPr lang="ar-SA" sz="2400" dirty="0" err="1" smtClean="0"/>
              <a:t>المجسطي</a:t>
            </a:r>
            <a:r>
              <a:rPr lang="ar-SA" sz="2400" dirty="0" smtClean="0"/>
              <a:t> </a:t>
            </a:r>
          </a:p>
          <a:p>
            <a:r>
              <a:rPr lang="ar-SA" sz="2400" dirty="0" smtClean="0"/>
              <a:t>ـ الاعداد المتحابة </a:t>
            </a:r>
          </a:p>
          <a:p>
            <a:r>
              <a:rPr lang="ar-SA" sz="2400" dirty="0" smtClean="0"/>
              <a:t>ـ آلة الزمر </a:t>
            </a:r>
          </a:p>
          <a:p>
            <a:r>
              <a:rPr lang="ar-SA" sz="2400" dirty="0" smtClean="0"/>
              <a:t>ـ النسبة المؤلفة </a:t>
            </a:r>
          </a:p>
          <a:p>
            <a:r>
              <a:rPr lang="ar-SA" sz="2400" dirty="0" smtClean="0"/>
              <a:t>ـ المفروضات </a:t>
            </a:r>
            <a:endParaRPr lang="ar-SA" sz="2400" dirty="0"/>
          </a:p>
        </p:txBody>
      </p:sp>
    </p:spTree>
    <p:extLst>
      <p:ext uri="{BB962C8B-B14F-4D97-AF65-F5344CB8AC3E}">
        <p14:creationId xmlns:p14="http://schemas.microsoft.com/office/powerpoint/2010/main" xmlns="" val="18402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8520" y="0"/>
            <a:ext cx="925252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103" name="Picture 7"/>
          <p:cNvPicPr>
            <a:picLocks noChangeAspect="1" noChangeArrowheads="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6012160" y="332656"/>
            <a:ext cx="3068126"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ستطيل مستدير الزوايا 4"/>
          <p:cNvSpPr/>
          <p:nvPr/>
        </p:nvSpPr>
        <p:spPr>
          <a:xfrm>
            <a:off x="179512" y="692696"/>
            <a:ext cx="5616624" cy="5616624"/>
          </a:xfrm>
          <a:prstGeom prst="roundRect">
            <a:avLst/>
          </a:prstGeom>
          <a:solidFill>
            <a:schemeClr val="bg2"/>
          </a:solid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2007346" y="1699067"/>
            <a:ext cx="307488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مؤلفاته في الطب :</a:t>
            </a:r>
            <a:endPar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مربع نص 7"/>
          <p:cNvSpPr txBox="1"/>
          <p:nvPr/>
        </p:nvSpPr>
        <p:spPr>
          <a:xfrm>
            <a:off x="0" y="2531512"/>
            <a:ext cx="5184576" cy="1938992"/>
          </a:xfrm>
          <a:prstGeom prst="rect">
            <a:avLst/>
          </a:prstGeom>
          <a:noFill/>
        </p:spPr>
        <p:txBody>
          <a:bodyPr wrap="square" rtlCol="1">
            <a:spAutoFit/>
          </a:bodyPr>
          <a:lstStyle/>
          <a:p>
            <a:r>
              <a:rPr lang="ar-SA" sz="2400" dirty="0" smtClean="0"/>
              <a:t>تدبير الصحة </a:t>
            </a:r>
          </a:p>
          <a:p>
            <a:r>
              <a:rPr lang="ar-SA" sz="2400" dirty="0" smtClean="0"/>
              <a:t>البصر والبصيرة في علم العين </a:t>
            </a:r>
          </a:p>
          <a:p>
            <a:r>
              <a:rPr lang="ar-SA" sz="2400" dirty="0" smtClean="0"/>
              <a:t>جوامع الأمراض</a:t>
            </a:r>
          </a:p>
          <a:p>
            <a:r>
              <a:rPr lang="ar-SA" sz="2400" dirty="0" smtClean="0"/>
              <a:t>الأدوية المفردة </a:t>
            </a:r>
          </a:p>
          <a:p>
            <a:r>
              <a:rPr lang="ar-SA" sz="2400" dirty="0" smtClean="0"/>
              <a:t>الذخيرة في علم الطب  </a:t>
            </a:r>
            <a:endParaRPr lang="ar-SA" sz="2400" dirty="0"/>
          </a:p>
        </p:txBody>
      </p:sp>
      <p:sp>
        <p:nvSpPr>
          <p:cNvPr id="14" name="مستطيل 13"/>
          <p:cNvSpPr/>
          <p:nvPr/>
        </p:nvSpPr>
        <p:spPr>
          <a:xfrm>
            <a:off x="2112847" y="1256819"/>
            <a:ext cx="304763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مؤلفاته في الفلك :</a:t>
            </a:r>
            <a:endPar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 name="صورة 17" descr="77.jpg"/>
          <p:cNvPicPr/>
          <p:nvPr/>
        </p:nvPicPr>
        <p:blipFill>
          <a:blip r:embed="rId4" cstate="print"/>
          <a:stretch>
            <a:fillRect/>
          </a:stretch>
        </p:blipFill>
        <p:spPr>
          <a:xfrm>
            <a:off x="731219" y="4470504"/>
            <a:ext cx="4513210" cy="1714500"/>
          </a:xfrm>
          <a:prstGeom prst="rect">
            <a:avLst/>
          </a:prstGeom>
        </p:spPr>
      </p:pic>
      <p:sp>
        <p:nvSpPr>
          <p:cNvPr id="24" name="مربع نص 23"/>
          <p:cNvSpPr txBox="1"/>
          <p:nvPr/>
        </p:nvSpPr>
        <p:spPr>
          <a:xfrm>
            <a:off x="-4140968" y="1268488"/>
            <a:ext cx="5184576" cy="461665"/>
          </a:xfrm>
          <a:prstGeom prst="rect">
            <a:avLst/>
          </a:prstGeom>
          <a:noFill/>
        </p:spPr>
        <p:txBody>
          <a:bodyPr wrap="square" rtlCol="1">
            <a:spAutoFit/>
          </a:bodyPr>
          <a:lstStyle/>
          <a:p>
            <a:endParaRPr lang="ar-SA" sz="2400" dirty="0"/>
          </a:p>
        </p:txBody>
      </p:sp>
      <p:sp>
        <p:nvSpPr>
          <p:cNvPr id="25" name="مربع نص 24"/>
          <p:cNvSpPr txBox="1"/>
          <p:nvPr/>
        </p:nvSpPr>
        <p:spPr>
          <a:xfrm>
            <a:off x="-1116632" y="5528277"/>
            <a:ext cx="5184576" cy="461665"/>
          </a:xfrm>
          <a:prstGeom prst="rect">
            <a:avLst/>
          </a:prstGeom>
          <a:noFill/>
        </p:spPr>
        <p:txBody>
          <a:bodyPr wrap="square" rtlCol="1">
            <a:spAutoFit/>
          </a:bodyPr>
          <a:lstStyle/>
          <a:p>
            <a:r>
              <a:rPr lang="ar-SA" sz="2400" b="1" dirty="0"/>
              <a:t>شرح السماع الطبيعي </a:t>
            </a:r>
            <a:endParaRPr lang="ar-SA" sz="2400" dirty="0"/>
          </a:p>
        </p:txBody>
      </p:sp>
      <p:sp>
        <p:nvSpPr>
          <p:cNvPr id="26" name="مستطيل 25"/>
          <p:cNvSpPr/>
          <p:nvPr/>
        </p:nvSpPr>
        <p:spPr>
          <a:xfrm>
            <a:off x="1102532" y="4666338"/>
            <a:ext cx="377058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مؤلفاته في الموسيقى :</a:t>
            </a:r>
            <a:endPar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مربع نص 26"/>
          <p:cNvSpPr txBox="1"/>
          <p:nvPr/>
        </p:nvSpPr>
        <p:spPr>
          <a:xfrm>
            <a:off x="12993" y="1998864"/>
            <a:ext cx="5184576" cy="2677656"/>
          </a:xfrm>
          <a:prstGeom prst="rect">
            <a:avLst/>
          </a:prstGeom>
          <a:noFill/>
        </p:spPr>
        <p:txBody>
          <a:bodyPr wrap="square" rtlCol="1">
            <a:spAutoFit/>
          </a:bodyPr>
          <a:lstStyle/>
          <a:p>
            <a:r>
              <a:rPr lang="ar-SA" sz="2400" b="1" dirty="0"/>
              <a:t>رسالة في حساب رؤية الأهلة.</a:t>
            </a:r>
            <a:br>
              <a:rPr lang="ar-SA" sz="2400" b="1" dirty="0"/>
            </a:br>
            <a:r>
              <a:rPr lang="ar-SA" sz="2400" b="1" dirty="0" smtClean="0"/>
              <a:t>رسالة </a:t>
            </a:r>
            <a:r>
              <a:rPr lang="ar-SA" sz="2400" b="1" dirty="0"/>
              <a:t>في حركات النيّرين.</a:t>
            </a:r>
            <a:br>
              <a:rPr lang="ar-SA" sz="2400" b="1" dirty="0"/>
            </a:br>
            <a:r>
              <a:rPr lang="ar-SA" sz="2400" b="1" dirty="0" smtClean="0"/>
              <a:t>مختصر </a:t>
            </a:r>
            <a:r>
              <a:rPr lang="ar-SA" sz="2400" b="1" dirty="0"/>
              <a:t>في علم </a:t>
            </a:r>
            <a:r>
              <a:rPr lang="ar-SA" sz="2400" b="1" dirty="0" smtClean="0"/>
              <a:t>النجوم.</a:t>
            </a:r>
            <a:endParaRPr lang="ar-SA" sz="2400" b="1" dirty="0"/>
          </a:p>
          <a:p>
            <a:r>
              <a:rPr lang="ar-SA" sz="2400" b="1" dirty="0" smtClean="0"/>
              <a:t>رسالة </a:t>
            </a:r>
            <a:r>
              <a:rPr lang="ar-SA" sz="2400" b="1" dirty="0"/>
              <a:t>في سنة الشمس بالأرصاد.</a:t>
            </a:r>
            <a:br>
              <a:rPr lang="ar-SA" sz="2400" b="1" dirty="0"/>
            </a:br>
            <a:r>
              <a:rPr lang="ar-SA" sz="2400" b="1" dirty="0" smtClean="0"/>
              <a:t>كتاب </a:t>
            </a:r>
            <a:r>
              <a:rPr lang="ar-SA" sz="2400" b="1" dirty="0"/>
              <a:t>في آلات الساعات التي تسمى رخامات.</a:t>
            </a:r>
            <a:br>
              <a:rPr lang="ar-SA" sz="2400" b="1" dirty="0"/>
            </a:br>
            <a:r>
              <a:rPr lang="ar-SA" sz="2400" b="1" dirty="0" smtClean="0"/>
              <a:t>كتاب </a:t>
            </a:r>
            <a:r>
              <a:rPr lang="ar-SA" sz="2400" b="1" dirty="0"/>
              <a:t>في حساب خسوف القمر والشمس.</a:t>
            </a:r>
            <a:br>
              <a:rPr lang="ar-SA" sz="2400" b="1" dirty="0"/>
            </a:br>
            <a:endParaRPr lang="ar-SA" sz="2400" dirty="0"/>
          </a:p>
        </p:txBody>
      </p:sp>
    </p:spTree>
    <p:extLst>
      <p:ext uri="{BB962C8B-B14F-4D97-AF65-F5344CB8AC3E}">
        <p14:creationId xmlns:p14="http://schemas.microsoft.com/office/powerpoint/2010/main" xmlns="" val="31443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anim calcmode="lin" valueType="num">
                                      <p:cBhvr>
                                        <p:cTn id="38" dur="2000" fill="hold"/>
                                        <p:tgtEl>
                                          <p:spTgt spid="14"/>
                                        </p:tgtEl>
                                        <p:attrNameLst>
                                          <p:attrName>ppt_w</p:attrName>
                                        </p:attrNameLst>
                                      </p:cBhvr>
                                      <p:tavLst>
                                        <p:tav tm="0" fmla="#ppt_w*sin(2.5*pi*$)">
                                          <p:val>
                                            <p:fltVal val="0"/>
                                          </p:val>
                                        </p:tav>
                                        <p:tav tm="100000">
                                          <p:val>
                                            <p:fltVal val="1"/>
                                          </p:val>
                                        </p:tav>
                                      </p:tavLst>
                                    </p:anim>
                                    <p:anim calcmode="lin" valueType="num">
                                      <p:cBhvr>
                                        <p:cTn id="3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1000"/>
                                        <p:tgtEl>
                                          <p:spTgt spid="8"/>
                                        </p:tgtEl>
                                      </p:cBhvr>
                                    </p:animEffect>
                                    <p:anim calcmode="lin" valueType="num">
                                      <p:cBhvr>
                                        <p:cTn id="44" dur="1000"/>
                                        <p:tgtEl>
                                          <p:spTgt spid="8"/>
                                        </p:tgtEl>
                                        <p:attrNameLst>
                                          <p:attrName>ppt_x</p:attrName>
                                        </p:attrNameLst>
                                      </p:cBhvr>
                                      <p:tavLst>
                                        <p:tav tm="0">
                                          <p:val>
                                            <p:strVal val="ppt_x"/>
                                          </p:val>
                                        </p:tav>
                                        <p:tav tm="100000">
                                          <p:val>
                                            <p:strVal val="ppt_x"/>
                                          </p:val>
                                        </p:tav>
                                      </p:tavLst>
                                    </p:anim>
                                    <p:anim calcmode="lin" valueType="num">
                                      <p:cBhvr>
                                        <p:cTn id="45" dur="1000"/>
                                        <p:tgtEl>
                                          <p:spTgt spid="8"/>
                                        </p:tgtEl>
                                        <p:attrNameLst>
                                          <p:attrName>ppt_y</p:attrName>
                                        </p:attrNameLst>
                                      </p:cBhvr>
                                      <p:tavLst>
                                        <p:tav tm="0">
                                          <p:val>
                                            <p:strVal val="ppt_y"/>
                                          </p:val>
                                        </p:tav>
                                        <p:tav tm="100000">
                                          <p:val>
                                            <p:strVal val="ppt_y+.1"/>
                                          </p:val>
                                        </p:tav>
                                      </p:tavLst>
                                    </p:anim>
                                    <p:set>
                                      <p:cBhvr>
                                        <p:cTn id="46" dur="1" fill="hold">
                                          <p:stCondLst>
                                            <p:cond delay="9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2000"/>
                                        <p:tgtEl>
                                          <p:spTgt spid="26"/>
                                        </p:tgtEl>
                                      </p:cBhvr>
                                    </p:animEffect>
                                    <p:anim calcmode="lin" valueType="num">
                                      <p:cBhvr>
                                        <p:cTn id="64" dur="2000" fill="hold"/>
                                        <p:tgtEl>
                                          <p:spTgt spid="26"/>
                                        </p:tgtEl>
                                        <p:attrNameLst>
                                          <p:attrName>ppt_w</p:attrName>
                                        </p:attrNameLst>
                                      </p:cBhvr>
                                      <p:tavLst>
                                        <p:tav tm="0" fmla="#ppt_w*sin(2.5*pi*$)">
                                          <p:val>
                                            <p:fltVal val="0"/>
                                          </p:val>
                                        </p:tav>
                                        <p:tav tm="100000">
                                          <p:val>
                                            <p:fltVal val="1"/>
                                          </p:val>
                                        </p:tav>
                                      </p:tavLst>
                                    </p:anim>
                                    <p:anim calcmode="lin" valueType="num">
                                      <p:cBhvr>
                                        <p:cTn id="65"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مستطيل 4"/>
          <p:cNvSpPr/>
          <p:nvPr/>
        </p:nvSpPr>
        <p:spPr>
          <a:xfrm>
            <a:off x="3995936" y="825080"/>
            <a:ext cx="4645824" cy="769441"/>
          </a:xfrm>
          <a:prstGeom prst="rect">
            <a:avLst/>
          </a:prstGeom>
          <a:noFill/>
        </p:spPr>
        <p:txBody>
          <a:bodyPr wrap="none" lIns="91440" tIns="45720" rIns="91440" bIns="45720">
            <a:spAutoFit/>
          </a:bodyPr>
          <a:lstStyle/>
          <a:p>
            <a:pPr algn="ctr"/>
            <a:r>
              <a:rPr lang="ar-SA" sz="4400" b="0" cap="none" spc="0" dirty="0" smtClean="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rPr>
              <a:t>إنجازاته في الرياضيات :</a:t>
            </a:r>
            <a:endParaRPr lang="ar-SA" sz="4400" b="0" cap="none" spc="0" dirty="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endParaRPr>
          </a:p>
        </p:txBody>
      </p:sp>
      <p:sp>
        <p:nvSpPr>
          <p:cNvPr id="6" name="مربع نص 5"/>
          <p:cNvSpPr txBox="1"/>
          <p:nvPr/>
        </p:nvSpPr>
        <p:spPr>
          <a:xfrm>
            <a:off x="4194612" y="1916832"/>
            <a:ext cx="4248472" cy="3447098"/>
          </a:xfrm>
          <a:prstGeom prst="rect">
            <a:avLst/>
          </a:prstGeom>
          <a:noFill/>
        </p:spPr>
        <p:txBody>
          <a:bodyPr wrap="square" rtlCol="1">
            <a:spAutoFit/>
          </a:bodyPr>
          <a:lstStyle/>
          <a:p>
            <a:pPr marL="342900" indent="-342900" algn="just">
              <a:buAutoNum type="arabicParenR"/>
            </a:pPr>
            <a:r>
              <a:rPr lang="ar-SA" sz="2000" b="1" dirty="0" smtClean="0">
                <a:solidFill>
                  <a:schemeClr val="bg1"/>
                </a:solidFill>
                <a:cs typeface="Akhbar MT" pitchFamily="2" charset="-78"/>
              </a:rPr>
              <a:t>مهد </a:t>
            </a:r>
            <a:r>
              <a:rPr lang="ar-SA" sz="2000" b="1" dirty="0">
                <a:solidFill>
                  <a:schemeClr val="bg1"/>
                </a:solidFill>
                <a:cs typeface="Akhbar MT" pitchFamily="2" charset="-78"/>
              </a:rPr>
              <a:t>لإيجاد علم التكامل </a:t>
            </a:r>
            <a:r>
              <a:rPr lang="ar-SA" sz="2000" b="1" dirty="0" smtClean="0">
                <a:solidFill>
                  <a:schemeClr val="bg1"/>
                </a:solidFill>
                <a:cs typeface="Akhbar MT" pitchFamily="2" charset="-78"/>
              </a:rPr>
              <a:t>والتفاضل</a:t>
            </a:r>
          </a:p>
          <a:p>
            <a:pPr marL="342900" indent="-342900" algn="just">
              <a:buAutoNum type="arabicParenR"/>
            </a:pPr>
            <a:r>
              <a:rPr lang="ar-SA" sz="2000" b="1" dirty="0">
                <a:solidFill>
                  <a:schemeClr val="bg1"/>
                </a:solidFill>
                <a:cs typeface="Akhbar MT" pitchFamily="2" charset="-78"/>
              </a:rPr>
              <a:t>دراساته القيمة عن </a:t>
            </a:r>
            <a:r>
              <a:rPr lang="ar-SA" sz="2000" b="1" dirty="0" smtClean="0">
                <a:solidFill>
                  <a:schemeClr val="bg1"/>
                </a:solidFill>
                <a:cs typeface="Akhbar MT" pitchFamily="2" charset="-78"/>
              </a:rPr>
              <a:t>الأعداد</a:t>
            </a:r>
          </a:p>
          <a:p>
            <a:pPr marL="342900" indent="-342900" algn="just">
              <a:buFontTx/>
              <a:buAutoNum type="arabicParenR"/>
            </a:pPr>
            <a:r>
              <a:rPr lang="ar-SA" sz="2000" b="1" dirty="0" smtClean="0">
                <a:solidFill>
                  <a:schemeClr val="bg1"/>
                </a:solidFill>
                <a:cs typeface="Akhbar MT" pitchFamily="2" charset="-78"/>
              </a:rPr>
              <a:t>أبدع في مجال </a:t>
            </a:r>
            <a:r>
              <a:rPr lang="ar-IQ" sz="2000" b="1" dirty="0" smtClean="0">
                <a:solidFill>
                  <a:schemeClr val="bg1"/>
                </a:solidFill>
                <a:cs typeface="Akhbar MT" pitchFamily="2" charset="-78"/>
              </a:rPr>
              <a:t>الهندسة </a:t>
            </a:r>
            <a:r>
              <a:rPr lang="ar-IQ" sz="2000" b="1" dirty="0">
                <a:solidFill>
                  <a:schemeClr val="bg1"/>
                </a:solidFill>
                <a:cs typeface="Akhbar MT" pitchFamily="2" charset="-78"/>
              </a:rPr>
              <a:t>النظرية التحليلية </a:t>
            </a:r>
            <a:endParaRPr lang="ar-SA" sz="2000" b="1" dirty="0" smtClean="0">
              <a:solidFill>
                <a:schemeClr val="bg1"/>
              </a:solidFill>
              <a:cs typeface="Akhbar MT" pitchFamily="2" charset="-78"/>
            </a:endParaRPr>
          </a:p>
          <a:p>
            <a:pPr marL="342900" indent="-342900" algn="just">
              <a:buFontTx/>
              <a:buAutoNum type="arabicParenR"/>
            </a:pPr>
            <a:r>
              <a:rPr lang="ar-IQ" sz="2000" b="1" dirty="0">
                <a:solidFill>
                  <a:schemeClr val="bg1"/>
                </a:solidFill>
                <a:cs typeface="Akhbar MT" pitchFamily="2" charset="-78"/>
              </a:rPr>
              <a:t>اشتغل ثابت بن قرة بالأعداد المتحابة في كتابه: الأعداد المتحابة ، وقد توصل فيه إلى إيجاد صيغة مبتكرة للأعداد المتحابة ووضع معادلة لها وبرهن عليها</a:t>
            </a:r>
            <a:r>
              <a:rPr lang="ar-IQ" sz="2000" b="1" dirty="0" smtClean="0">
                <a:solidFill>
                  <a:schemeClr val="bg1"/>
                </a:solidFill>
                <a:cs typeface="Akhbar MT" pitchFamily="2" charset="-78"/>
              </a:rPr>
              <a:t>.</a:t>
            </a:r>
            <a:endParaRPr lang="ar-SA" sz="2000" b="1" dirty="0" smtClean="0">
              <a:solidFill>
                <a:schemeClr val="bg1"/>
              </a:solidFill>
              <a:cs typeface="Akhbar MT" pitchFamily="2" charset="-78"/>
            </a:endParaRPr>
          </a:p>
          <a:p>
            <a:pPr marL="342900" indent="-342900" algn="just">
              <a:buFontTx/>
              <a:buAutoNum type="arabicParenR"/>
            </a:pPr>
            <a:r>
              <a:rPr lang="ar-IQ" sz="2000" b="1" dirty="0">
                <a:solidFill>
                  <a:schemeClr val="bg1"/>
                </a:solidFill>
                <a:cs typeface="Akhbar MT" pitchFamily="2" charset="-78"/>
              </a:rPr>
              <a:t>كان أحد الرياضيين العرب الأفذاذ الذين بذلوا محاولات لحل معادلات الدرجة الثالثة بالطرق الهندسية</a:t>
            </a:r>
            <a:r>
              <a:rPr lang="ar-SA" sz="2000" b="1" dirty="0">
                <a:solidFill>
                  <a:schemeClr val="bg1"/>
                </a:solidFill>
                <a:cs typeface="Akhbar MT" pitchFamily="2" charset="-78"/>
              </a:rPr>
              <a:t>.</a:t>
            </a:r>
            <a:endParaRPr lang="ar-SA" sz="2000" b="1" dirty="0" smtClean="0">
              <a:solidFill>
                <a:schemeClr val="bg1"/>
              </a:solidFill>
              <a:cs typeface="Akhbar MT" pitchFamily="2" charset="-78"/>
            </a:endParaRPr>
          </a:p>
          <a:p>
            <a:pPr marL="342900" indent="-342900" algn="just">
              <a:buFontTx/>
              <a:buAutoNum type="arabicParenR"/>
            </a:pPr>
            <a:r>
              <a:rPr lang="ar-SA" sz="2000" b="1" dirty="0" smtClean="0">
                <a:solidFill>
                  <a:schemeClr val="bg1"/>
                </a:solidFill>
                <a:cs typeface="Akhbar MT" pitchFamily="2" charset="-78"/>
              </a:rPr>
              <a:t> ت</a:t>
            </a:r>
            <a:r>
              <a:rPr lang="ar-IQ" sz="2000" b="1" dirty="0" smtClean="0">
                <a:solidFill>
                  <a:schemeClr val="bg1"/>
                </a:solidFill>
                <a:cs typeface="Akhbar MT" pitchFamily="2" charset="-78"/>
              </a:rPr>
              <a:t>وصل </a:t>
            </a:r>
            <a:r>
              <a:rPr lang="ar-IQ" sz="2000" b="1" dirty="0">
                <a:solidFill>
                  <a:schemeClr val="bg1"/>
                </a:solidFill>
                <a:cs typeface="Akhbar MT" pitchFamily="2" charset="-78"/>
              </a:rPr>
              <a:t>ثابت بن قرة إلى تعميم نظرية فيثاغورس بتطبيق الحساب والجبر في الهندسة</a:t>
            </a:r>
            <a:r>
              <a:rPr lang="ar-SA" sz="2000" b="1" dirty="0">
                <a:solidFill>
                  <a:schemeClr val="bg1"/>
                </a:solidFill>
                <a:cs typeface="Akhbar MT" pitchFamily="2" charset="-78"/>
              </a:rPr>
              <a:t>.</a:t>
            </a:r>
          </a:p>
          <a:p>
            <a:endParaRPr lang="ar-SA" b="1" dirty="0">
              <a:solidFill>
                <a:schemeClr val="bg1"/>
              </a:solidFill>
            </a:endParaRPr>
          </a:p>
        </p:txBody>
      </p:sp>
    </p:spTree>
    <p:extLst>
      <p:ext uri="{BB962C8B-B14F-4D97-AF65-F5344CB8AC3E}">
        <p14:creationId xmlns:p14="http://schemas.microsoft.com/office/powerpoint/2010/main" xmlns="" val="19047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مستطيل 4"/>
          <p:cNvSpPr/>
          <p:nvPr/>
        </p:nvSpPr>
        <p:spPr>
          <a:xfrm>
            <a:off x="4204701" y="332656"/>
            <a:ext cx="4517582" cy="923330"/>
          </a:xfrm>
          <a:prstGeom prst="rect">
            <a:avLst/>
          </a:prstGeom>
          <a:noFill/>
        </p:spPr>
        <p:txBody>
          <a:bodyPr wrap="none" lIns="91440" tIns="45720" rIns="91440" bIns="45720">
            <a:spAutoFit/>
          </a:bodyPr>
          <a:lstStyle/>
          <a:p>
            <a:pPr algn="ctr"/>
            <a:r>
              <a:rPr lang="ar-SA" sz="3600" b="0" cap="none" spc="0" dirty="0" smtClean="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rPr>
              <a:t>إنجازاته في العلوم الاخرى  </a:t>
            </a:r>
            <a:r>
              <a:rPr lang="ar-SA" sz="5400" b="0" cap="none" spc="0" dirty="0" smtClean="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rPr>
              <a:t>:</a:t>
            </a:r>
            <a:endParaRPr lang="ar-SA" sz="5400" b="0" cap="none" spc="0" dirty="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endParaRPr>
          </a:p>
        </p:txBody>
      </p:sp>
      <p:sp>
        <p:nvSpPr>
          <p:cNvPr id="6" name="مربع نص 5"/>
          <p:cNvSpPr txBox="1"/>
          <p:nvPr/>
        </p:nvSpPr>
        <p:spPr>
          <a:xfrm>
            <a:off x="3851920" y="1260371"/>
            <a:ext cx="4680519" cy="5355312"/>
          </a:xfrm>
          <a:prstGeom prst="rect">
            <a:avLst/>
          </a:prstGeom>
          <a:noFill/>
        </p:spPr>
        <p:txBody>
          <a:bodyPr wrap="square" rtlCol="1">
            <a:spAutoFit/>
          </a:bodyPr>
          <a:lstStyle/>
          <a:p>
            <a:pPr algn="just"/>
            <a:r>
              <a:rPr lang="ar-SA" b="1" dirty="0" smtClean="0">
                <a:solidFill>
                  <a:schemeClr val="bg1">
                    <a:lumMod val="95000"/>
                  </a:schemeClr>
                </a:solidFill>
              </a:rPr>
              <a:t>1 ) </a:t>
            </a:r>
            <a:r>
              <a:rPr lang="ar-IQ" b="1" dirty="0" smtClean="0">
                <a:solidFill>
                  <a:schemeClr val="bg1">
                    <a:lumMod val="95000"/>
                  </a:schemeClr>
                </a:solidFill>
              </a:rPr>
              <a:t>مؤلفات </a:t>
            </a:r>
            <a:r>
              <a:rPr lang="ar-IQ" b="1" dirty="0">
                <a:solidFill>
                  <a:schemeClr val="bg1">
                    <a:lumMod val="95000"/>
                  </a:schemeClr>
                </a:solidFill>
              </a:rPr>
              <a:t>ثابت ما </a:t>
            </a:r>
            <a:r>
              <a:rPr lang="ar-IQ" b="1" dirty="0" err="1">
                <a:solidFill>
                  <a:schemeClr val="bg1">
                    <a:lumMod val="95000"/>
                  </a:schemeClr>
                </a:solidFill>
              </a:rPr>
              <a:t>لايقل</a:t>
            </a:r>
            <a:r>
              <a:rPr lang="ar-IQ" b="1" dirty="0">
                <a:solidFill>
                  <a:schemeClr val="bg1">
                    <a:lumMod val="95000"/>
                  </a:schemeClr>
                </a:solidFill>
              </a:rPr>
              <a:t> عن (150) كتاباً بالعربية ونحو </a:t>
            </a:r>
            <a:r>
              <a:rPr lang="ar-SA" b="1" dirty="0" smtClean="0">
                <a:solidFill>
                  <a:schemeClr val="bg1">
                    <a:lumMod val="95000"/>
                  </a:schemeClr>
                </a:solidFill>
              </a:rPr>
              <a:t>          </a:t>
            </a:r>
          </a:p>
          <a:p>
            <a:pPr algn="just"/>
            <a:r>
              <a:rPr lang="ar-SA" b="1" dirty="0" smtClean="0">
                <a:solidFill>
                  <a:schemeClr val="bg1">
                    <a:lumMod val="95000"/>
                  </a:schemeClr>
                </a:solidFill>
              </a:rPr>
              <a:t>                        </a:t>
            </a:r>
            <a:r>
              <a:rPr lang="ar-IQ" b="1" dirty="0" smtClean="0">
                <a:solidFill>
                  <a:schemeClr val="bg1">
                    <a:lumMod val="95000"/>
                  </a:schemeClr>
                </a:solidFill>
              </a:rPr>
              <a:t>(</a:t>
            </a:r>
            <a:r>
              <a:rPr lang="ar-IQ" b="1" dirty="0">
                <a:solidFill>
                  <a:schemeClr val="bg1">
                    <a:lumMod val="95000"/>
                  </a:schemeClr>
                </a:solidFill>
              </a:rPr>
              <a:t>15) كتاباً </a:t>
            </a:r>
            <a:r>
              <a:rPr lang="ar-IQ" b="1" dirty="0" smtClean="0">
                <a:solidFill>
                  <a:schemeClr val="bg1">
                    <a:lumMod val="95000"/>
                  </a:schemeClr>
                </a:solidFill>
              </a:rPr>
              <a:t>بالسريانية </a:t>
            </a:r>
            <a:endParaRPr lang="ar-SA" b="1" dirty="0" smtClean="0">
              <a:solidFill>
                <a:schemeClr val="bg1">
                  <a:lumMod val="95000"/>
                </a:schemeClr>
              </a:solidFill>
            </a:endParaRPr>
          </a:p>
          <a:p>
            <a:pPr algn="just"/>
            <a:endParaRPr lang="ar-SA" b="1" dirty="0" smtClean="0">
              <a:solidFill>
                <a:schemeClr val="bg1">
                  <a:lumMod val="95000"/>
                </a:schemeClr>
              </a:solidFill>
            </a:endParaRPr>
          </a:p>
          <a:p>
            <a:pPr algn="just"/>
            <a:r>
              <a:rPr lang="ar-SA" b="1" dirty="0" smtClean="0">
                <a:solidFill>
                  <a:schemeClr val="bg1">
                    <a:lumMod val="95000"/>
                  </a:schemeClr>
                </a:solidFill>
              </a:rPr>
              <a:t>2 ) تفوقه في مجال </a:t>
            </a:r>
            <a:r>
              <a:rPr lang="ar-SA" b="1" dirty="0" err="1" smtClean="0">
                <a:solidFill>
                  <a:schemeClr val="bg1">
                    <a:lumMod val="95000"/>
                  </a:schemeClr>
                </a:solidFill>
              </a:rPr>
              <a:t>الترجمه</a:t>
            </a:r>
            <a:r>
              <a:rPr lang="ar-SA" b="1" dirty="0" smtClean="0">
                <a:solidFill>
                  <a:schemeClr val="bg1">
                    <a:lumMod val="95000"/>
                  </a:schemeClr>
                </a:solidFill>
              </a:rPr>
              <a:t>..</a:t>
            </a:r>
          </a:p>
          <a:p>
            <a:pPr algn="just"/>
            <a:r>
              <a:rPr lang="ar-SA" b="1" dirty="0" smtClean="0">
                <a:solidFill>
                  <a:schemeClr val="bg1">
                    <a:lumMod val="95000"/>
                  </a:schemeClr>
                </a:solidFill>
              </a:rPr>
              <a:t>ومن أهم  </a:t>
            </a:r>
            <a:r>
              <a:rPr lang="ar-SA" b="1" dirty="0">
                <a:solidFill>
                  <a:schemeClr val="bg1">
                    <a:lumMod val="95000"/>
                  </a:schemeClr>
                </a:solidFill>
              </a:rPr>
              <a:t>ترجمات ثابت التي تعكس عمق ثقافته وموسوعية علمه واتساع </a:t>
            </a:r>
            <a:r>
              <a:rPr lang="ar-SA" b="1" dirty="0" smtClean="0">
                <a:solidFill>
                  <a:schemeClr val="bg1">
                    <a:lumMod val="95000"/>
                  </a:schemeClr>
                </a:solidFill>
              </a:rPr>
              <a:t>معارفه:</a:t>
            </a:r>
          </a:p>
          <a:p>
            <a:pPr algn="just"/>
            <a:r>
              <a:rPr lang="ar-SA" b="1" dirty="0" smtClean="0">
                <a:solidFill>
                  <a:schemeClr val="bg1">
                    <a:lumMod val="95000"/>
                  </a:schemeClr>
                </a:solidFill>
              </a:rPr>
              <a:t>-- كتاب </a:t>
            </a:r>
            <a:r>
              <a:rPr lang="ar-SA" b="1" dirty="0" err="1">
                <a:solidFill>
                  <a:schemeClr val="bg1">
                    <a:lumMod val="95000"/>
                  </a:schemeClr>
                </a:solidFill>
              </a:rPr>
              <a:t>الكيموس</a:t>
            </a:r>
            <a:r>
              <a:rPr lang="ar-SA" b="1" dirty="0">
                <a:solidFill>
                  <a:schemeClr val="bg1">
                    <a:lumMod val="95000"/>
                  </a:schemeClr>
                </a:solidFill>
              </a:rPr>
              <a:t> لجالينوس.</a:t>
            </a:r>
            <a:br>
              <a:rPr lang="ar-SA" b="1" dirty="0">
                <a:solidFill>
                  <a:schemeClr val="bg1">
                    <a:lumMod val="95000"/>
                  </a:schemeClr>
                </a:solidFill>
              </a:rPr>
            </a:br>
            <a:r>
              <a:rPr lang="ar-SA" b="1" dirty="0" smtClean="0">
                <a:solidFill>
                  <a:schemeClr val="bg1">
                    <a:lumMod val="95000"/>
                  </a:schemeClr>
                </a:solidFill>
              </a:rPr>
              <a:t>-- كتاب </a:t>
            </a:r>
            <a:r>
              <a:rPr lang="ar-SA" b="1" dirty="0">
                <a:solidFill>
                  <a:schemeClr val="bg1">
                    <a:lumMod val="95000"/>
                  </a:schemeClr>
                </a:solidFill>
              </a:rPr>
              <a:t>جغرافيا في المعمورة وصفة الأرض لبطليموس.</a:t>
            </a:r>
            <a:br>
              <a:rPr lang="ar-SA" b="1" dirty="0">
                <a:solidFill>
                  <a:schemeClr val="bg1">
                    <a:lumMod val="95000"/>
                  </a:schemeClr>
                </a:solidFill>
              </a:rPr>
            </a:br>
            <a:r>
              <a:rPr lang="ar-SA" b="1" dirty="0" smtClean="0">
                <a:solidFill>
                  <a:schemeClr val="bg1">
                    <a:lumMod val="95000"/>
                  </a:schemeClr>
                </a:solidFill>
              </a:rPr>
              <a:t>-- كتاب </a:t>
            </a:r>
            <a:r>
              <a:rPr lang="ar-SA" b="1" dirty="0" err="1">
                <a:solidFill>
                  <a:schemeClr val="bg1">
                    <a:lumMod val="95000"/>
                  </a:schemeClr>
                </a:solidFill>
              </a:rPr>
              <a:t>الأرثماطيقي</a:t>
            </a:r>
            <a:r>
              <a:rPr lang="ar-SA" b="1" dirty="0">
                <a:solidFill>
                  <a:schemeClr val="bg1">
                    <a:lumMod val="95000"/>
                  </a:schemeClr>
                </a:solidFill>
              </a:rPr>
              <a:t> في علم العدد </a:t>
            </a:r>
            <a:r>
              <a:rPr lang="ar-SA" b="1" dirty="0" err="1">
                <a:solidFill>
                  <a:schemeClr val="bg1">
                    <a:lumMod val="95000"/>
                  </a:schemeClr>
                </a:solidFill>
              </a:rPr>
              <a:t>لينقوماخوس</a:t>
            </a:r>
            <a:r>
              <a:rPr lang="ar-SA" b="1" dirty="0">
                <a:solidFill>
                  <a:schemeClr val="bg1">
                    <a:lumMod val="95000"/>
                  </a:schemeClr>
                </a:solidFill>
              </a:rPr>
              <a:t> </a:t>
            </a:r>
            <a:r>
              <a:rPr lang="ar-SA" b="1" dirty="0" err="1">
                <a:solidFill>
                  <a:schemeClr val="bg1">
                    <a:lumMod val="95000"/>
                  </a:schemeClr>
                </a:solidFill>
              </a:rPr>
              <a:t>الجراسيني</a:t>
            </a:r>
            <a:r>
              <a:rPr lang="ar-SA" b="1" dirty="0">
                <a:solidFill>
                  <a:schemeClr val="bg1">
                    <a:lumMod val="95000"/>
                  </a:schemeClr>
                </a:solidFill>
              </a:rPr>
              <a:t>. (وقد ترجمه ثابت بعنوان: المدخل إلى علم العدد).</a:t>
            </a:r>
            <a:br>
              <a:rPr lang="ar-SA" b="1" dirty="0">
                <a:solidFill>
                  <a:schemeClr val="bg1">
                    <a:lumMod val="95000"/>
                  </a:schemeClr>
                </a:solidFill>
              </a:rPr>
            </a:br>
            <a:r>
              <a:rPr lang="ar-SA" b="1" dirty="0" smtClean="0">
                <a:solidFill>
                  <a:schemeClr val="bg1"/>
                </a:solidFill>
              </a:rPr>
              <a:t>-- </a:t>
            </a:r>
            <a:r>
              <a:rPr lang="ar-IQ" b="1" dirty="0" smtClean="0">
                <a:solidFill>
                  <a:schemeClr val="bg1"/>
                </a:solidFill>
              </a:rPr>
              <a:t>كتاب </a:t>
            </a:r>
            <a:r>
              <a:rPr lang="ar-IQ" b="1" dirty="0">
                <a:solidFill>
                  <a:schemeClr val="bg1"/>
                </a:solidFill>
              </a:rPr>
              <a:t>المسبع المنتظم لأرخميدس </a:t>
            </a:r>
            <a:r>
              <a:rPr lang="ar-IQ" b="1" dirty="0" smtClean="0">
                <a:solidFill>
                  <a:schemeClr val="bg1"/>
                </a:solidFill>
              </a:rPr>
              <a:t>.</a:t>
            </a:r>
            <a:endParaRPr lang="ar-SA" b="1" dirty="0" smtClean="0">
              <a:solidFill>
                <a:schemeClr val="bg1"/>
              </a:solidFill>
            </a:endParaRPr>
          </a:p>
          <a:p>
            <a:pPr algn="just"/>
            <a:endParaRPr lang="ar-IQ" b="1" dirty="0" smtClean="0">
              <a:solidFill>
                <a:schemeClr val="bg1"/>
              </a:solidFill>
              <a:effectLst/>
            </a:endParaRPr>
          </a:p>
          <a:p>
            <a:pPr algn="just"/>
            <a:r>
              <a:rPr lang="ar-SA" b="1" dirty="0" smtClean="0">
                <a:solidFill>
                  <a:schemeClr val="bg1"/>
                </a:solidFill>
              </a:rPr>
              <a:t>3</a:t>
            </a:r>
            <a:r>
              <a:rPr lang="ar-IQ" b="1" dirty="0" smtClean="0">
                <a:solidFill>
                  <a:schemeClr val="bg1"/>
                </a:solidFill>
              </a:rPr>
              <a:t>)</a:t>
            </a:r>
            <a:r>
              <a:rPr lang="ar-SA" b="1" dirty="0" smtClean="0">
                <a:solidFill>
                  <a:schemeClr val="bg1"/>
                </a:solidFill>
                <a:effectLst/>
              </a:rPr>
              <a:t> أثبت تفوقه </a:t>
            </a:r>
            <a:r>
              <a:rPr lang="ar-SA" b="1" dirty="0" err="1" smtClean="0">
                <a:solidFill>
                  <a:schemeClr val="bg1"/>
                </a:solidFill>
                <a:effectLst/>
              </a:rPr>
              <a:t>ونبغه</a:t>
            </a:r>
            <a:r>
              <a:rPr lang="ar-SA" b="1" dirty="0" smtClean="0">
                <a:solidFill>
                  <a:schemeClr val="bg1"/>
                </a:solidFill>
                <a:effectLst/>
              </a:rPr>
              <a:t> في مجال الطب مثل : طب العيون وطب التشريح .</a:t>
            </a:r>
          </a:p>
          <a:p>
            <a:pPr algn="just"/>
            <a:endParaRPr lang="ar-SA" b="1" dirty="0">
              <a:solidFill>
                <a:schemeClr val="bg1"/>
              </a:solidFill>
            </a:endParaRPr>
          </a:p>
          <a:p>
            <a:pPr algn="just"/>
            <a:r>
              <a:rPr lang="ar-SA" b="1" dirty="0" smtClean="0">
                <a:solidFill>
                  <a:schemeClr val="bg1"/>
                </a:solidFill>
                <a:effectLst/>
              </a:rPr>
              <a:t>4)</a:t>
            </a:r>
            <a:r>
              <a:rPr lang="ar-IQ" b="1" dirty="0">
                <a:solidFill>
                  <a:schemeClr val="bg1"/>
                </a:solidFill>
              </a:rPr>
              <a:t> ويعد من أعظم علماء الميكانيكا النظرية في الحضارة الإسلامية.</a:t>
            </a:r>
          </a:p>
          <a:p>
            <a:endParaRPr lang="ar-IQ" dirty="0" smtClean="0">
              <a:solidFill>
                <a:schemeClr val="bg1"/>
              </a:solidFill>
              <a:effectLst/>
            </a:endParaRPr>
          </a:p>
          <a:p>
            <a:endParaRPr lang="ar-SA" dirty="0">
              <a:solidFill>
                <a:schemeClr val="bg1"/>
              </a:solidFill>
            </a:endParaRPr>
          </a:p>
        </p:txBody>
      </p:sp>
    </p:spTree>
    <p:extLst>
      <p:ext uri="{BB962C8B-B14F-4D97-AF65-F5344CB8AC3E}">
        <p14:creationId xmlns:p14="http://schemas.microsoft.com/office/powerpoint/2010/main" xmlns="" val="383577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ircle(in)">
                                      <p:cBhvr>
                                        <p:cTn id="22" dur="2000"/>
                                        <p:tgtEl>
                                          <p:spTgt spid="6">
                                            <p:txEl>
                                              <p:pRg st="1" end="1"/>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circle(in)">
                                      <p:cBhvr>
                                        <p:cTn id="25" dur="2000"/>
                                        <p:tgtEl>
                                          <p:spTgt spid="6">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circle(in)">
                                      <p:cBhvr>
                                        <p:cTn id="28" dur="2000"/>
                                        <p:tgtEl>
                                          <p:spTgt spid="6">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circle(in)">
                                      <p:cBhvr>
                                        <p:cTn id="31" dur="2000"/>
                                        <p:tgtEl>
                                          <p:spTgt spid="6">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circle(in)">
                                      <p:cBhvr>
                                        <p:cTn id="34" dur="2000"/>
                                        <p:tgtEl>
                                          <p:spTgt spid="6">
                                            <p:txEl>
                                              <p:pRg st="7" end="7"/>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circle(in)">
                                      <p:cBhvr>
                                        <p:cTn id="37"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325</Words>
  <Application>Microsoft Office PowerPoint</Application>
  <PresentationFormat>On-screen Show (4:3)</PresentationFormat>
  <Paragraphs>83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نسق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SAMSUNG</dc:creator>
  <cp:lastModifiedBy>00009541</cp:lastModifiedBy>
  <cp:revision>30</cp:revision>
  <dcterms:created xsi:type="dcterms:W3CDTF">2012-11-22T14:56:40Z</dcterms:created>
  <dcterms:modified xsi:type="dcterms:W3CDTF">2012-12-01T08:22:10Z</dcterms:modified>
</cp:coreProperties>
</file>