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72" r:id="rId12"/>
    <p:sldId id="273" r:id="rId13"/>
    <p:sldId id="271" r:id="rId14"/>
    <p:sldId id="270" r:id="rId15"/>
    <p:sldId id="269" r:id="rId16"/>
    <p:sldId id="275" r:id="rId17"/>
    <p:sldId id="274" r:id="rId18"/>
    <p:sldId id="268" r:id="rId19"/>
    <p:sldId id="267" r:id="rId20"/>
    <p:sldId id="276" r:id="rId21"/>
    <p:sldId id="277" r:id="rId22"/>
    <p:sldId id="279" r:id="rId23"/>
    <p:sldId id="283" r:id="rId24"/>
    <p:sldId id="280" r:id="rId25"/>
    <p:sldId id="284" r:id="rId26"/>
    <p:sldId id="278" r:id="rId27"/>
    <p:sldId id="281" r:id="rId28"/>
    <p:sldId id="282" r:id="rId29"/>
    <p:sldId id="286" r:id="rId30"/>
    <p:sldId id="288" r:id="rId31"/>
    <p:sldId id="295" r:id="rId32"/>
    <p:sldId id="294" r:id="rId33"/>
    <p:sldId id="293" r:id="rId34"/>
    <p:sldId id="306" r:id="rId35"/>
    <p:sldId id="305" r:id="rId36"/>
    <p:sldId id="308" r:id="rId37"/>
    <p:sldId id="307" r:id="rId38"/>
    <p:sldId id="304" r:id="rId39"/>
    <p:sldId id="303" r:id="rId40"/>
    <p:sldId id="301" r:id="rId41"/>
    <p:sldId id="309" r:id="rId42"/>
    <p:sldId id="300" r:id="rId43"/>
    <p:sldId id="298" r:id="rId44"/>
    <p:sldId id="297" r:id="rId45"/>
    <p:sldId id="296" r:id="rId46"/>
    <p:sldId id="291" r:id="rId47"/>
    <p:sldId id="290" r:id="rId48"/>
    <p:sldId id="289" r:id="rId49"/>
    <p:sldId id="311" r:id="rId50"/>
    <p:sldId id="312" r:id="rId51"/>
    <p:sldId id="314" r:id="rId5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586"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B8ABB09-4A1D-463E-8065-109CC2B7EFAA}" type="datetimeFigureOut">
              <a:rPr lang="ar-SA" smtClean="0"/>
              <a:pPr/>
              <a:t>19/11/1438</a:t>
            </a:fld>
            <a:endParaRPr lang="ar-SA"/>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SA"/>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19/11/1438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1B8ABB09-4A1D-463E-8065-109CC2B7EFAA}" type="datetimeFigureOut">
              <a:rPr lang="ar-SA" smtClean="0"/>
              <a:pPr/>
              <a:t>19/11/1438</a:t>
            </a:fld>
            <a:endParaRPr lang="ar-SA"/>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SA"/>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19/11/1438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B8ABB09-4A1D-463E-8065-109CC2B7EFAA}" type="datetimeFigureOut">
              <a:rPr lang="ar-SA" smtClean="0"/>
              <a:pPr/>
              <a:t>19/11/1438</a:t>
            </a:fld>
            <a:endParaRPr lang="ar-SA"/>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SA"/>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19/11/1438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19/11/1438</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19/11/1438</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1B8ABB09-4A1D-463E-8065-109CC2B7EFAA}" type="datetimeFigureOut">
              <a:rPr lang="ar-SA" smtClean="0"/>
              <a:pPr/>
              <a:t>19/11/1438</a:t>
            </a:fld>
            <a:endParaRPr lang="ar-SA"/>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19/11/1438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19/11/1438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الرمز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B8ABB09-4A1D-463E-8065-109CC2B7EFAA}" type="datetimeFigureOut">
              <a:rPr lang="ar-SA" smtClean="0"/>
              <a:pPr/>
              <a:t>19/11/1438</a:t>
            </a:fld>
            <a:endParaRPr lang="ar-SA"/>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SA"/>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a:p>
        </p:txBody>
      </p:sp>
      <p:sp>
        <p:nvSpPr>
          <p:cNvPr id="3" name="عنوان فرعي 2"/>
          <p:cNvSpPr>
            <a:spLocks noGrp="1"/>
          </p:cNvSpPr>
          <p:nvPr>
            <p:ph type="subTitle" idx="1"/>
          </p:nvPr>
        </p:nvSpPr>
        <p:spPr>
          <a:xfrm>
            <a:off x="357158" y="571480"/>
            <a:ext cx="8112062" cy="6000792"/>
          </a:xfrm>
        </p:spPr>
        <p:txBody>
          <a:bodyPr/>
          <a:lstStyle/>
          <a:p>
            <a:r>
              <a:rPr lang="ar-SA" dirty="0" smtClean="0">
                <a:cs typeface="PT Bold Broken" pitchFamily="2" charset="-78"/>
              </a:rPr>
              <a:t>الجامعة </a:t>
            </a:r>
            <a:r>
              <a:rPr lang="ar-IQ" dirty="0" err="1" smtClean="0">
                <a:cs typeface="PT Bold Broken" pitchFamily="2" charset="-78"/>
              </a:rPr>
              <a:t>المستنصرية</a:t>
            </a:r>
            <a:endParaRPr lang="en-US" dirty="0" smtClean="0">
              <a:cs typeface="PT Bold Broken" pitchFamily="2" charset="-78"/>
            </a:endParaRPr>
          </a:p>
          <a:p>
            <a:r>
              <a:rPr lang="ar-IQ" dirty="0" smtClean="0">
                <a:cs typeface="PT Bold Broken" pitchFamily="2" charset="-78"/>
              </a:rPr>
              <a:t>كلية التربية </a:t>
            </a:r>
            <a:r>
              <a:rPr lang="ar-IQ" dirty="0" err="1" smtClean="0">
                <a:cs typeface="PT Bold Broken" pitchFamily="2" charset="-78"/>
              </a:rPr>
              <a:t>الاساسية</a:t>
            </a:r>
            <a:endParaRPr lang="en-US" dirty="0" smtClean="0">
              <a:cs typeface="PT Bold Broken" pitchFamily="2" charset="-78"/>
            </a:endParaRPr>
          </a:p>
          <a:p>
            <a:r>
              <a:rPr lang="ar-IQ" dirty="0" smtClean="0">
                <a:cs typeface="PT Bold Broken" pitchFamily="2" charset="-78"/>
              </a:rPr>
              <a:t>قسم </a:t>
            </a:r>
            <a:r>
              <a:rPr lang="ar-IQ" dirty="0" err="1" smtClean="0">
                <a:cs typeface="PT Bold Broken" pitchFamily="2" charset="-78"/>
              </a:rPr>
              <a:t>الارشاد</a:t>
            </a:r>
            <a:r>
              <a:rPr lang="ar-IQ" dirty="0" smtClean="0">
                <a:cs typeface="PT Bold Broken" pitchFamily="2" charset="-78"/>
              </a:rPr>
              <a:t> النفسي والتوجيه التربوي</a:t>
            </a:r>
            <a:endParaRPr lang="en-US" dirty="0" smtClean="0">
              <a:cs typeface="PT Bold Broken" pitchFamily="2" charset="-78"/>
            </a:endParaRPr>
          </a:p>
          <a:p>
            <a:r>
              <a:rPr lang="ar-IQ" dirty="0" smtClean="0">
                <a:cs typeface="PT Bold Broken" pitchFamily="2" charset="-78"/>
              </a:rPr>
              <a:t>	</a:t>
            </a:r>
            <a:endParaRPr lang="en-US" dirty="0" smtClean="0">
              <a:cs typeface="PT Bold Broken" pitchFamily="2" charset="-78"/>
            </a:endParaRPr>
          </a:p>
          <a:p>
            <a:r>
              <a:rPr lang="ar-IQ" dirty="0" smtClean="0">
                <a:cs typeface="PT Bold Broken" pitchFamily="2" charset="-78"/>
              </a:rPr>
              <a:t> </a:t>
            </a:r>
            <a:endParaRPr lang="ar-IQ" dirty="0" smtClean="0">
              <a:cs typeface="PT Bold Broken" pitchFamily="2" charset="-78"/>
            </a:endParaRPr>
          </a:p>
          <a:p>
            <a:endParaRPr lang="en-US" dirty="0" smtClean="0">
              <a:cs typeface="PT Bold Broken" pitchFamily="2" charset="-78"/>
            </a:endParaRPr>
          </a:p>
          <a:p>
            <a:r>
              <a:rPr lang="ar-IQ" dirty="0" smtClean="0">
                <a:cs typeface="PT Bold Broken" pitchFamily="2" charset="-78"/>
              </a:rPr>
              <a:t> </a:t>
            </a:r>
            <a:endParaRPr lang="en-US" dirty="0" smtClean="0">
              <a:cs typeface="PT Bold Broken" pitchFamily="2" charset="-78"/>
            </a:endParaRPr>
          </a:p>
          <a:p>
            <a:r>
              <a:rPr lang="ar-IQ" dirty="0" smtClean="0">
                <a:cs typeface="PT Bold Broken" pitchFamily="2" charset="-78"/>
              </a:rPr>
              <a:t>                                       المرحلة </a:t>
            </a:r>
            <a:r>
              <a:rPr lang="ar-IQ" dirty="0" smtClean="0">
                <a:cs typeface="PT Bold Broken" pitchFamily="2" charset="-78"/>
              </a:rPr>
              <a:t>الرابعة</a:t>
            </a:r>
            <a:endParaRPr lang="en-US" dirty="0" smtClean="0">
              <a:cs typeface="PT Bold Broken" pitchFamily="2" charset="-78"/>
            </a:endParaRPr>
          </a:p>
          <a:p>
            <a:r>
              <a:rPr lang="ar-IQ" dirty="0" smtClean="0">
                <a:cs typeface="PT Bold Broken" pitchFamily="2" charset="-78"/>
              </a:rPr>
              <a:t>                                   مادة </a:t>
            </a:r>
            <a:r>
              <a:rPr lang="ar-IQ" dirty="0" smtClean="0">
                <a:cs typeface="PT Bold Broken" pitchFamily="2" charset="-78"/>
              </a:rPr>
              <a:t>: اللغة العربية</a:t>
            </a:r>
            <a:endParaRPr lang="ar-IQ" dirty="0">
              <a:cs typeface="PT Bold Broke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IQ" dirty="0" smtClean="0"/>
              <a:t>نحو : جاء الشيخ أحمد ، وأعجبني الطالب خلقه .</a:t>
            </a:r>
            <a:endParaRPr lang="en-US" dirty="0" smtClean="0"/>
          </a:p>
          <a:p>
            <a:r>
              <a:rPr lang="ar-IQ" b="1" dirty="0" smtClean="0"/>
              <a:t>أقسامه : ينقسم البدل إلى أنواع </a:t>
            </a:r>
            <a:r>
              <a:rPr lang="ar-IQ" b="1" dirty="0" err="1" smtClean="0"/>
              <a:t>اهمها</a:t>
            </a:r>
            <a:r>
              <a:rPr lang="ar-IQ" b="1" dirty="0" smtClean="0"/>
              <a:t>:</a:t>
            </a:r>
            <a:endParaRPr lang="en-US" dirty="0" smtClean="0"/>
          </a:p>
          <a:p>
            <a:r>
              <a:rPr lang="ar-IQ" dirty="0" smtClean="0"/>
              <a:t>1 </a:t>
            </a:r>
            <a:r>
              <a:rPr lang="ar-IQ" dirty="0" err="1" smtClean="0"/>
              <a:t>ـ</a:t>
            </a:r>
            <a:r>
              <a:rPr lang="ar-IQ" dirty="0" smtClean="0"/>
              <a:t> البدل المطابق. 2 </a:t>
            </a:r>
            <a:r>
              <a:rPr lang="ar-IQ" dirty="0" err="1" smtClean="0"/>
              <a:t>ـ</a:t>
            </a:r>
            <a:r>
              <a:rPr lang="ar-IQ" dirty="0" smtClean="0"/>
              <a:t> بدل غير مطابق " البعض من الكل " .</a:t>
            </a:r>
            <a:endParaRPr lang="en-US" dirty="0" smtClean="0"/>
          </a:p>
          <a:p>
            <a:r>
              <a:rPr lang="ar-IQ" dirty="0" smtClean="0"/>
              <a:t>3 </a:t>
            </a:r>
            <a:r>
              <a:rPr lang="ar-IQ" dirty="0" err="1" smtClean="0"/>
              <a:t>ـ</a:t>
            </a:r>
            <a:r>
              <a:rPr lang="ar-IQ" dirty="0" smtClean="0"/>
              <a:t> بدل الاشتمال .</a:t>
            </a:r>
            <a:endParaRPr lang="en-US" dirty="0" smtClean="0"/>
          </a:p>
          <a:p>
            <a:r>
              <a:rPr lang="ar-IQ" b="1" u="sng" dirty="0" smtClean="0"/>
              <a:t>أولا </a:t>
            </a:r>
            <a:r>
              <a:rPr lang="ar-IQ" b="1" u="sng" dirty="0" err="1" smtClean="0"/>
              <a:t>ـ</a:t>
            </a:r>
            <a:r>
              <a:rPr lang="ar-IQ" b="1" u="sng" dirty="0" smtClean="0"/>
              <a:t> البدل المطابق:</a:t>
            </a:r>
            <a:endParaRPr lang="en-US" dirty="0" smtClean="0"/>
          </a:p>
          <a:p>
            <a:r>
              <a:rPr lang="ar-SA" dirty="0" smtClean="0"/>
              <a:t>وفيه يتطابق البدل والمبدل منه ، ويتساويان في الدلالة، مثل: </a:t>
            </a:r>
            <a:endParaRPr lang="en-US" dirty="0" smtClean="0"/>
          </a:p>
          <a:p>
            <a:r>
              <a:rPr lang="ar-IQ" dirty="0" smtClean="0"/>
              <a:t>نحو : جاء المعلمُ محمدٌ .</a:t>
            </a:r>
            <a:endParaRPr lang="en-US" dirty="0" smtClean="0"/>
          </a:p>
          <a:p>
            <a:r>
              <a:rPr lang="ar-IQ" dirty="0" smtClean="0"/>
              <a:t>فمحمد بدل من كلمة المعلم ، وتأخذ حكمها في الإعراب ، فجاء محمد مرفوع لكونه بدل من المعلم المرفوع على الفاعلية .</a:t>
            </a:r>
            <a:endParaRPr lang="en-US" dirty="0" smtClean="0"/>
          </a:p>
          <a:p>
            <a:r>
              <a:rPr lang="ar-SA" dirty="0" smtClean="0"/>
              <a:t>قوله تعالى</a:t>
            </a:r>
            <a:r>
              <a:rPr lang="en-US" dirty="0" smtClean="0"/>
              <a:t>: </a:t>
            </a:r>
            <a:r>
              <a:rPr lang="ar-SA" dirty="0" smtClean="0"/>
              <a:t>﴿</a:t>
            </a:r>
            <a:r>
              <a:rPr lang="en-US" dirty="0" smtClean="0"/>
              <a:t> </a:t>
            </a:r>
            <a:r>
              <a:rPr lang="ar-SA" dirty="0" smtClean="0"/>
              <a:t>إِنَّ لِلْمُتَّقِينَ </a:t>
            </a:r>
            <a:r>
              <a:rPr lang="ar-SA" dirty="0" err="1" smtClean="0"/>
              <a:t>مَفَازًا</a:t>
            </a:r>
            <a:r>
              <a:rPr lang="ar-SA" dirty="0" smtClean="0"/>
              <a:t> * حَدَائِقَ وَأَعْنَابًا</a:t>
            </a:r>
            <a:r>
              <a:rPr lang="ar-SA" b="1" dirty="0" smtClean="0"/>
              <a:t> ﴾  </a:t>
            </a:r>
            <a:r>
              <a:rPr lang="ar-IQ" b="1" dirty="0" smtClean="0"/>
              <a:t>قوله تعالى </a:t>
            </a:r>
            <a:r>
              <a:rPr lang="ar-SA" b="1" dirty="0" smtClean="0"/>
              <a:t>﴿ </a:t>
            </a:r>
            <a:r>
              <a:rPr lang="ar-SA" b="1" dirty="0" err="1" smtClean="0"/>
              <a:t>اهْدِنَا</a:t>
            </a:r>
            <a:r>
              <a:rPr lang="ar-SA" b="1" dirty="0" smtClean="0"/>
              <a:t> الصِّراطَ الْمُسْتَقِيمَ (6) صِراطَ الَّذِينَ أَنْعَمْتَ عَلَيْهِمْ ﴾ </a:t>
            </a:r>
          </a:p>
          <a:p>
            <a:r>
              <a:rPr lang="ar-IQ" b="1" dirty="0" smtClean="0"/>
              <a:t>ومنه قول الشاعر :</a:t>
            </a:r>
            <a:endParaRPr lang="ar-SA" b="1" dirty="0" smtClean="0"/>
          </a:p>
          <a:p>
            <a:r>
              <a:rPr lang="ar-IQ" b="1" dirty="0" smtClean="0"/>
              <a:t>      وقد لامني في حب ليلى أقاربي      أخي وابن عمي وابن خالي وخاليا</a:t>
            </a:r>
            <a:endParaRPr lang="ar-SA" b="1" dirty="0" smtClean="0"/>
          </a:p>
          <a:p>
            <a:r>
              <a:rPr lang="ar-IQ" b="1" dirty="0" smtClean="0"/>
              <a:t>الشاهد قوله : أخي وما عطف عليه ، حيث جاء بدلا مطابقا من كلمة " أقاربي " .</a:t>
            </a:r>
            <a:endParaRPr lang="ar-SA" b="1" dirty="0" smtClean="0"/>
          </a:p>
          <a:p>
            <a:r>
              <a:rPr lang="ar-IQ" b="1" u="sng" dirty="0" smtClean="0"/>
              <a:t>  ثانيا </a:t>
            </a:r>
            <a:r>
              <a:rPr lang="ar-IQ" b="1" u="sng" dirty="0" err="1" smtClean="0"/>
              <a:t>ـ</a:t>
            </a:r>
            <a:r>
              <a:rPr lang="ar-IQ" b="1" u="sng" dirty="0" smtClean="0"/>
              <a:t> البدل غير المطابق " بدل بعض من كل "</a:t>
            </a:r>
            <a:r>
              <a:rPr lang="ar-IQ" b="1" dirty="0" smtClean="0"/>
              <a:t> :</a:t>
            </a:r>
            <a:endParaRPr lang="ar-SA" b="1" dirty="0" smtClean="0"/>
          </a:p>
          <a:p>
            <a:r>
              <a:rPr lang="ar-IQ" b="1" dirty="0" smtClean="0"/>
              <a:t>   وهو أن يكون البدل جزءا من المبدل منه .</a:t>
            </a:r>
            <a:endParaRPr lang="ar-SA" b="1" dirty="0" smtClean="0"/>
          </a:p>
          <a:p>
            <a:r>
              <a:rPr lang="ar-IQ" b="1" dirty="0" smtClean="0"/>
              <a:t>نحو : سقط البيت سقفه ، وأكلت التفاحة نصفها . رأيت السفينة شراعها . </a:t>
            </a:r>
            <a:endParaRPr lang="ar-SA" b="1" dirty="0" smtClean="0"/>
          </a:p>
          <a:p>
            <a:r>
              <a:rPr lang="ar-IQ" b="1" dirty="0" smtClean="0"/>
              <a:t>فكلمة سقف ونصف كل منهما جاءت بدلا غير مطابق ، " بعض من كل " أي : أن البدل جزء من المبدل منه : البيت في المثال الأول ، والتفاحة في المثال الثاني ، ولكنه تابع له في إعرابه ، فجاءت كلمة " سقف " مرفوعة لأن المبدل منه " البيت " </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جاء فاعلا مرفوعا ، وكلمة " نصف " جاءت منصوبة ، لأن المبدل منه " التفاحة " وقع مفعولا </a:t>
            </a:r>
            <a:r>
              <a:rPr lang="ar-IQ" dirty="0" err="1" smtClean="0"/>
              <a:t>به</a:t>
            </a:r>
            <a:r>
              <a:rPr lang="ar-IQ" dirty="0" smtClean="0"/>
              <a:t> منصوب ، وكذا الجر .</a:t>
            </a:r>
            <a:endParaRPr lang="en-US" dirty="0" smtClean="0"/>
          </a:p>
          <a:p>
            <a:r>
              <a:rPr lang="ar-IQ" dirty="0" smtClean="0"/>
              <a:t> ومنه قوله تعالى </a:t>
            </a:r>
            <a:r>
              <a:rPr lang="ar-SA" dirty="0" smtClean="0"/>
              <a:t>﴿</a:t>
            </a:r>
            <a:r>
              <a:rPr lang="en-US" dirty="0" smtClean="0"/>
              <a:t> </a:t>
            </a:r>
            <a:r>
              <a:rPr lang="ar-SA" b="1" dirty="0" smtClean="0"/>
              <a:t>وَلِلَّهِ عَلَى النَّاسِ حِجُّ البَيْتِ مَنِ اسْتَطَاعَ إِلَيْهِ سَبِيلاً﴾  </a:t>
            </a:r>
            <a:r>
              <a:rPr lang="ar-IQ" b="1" dirty="0" smtClean="0"/>
              <a:t>فـ " من استطاع " بدل من " الناس " . ولكون المبدل منه في الآية مجرور جاء البدل مجرورا .</a:t>
            </a:r>
            <a:endParaRPr lang="ar-SA" b="1" dirty="0" smtClean="0"/>
          </a:p>
          <a:p>
            <a:r>
              <a:rPr lang="ar-IQ" b="1" u="sng" dirty="0" smtClean="0"/>
              <a:t>ثالثا </a:t>
            </a:r>
            <a:r>
              <a:rPr lang="ar-IQ" b="1" u="sng" dirty="0" err="1" smtClean="0"/>
              <a:t>ـ</a:t>
            </a:r>
            <a:r>
              <a:rPr lang="ar-IQ" b="1" u="sng" dirty="0" smtClean="0"/>
              <a:t> بدل الاشتمال :</a:t>
            </a:r>
            <a:endParaRPr lang="ar-SA" b="1" dirty="0" smtClean="0"/>
          </a:p>
          <a:p>
            <a:r>
              <a:rPr lang="ar-IQ" b="1" dirty="0" smtClean="0"/>
              <a:t>     هو البدل الدال على معنى من المعاني التي اشتمل عليها المبدل منه دون أن يكون جزءا من أجزاؤه  .</a:t>
            </a:r>
            <a:endParaRPr lang="ar-SA" b="1" dirty="0" smtClean="0"/>
          </a:p>
          <a:p>
            <a:r>
              <a:rPr lang="ar-IQ" b="1" dirty="0" smtClean="0"/>
              <a:t>نحو : أطربني البلبل تغريده . وأعجبني الطالب خلقه .</a:t>
            </a:r>
            <a:r>
              <a:rPr lang="ar-IQ" b="1" dirty="0" err="1" smtClean="0"/>
              <a:t>اعجبتني</a:t>
            </a:r>
            <a:r>
              <a:rPr lang="ar-IQ" b="1" dirty="0" smtClean="0"/>
              <a:t> القصيدة فكرتها</a:t>
            </a:r>
            <a:endParaRPr lang="ar-SA" b="1" dirty="0" smtClean="0"/>
          </a:p>
          <a:p>
            <a:r>
              <a:rPr lang="ar-SA" b="1" dirty="0" smtClean="0"/>
              <a:t>قوله تعالى‏:‏ ‏((‏‏يَسْأَلُونَكَ عَنِ الشَّهْرِ الْحَرَامِ قِتَالٍ فِيهِ‏))</a:t>
            </a:r>
          </a:p>
          <a:p>
            <a:r>
              <a:rPr lang="ar-IQ" b="1" dirty="0" smtClean="0"/>
              <a:t> الشاعر :</a:t>
            </a:r>
            <a:endParaRPr lang="ar-SA" b="1" dirty="0" smtClean="0"/>
          </a:p>
          <a:p>
            <a:r>
              <a:rPr lang="ar-IQ" b="1" dirty="0" smtClean="0"/>
              <a:t>       بلغنا السماء مجدنا وسناؤنا     وإنا لنبغي فوق ذلك مظهرا</a:t>
            </a:r>
            <a:endParaRPr lang="ar-SA" b="1" dirty="0" smtClean="0"/>
          </a:p>
          <a:p>
            <a:r>
              <a:rPr lang="ar-IQ" b="1" dirty="0" smtClean="0"/>
              <a:t>فكلمة " تغريده ، وخلقه "كل منهما جاءت بدلا من كلمة البلبل في المثال الأول ، والطالب في المثال الثاني ، ولكنها لا تطابقها في المعنى ، ولا هي جزء منها ، ولكن كلمة " تغريد " من المعاني أو الدلائل التي يشتمل عليها البلبل ، الذي هو المبدل منه ، وكذلك الحال بالنسبة لكلمة " خلقه " التي هي بدل من كلمة الطالب ، ولكنها لا تطابقها في المعنى ، ولا هي جزء منه ، ولكنها من المعاني ، أو الصفات التي يشتمل عليها الطالب ، لذلك سمي البدل في هذه الحالة بدل اشتمال .</a:t>
            </a:r>
            <a:endParaRPr lang="ar-SA" b="1" dirty="0" smtClean="0"/>
          </a:p>
          <a:p>
            <a:r>
              <a:rPr lang="ar-IQ" b="1" dirty="0" smtClean="0"/>
              <a:t>وفي الآية جاءت كلمة " قتال " بدل اشتمال من الشهر ، لأن القتال ليس نفس الشهر ، ولا جزء منه ، ولكن القتال قد يكون من الأمور التي تحدث في الشهر الجرام .</a:t>
            </a:r>
            <a:endParaRPr lang="ar-SA" b="1" dirty="0" smtClean="0"/>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والشاهد في البيت قوله : " مجدنا " حيث جاءت بدل اشتمال مرفوع من الضمير " </a:t>
            </a:r>
            <a:r>
              <a:rPr lang="ar-IQ" dirty="0" err="1" smtClean="0"/>
              <a:t>نا</a:t>
            </a:r>
            <a:r>
              <a:rPr lang="ar-IQ" dirty="0" smtClean="0"/>
              <a:t> " في " بلغنا " ، لأن الضمير في محل رفع فاعل وهو المبدل منه .</a:t>
            </a:r>
            <a:endParaRPr lang="en-US" dirty="0" smtClean="0"/>
          </a:p>
          <a:p>
            <a:r>
              <a:rPr lang="ar-IQ" dirty="0" err="1" smtClean="0"/>
              <a:t>الادب</a:t>
            </a:r>
            <a:endParaRPr lang="en-US" dirty="0" smtClean="0"/>
          </a:p>
          <a:p>
            <a:r>
              <a:rPr lang="ar-IQ" dirty="0" smtClean="0"/>
              <a:t>الأدب العربي في العصر الحديث:</a:t>
            </a:r>
            <a:endParaRPr lang="en-US" dirty="0" smtClean="0"/>
          </a:p>
          <a:p>
            <a:r>
              <a:rPr lang="ar-IQ" dirty="0" smtClean="0"/>
              <a:t>    حتى مستهل القرن التاسع عشر كانت الحياة العربية بمجملها تخضع لركود شامل في ظل سيطرة الدولة العثمانية على أقطار الوطن العربي، سواء أكانت تلك السيطرة قوية مباشرة كما في بلاد الشام والعراق ومصر، أم ضعيفة أو </a:t>
            </a:r>
            <a:r>
              <a:rPr lang="ar-IQ" dirty="0" err="1" smtClean="0"/>
              <a:t>إسمية</a:t>
            </a:r>
            <a:r>
              <a:rPr lang="ar-IQ" dirty="0" smtClean="0"/>
              <a:t> كما في أقطار المغرب العربي وبلدان شبه الجزيرة العربية.</a:t>
            </a:r>
            <a:endParaRPr lang="en-US" dirty="0" smtClean="0"/>
          </a:p>
          <a:p>
            <a:r>
              <a:rPr lang="ar-IQ" dirty="0" smtClean="0"/>
              <a:t>    وكان الأدب العربي، بصفته أحد أنماط تعبيرات تلك الحياة الراكدة عن ذاتها، خامد الجذوة ويكاد يقتصر على ترديد ما تخلف عما اصطلح على تسميته في تاريخ الأدب العربي باسم: أدب عصر الانحطاط، أو أدب الدول المتتابعة.</a:t>
            </a:r>
            <a:endParaRPr lang="en-US" dirty="0" smtClean="0"/>
          </a:p>
          <a:p>
            <a:r>
              <a:rPr lang="ar-IQ" dirty="0" smtClean="0"/>
              <a:t>    وقبيل ابتداء القرن التاسع عشر أخذ الاصطدام العنيف بالغرب يهز ذلك الركود المتوارث هزاً شديداً. فقد جاء ذلك الاصطدام غزوات عسكرية تواصلت حتى ما بعد نهاية الحرب العالمية الأولى، وأسفرت عن استعمار مباشر لسائر أجزاء الوطن العربي باستثناء شمالي اليمن وأواسط شبه الجزيرة العربية. واستمر هذا الاحتلال حتى نهاية الحرب العالمية الثانية على وجه التقريب، كما تواصل في بعض الأقطار - كالجزائر - حتى منتصف عقد الستينات من القرن العشرين. أما في فلسطين فقد أقيمت دولة استيطانية ليهود العالم (دولة إسرائيل) الأمر الذي ترك نتائج مأساوية كبيرة ومباشرة على عرب فلسطين، ونتائج شبه مباشرة على بقية العرب في مختلف أقطارهم كانت شدتها متفاوتة بهذا القدر أو ذاك، بحسب قرب كل قطر أو بعده عن حدود تلك الدولة الاستيطانية.</a:t>
            </a:r>
            <a:endParaRPr lang="en-US" dirty="0" smtClean="0"/>
          </a:p>
          <a:p>
            <a:r>
              <a:rPr lang="ar-IQ" dirty="0" smtClean="0"/>
              <a:t>    ومع انتهاء الاحتلال، وحصول الاستقلال، كان نمط جديد من الاستعمار الاقتصادي العالمي يتولد من طبيعة عمل الرأسمالية العالمية وتطوراتها، ويترك آثاراً سلبية عميقة في نمو </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IQ" dirty="0" smtClean="0"/>
              <a:t>سلبية عميقة في نمو سائر المستعمرات السابقة، وخاصة في نمو أقطار الوطن العربي الغنية بمصادر الطاقة والفريدة في موقعها الاستراتيجي في قلب العالم الذي أخذت تتكاثر فيه القوى الكبرى المتصارعة اقتصادياً وأيديولوجياً.. وكل ذلك قد ترك - ولا يزال يترك - آثاره في سيرورات الحياة في المجتمعات العربية، فتنعكس في الأدب شكلاً ومضموناً.</a:t>
            </a:r>
            <a:endParaRPr lang="en-US" dirty="0" smtClean="0"/>
          </a:p>
          <a:p>
            <a:r>
              <a:rPr lang="ar-IQ" dirty="0" smtClean="0"/>
              <a:t>    إن ابتداء اصطدام العرب بالغرب، وما أحدثه من ارتجاج قوي على سطح الحياة العربية الراكدة في أعماقها، لم يسفر عن شعور عربي عام بالعجز وعن استثارة لمقاومة النتائج العسكرية للغزو المتوالي وحسب، بل هو أيضاً قد طرح على العرب مشكلة خمود طاقات الإبداع وتجلياته لديهم، كما طرح عليهم إشكالية اللحاق بركب التقدم العالمي تأسيساً على </a:t>
            </a:r>
            <a:r>
              <a:rPr lang="ar-IQ" dirty="0" err="1" smtClean="0"/>
              <a:t>موروثهم</a:t>
            </a:r>
            <a:r>
              <a:rPr lang="ar-IQ" dirty="0" smtClean="0"/>
              <a:t> الحضاري من جهة، وفي ظل الاستعمار ذاته من جهة أخرى. فالغزو لم يكن وقع آلة عسكرية وحسب بل كان يحمل معه أيضاً مفهومات النظام الحضاري الذي أنجز الآلة، والقيم البراغماتية لذلك النظام والمتضاربة جذرياً مع القيم العربية الإسلامية السائدة آنذاك، مثلما كان يحمل معه.</a:t>
            </a:r>
            <a:endParaRPr lang="en-US" dirty="0" smtClean="0"/>
          </a:p>
          <a:p>
            <a:r>
              <a:rPr lang="ar-IQ" dirty="0" smtClean="0"/>
              <a:t>تلك هي السمات الإجمالية لصورة الوضع العربي في ظل السلطنة العثمانية حتى مستهل القرن التاسع عشر. ولا ينتظر، في مثل هذه الأوضاع، أن تزدهر حركة فكرية أو نشاط أدبي، وعليه فقد كان النتاج الثقافي مقتصراً على </a:t>
            </a:r>
            <a:r>
              <a:rPr lang="ar-IQ" dirty="0" err="1" smtClean="0"/>
              <a:t>التحشية</a:t>
            </a:r>
            <a:r>
              <a:rPr lang="ar-IQ" dirty="0" smtClean="0"/>
              <a:t> والتلخيص والتفسير والجمع، وطغت الشكلية واللفظية طغياناً صارماً على الأدب خاصة.</a:t>
            </a:r>
            <a:endParaRPr lang="en-US" dirty="0" smtClean="0"/>
          </a:p>
          <a:p>
            <a:r>
              <a:rPr lang="ar-IQ" dirty="0" smtClean="0"/>
              <a:t>  غير أنه، تحت سطح هذه الصورة التي تبدو في غاية الخمود، كان هناك تململ واضح ورغبة في الإصلاح تذكيها مقارنة الواقع بالماضي، وتحرضها - إلى هذه الدرجة أو تلك - مجموعة التفاعلات المتقطعة مع طوالع الفكر الغربي التي حملتها مؤسساته التجارية والدينية، وقواها كون الوطن العربي معبراً لخطوط المواصلات والتبادل التجاري بين الشرق والغرب، قبل اكتشاف طريق رأس الرجاء الصالح.</a:t>
            </a:r>
            <a:endParaRPr lang="en-US" dirty="0" smtClean="0"/>
          </a:p>
          <a:p>
            <a:r>
              <a:rPr lang="ar-IQ" dirty="0" smtClean="0"/>
              <a:t>   وكان «العصر العربي الحديث» - أي القرنان التاسع عشر والعشرون - لا يتضمن شيئاً من تلك القطيعة الأوربية المركبة، ولما كانت التبعية هي سمته الكلية، </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ولما كان الأدب العربي فيه متأثراً بالضرورة بهذا الوضع التاريخي الحضاري الإجمالي التابع: سواء من حيث تاريخية إنتاجه أو من حيث أنماطه الفنية، ولدلالاته الفكرية والنفسية، وأساليب إنشائه «خطاب» محملاً بروح هذا العصر... فإن معنى «الحداثة» هنا لا يشير إلى تعبيرات فنية مؤصلة على تغيرات </a:t>
            </a:r>
            <a:r>
              <a:rPr lang="ar-IQ" dirty="0" err="1" smtClean="0"/>
              <a:t>نهضوية</a:t>
            </a:r>
            <a:r>
              <a:rPr lang="ar-IQ" dirty="0" smtClean="0"/>
              <a:t> جذرية متواصلة في الواقع المعاش، بل هي تشير إلى «</a:t>
            </a:r>
            <a:r>
              <a:rPr lang="ar-IQ" dirty="0" err="1" smtClean="0"/>
              <a:t>تزامنات</a:t>
            </a:r>
            <a:r>
              <a:rPr lang="ar-IQ" dirty="0" smtClean="0"/>
              <a:t> فنية عارضة» - إذا صح التعبير - لواقع يضطرب ويتماوج فيه خليط من مورثات مراحل الحضارة العربية إبان ازدهارها، لكنه خليط مأخوذ بصورة انتقائية، وخليط آخر من </a:t>
            </a:r>
            <a:r>
              <a:rPr lang="ar-IQ" dirty="0" err="1" smtClean="0"/>
              <a:t>تناثرات</a:t>
            </a:r>
            <a:r>
              <a:rPr lang="ar-IQ" dirty="0" smtClean="0"/>
              <a:t> ما يصل من علوم الغرب وفلسفاته وفكره وأدبه.. فيصطدم الخليطان ويتقاطعان عند حدين من رغبات العرب المتناقضة: رغبات تمسكهم </a:t>
            </a:r>
            <a:r>
              <a:rPr lang="ar-IQ" dirty="0" err="1" smtClean="0"/>
              <a:t>بموروثهم</a:t>
            </a:r>
            <a:r>
              <a:rPr lang="ar-IQ" dirty="0" smtClean="0"/>
              <a:t>، ورغبات لحاقهم بالغرب المهيمن عموماً.</a:t>
            </a:r>
            <a:endParaRPr lang="en-US" dirty="0" smtClean="0"/>
          </a:p>
          <a:p>
            <a:r>
              <a:rPr lang="ar-IQ" dirty="0" smtClean="0"/>
              <a:t>  إن هذه الإشكالية قد تركت ولا تزال تترك آثارها بقوة في الأدب العربي المعاصر. وهي إشكالية يجب أخذها دائماً بالحسبان عندما يوصف هذا الأدب وزمنه «بالحداثة». إذ </a:t>
            </a:r>
            <a:r>
              <a:rPr lang="ar-IQ" dirty="0" err="1" smtClean="0"/>
              <a:t>بها</a:t>
            </a:r>
            <a:r>
              <a:rPr lang="ar-IQ" dirty="0" smtClean="0"/>
              <a:t> - بوصفها تعبيراً عن انعدام القطيعة وعن التبعية </a:t>
            </a:r>
            <a:r>
              <a:rPr lang="ar-IQ" dirty="0" err="1" smtClean="0"/>
              <a:t>السابقتي</a:t>
            </a:r>
            <a:r>
              <a:rPr lang="ar-IQ" dirty="0" smtClean="0"/>
              <a:t> الذكر - ترتبط مختلف المصطلحات ذات الصلة بما هو معالج في هذه المادة.</a:t>
            </a:r>
            <a:endParaRPr lang="en-US" dirty="0" smtClean="0"/>
          </a:p>
          <a:p>
            <a:r>
              <a:rPr lang="ar-IQ" dirty="0" smtClean="0"/>
              <a:t>    وبمراعاة هذه الإشكالية يمكن القول: إن ثمة يقظة عربية عامة قد ابتدأت، نشطة، في مصر في زمن حكم محمد علي باشا، فلقيت تجاوباً سريعاً نسبياً في بلاد الشام. وأخذت القوى الكامنة في الأمة تتيقظ بفعل مختلف البواعث التي سبق ذكرها. فتسارع إنشاء المدارس الوطنية، وتوالى صدور المجلات والصحف وتأسيس المطابع، وتزايدت ترجمات الكتب العلمية والأدبية الأجنبية إلى اللغة العربية، ونشر كثير من كتب التراث، وتألفت الجمعيات والنوادي الأدبية، وأنشئت المكتبات العامة والمسارح ومجامع اللغة العربية.. كما تزايد إنشاء الجامعات ومعاهد البحث ومؤسساته المختلفة إضافة إلى المراكز الثقافية وسائر مؤسسات «وسائل الاتصال الجماهيري» من إذاعات ومحطات بث تلفزيوني. ولا يكاد قطر عربي يخلو اليوم من وزارة للثقافة.. وكل ذلك يساعد بصورة مباشرة أو غير مباشرة في ارتقاء الإنتاج </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IQ" dirty="0" smtClean="0"/>
              <a:t>الأدبي العربي المعاصر وتعميم إيصاله إلى جماهير المثقفين والمتعلمين بمختلف السبل والوسائل المعتمدة في بقية أنحاء العالم.</a:t>
            </a:r>
            <a:endParaRPr lang="en-US" dirty="0" smtClean="0"/>
          </a:p>
          <a:p>
            <a:r>
              <a:rPr lang="ar-SA" dirty="0" smtClean="0"/>
              <a:t>وبدأ هذا عصر النهضة بدخول الفرنسيين مصر بقيادة نابليون سنة ١٧٩٨ ، وكانت الحملة الفرنسية أول احتكاك واسع ومباشر بين مصر والحضارة الأوربية بعد عزلة طويلة فرضها العثمانيون على مصر والبلاد العربية ، وكانت من أسباب ضعفها وتخلفها</a:t>
            </a:r>
            <a:r>
              <a:rPr lang="en-US" dirty="0" smtClean="0"/>
              <a:t> .</a:t>
            </a:r>
          </a:p>
          <a:p>
            <a:r>
              <a:rPr lang="ar-SA" dirty="0" smtClean="0"/>
              <a:t>وكان السبب في تسمية هذا العصر بعصر النهضة هو أن الأدب العربي</a:t>
            </a:r>
            <a:r>
              <a:rPr lang="en-US" dirty="0" smtClean="0"/>
              <a:t>-  </a:t>
            </a:r>
            <a:r>
              <a:rPr lang="ar-SA" dirty="0" smtClean="0"/>
              <a:t>شعره ونثره</a:t>
            </a:r>
            <a:r>
              <a:rPr lang="en-US" dirty="0" smtClean="0"/>
              <a:t> –</a:t>
            </a:r>
            <a:r>
              <a:rPr lang="ar-SA" dirty="0" smtClean="0"/>
              <a:t>في هذا العصر في موضوعاته وأفكاره وصوره وأساليبه ولغته ، فصار أدبا قويا مزدهرا يختلف في شكله ومضمونه عن الأدب </a:t>
            </a:r>
            <a:r>
              <a:rPr lang="ar-SA" dirty="0" err="1" smtClean="0"/>
              <a:t>فى</a:t>
            </a:r>
            <a:r>
              <a:rPr lang="ar-SA" dirty="0" smtClean="0"/>
              <a:t> العصر العثماني الضعيف المتهالك</a:t>
            </a:r>
            <a:r>
              <a:rPr lang="en-US" dirty="0" smtClean="0"/>
              <a:t>. </a:t>
            </a:r>
          </a:p>
          <a:p>
            <a:r>
              <a:rPr lang="ar-SA" dirty="0" smtClean="0"/>
              <a:t>ولاحتكاك الأدب العربي بالأدب الغربي أثر واضح في ناحيتين</a:t>
            </a:r>
            <a:r>
              <a:rPr lang="en-US" dirty="0" smtClean="0"/>
              <a:t> :</a:t>
            </a:r>
          </a:p>
          <a:p>
            <a:r>
              <a:rPr lang="ar-SA" b="1" u="sng" dirty="0" smtClean="0"/>
              <a:t>الأولى</a:t>
            </a:r>
            <a:r>
              <a:rPr lang="en-US" b="1" u="sng" dirty="0" smtClean="0"/>
              <a:t> : </a:t>
            </a:r>
            <a:r>
              <a:rPr lang="ar-SA" b="1" u="sng" dirty="0" smtClean="0"/>
              <a:t>في النثر</a:t>
            </a:r>
            <a:r>
              <a:rPr lang="en-US" b="1" u="sng" dirty="0" smtClean="0"/>
              <a:t> :</a:t>
            </a:r>
            <a:endParaRPr lang="en-US" dirty="0" smtClean="0"/>
          </a:p>
          <a:p>
            <a:r>
              <a:rPr lang="ar-SA" dirty="0" smtClean="0"/>
              <a:t>ونستطيع أن نرى أثر هذا </a:t>
            </a:r>
            <a:r>
              <a:rPr lang="ar-SA" dirty="0" err="1" smtClean="0"/>
              <a:t>الإحتكاك</a:t>
            </a:r>
            <a:r>
              <a:rPr lang="ar-SA" dirty="0" smtClean="0"/>
              <a:t> الأدبي </a:t>
            </a:r>
            <a:r>
              <a:rPr lang="ar-SA" dirty="0" err="1" smtClean="0"/>
              <a:t>فى</a:t>
            </a:r>
            <a:r>
              <a:rPr lang="ar-SA" dirty="0" smtClean="0"/>
              <a:t> النثر العربي فيما يلي</a:t>
            </a:r>
            <a:r>
              <a:rPr lang="en-US" dirty="0" smtClean="0"/>
              <a:t> :</a:t>
            </a:r>
          </a:p>
          <a:p>
            <a:r>
              <a:rPr lang="ar-SA" dirty="0" smtClean="0"/>
              <a:t>١</a:t>
            </a:r>
            <a:r>
              <a:rPr lang="en-US" dirty="0" smtClean="0"/>
              <a:t>- </a:t>
            </a:r>
            <a:r>
              <a:rPr lang="ar-SA" dirty="0" smtClean="0"/>
              <a:t>اتساع مجالاته ، وتنوع موضوعاته ، حتى أصبح يعبر عن حياة </a:t>
            </a:r>
            <a:r>
              <a:rPr lang="ar-SA" dirty="0" err="1" smtClean="0"/>
              <a:t>ا</a:t>
            </a:r>
            <a:r>
              <a:rPr lang="ar-IQ" dirty="0" smtClean="0"/>
              <a:t>لمجتمع</a:t>
            </a:r>
            <a:r>
              <a:rPr lang="ar-SA" dirty="0" smtClean="0"/>
              <a:t>ت</a:t>
            </a:r>
            <a:endParaRPr lang="en-US" dirty="0" smtClean="0"/>
          </a:p>
          <a:p>
            <a:r>
              <a:rPr lang="ar-SA" dirty="0" smtClean="0"/>
              <a:t>وقضاياه السياسية </a:t>
            </a:r>
            <a:r>
              <a:rPr lang="ar-SA" dirty="0" err="1" smtClean="0"/>
              <a:t>والإجتماعية</a:t>
            </a:r>
            <a:r>
              <a:rPr lang="en-US" dirty="0" smtClean="0"/>
              <a:t> .</a:t>
            </a:r>
          </a:p>
          <a:p>
            <a:r>
              <a:rPr lang="ar-SA" dirty="0" smtClean="0"/>
              <a:t>٢</a:t>
            </a:r>
            <a:r>
              <a:rPr lang="en-US" dirty="0" smtClean="0"/>
              <a:t>-  </a:t>
            </a:r>
            <a:r>
              <a:rPr lang="ar-SA" dirty="0" smtClean="0"/>
              <a:t>اختفاء الفنون القديمة كالرسائل والمقامات</a:t>
            </a:r>
            <a:r>
              <a:rPr lang="en-US" dirty="0" smtClean="0"/>
              <a:t> .</a:t>
            </a:r>
          </a:p>
          <a:p>
            <a:r>
              <a:rPr lang="ar-SA" dirty="0" smtClean="0"/>
              <a:t>٣</a:t>
            </a:r>
            <a:r>
              <a:rPr lang="en-US" dirty="0" smtClean="0"/>
              <a:t> - </a:t>
            </a:r>
            <a:r>
              <a:rPr lang="ar-SA" dirty="0" smtClean="0"/>
              <a:t>ظهور فنون جديدة كالمقال والقصة والمسرحية</a:t>
            </a:r>
            <a:r>
              <a:rPr lang="en-US" dirty="0" smtClean="0"/>
              <a:t> .</a:t>
            </a:r>
          </a:p>
          <a:p>
            <a:r>
              <a:rPr lang="ar-SA" dirty="0" smtClean="0"/>
              <a:t>٤</a:t>
            </a:r>
            <a:r>
              <a:rPr lang="en-US" dirty="0" smtClean="0"/>
              <a:t>- </a:t>
            </a:r>
            <a:r>
              <a:rPr lang="ar-SA" dirty="0" smtClean="0"/>
              <a:t>ميله إلى التحليل والبسط</a:t>
            </a:r>
            <a:r>
              <a:rPr lang="en-US" dirty="0" smtClean="0"/>
              <a:t> .</a:t>
            </a:r>
          </a:p>
          <a:p>
            <a:r>
              <a:rPr lang="ar-SA" dirty="0" smtClean="0"/>
              <a:t>٥</a:t>
            </a:r>
            <a:r>
              <a:rPr lang="en-US" dirty="0" smtClean="0"/>
              <a:t>- </a:t>
            </a:r>
            <a:r>
              <a:rPr lang="ar-SA" dirty="0" smtClean="0"/>
              <a:t>تأثره بالدراسات النفسية </a:t>
            </a:r>
            <a:r>
              <a:rPr lang="ar-SA" dirty="0" err="1" smtClean="0"/>
              <a:t>والإجتماعية</a:t>
            </a:r>
            <a:r>
              <a:rPr lang="en-US" dirty="0" smtClean="0"/>
              <a:t> .</a:t>
            </a:r>
          </a:p>
          <a:p>
            <a:r>
              <a:rPr lang="ar-SA" dirty="0" smtClean="0"/>
              <a:t>٦</a:t>
            </a:r>
            <a:r>
              <a:rPr lang="en-US" dirty="0" smtClean="0"/>
              <a:t>- </a:t>
            </a:r>
            <a:r>
              <a:rPr lang="ar-SA" dirty="0" smtClean="0"/>
              <a:t> تجديد الأفكار والصور والأساليب</a:t>
            </a:r>
            <a:endParaRPr lang="en-US" dirty="0" smtClean="0"/>
          </a:p>
          <a:p>
            <a:r>
              <a:rPr lang="ar-SA" dirty="0" smtClean="0"/>
              <a:t>٧</a:t>
            </a:r>
            <a:r>
              <a:rPr lang="en-US" dirty="0" smtClean="0"/>
              <a:t>- </a:t>
            </a:r>
            <a:r>
              <a:rPr lang="ar-SA" dirty="0" smtClean="0"/>
              <a:t>التخلص من قيود الصنعة والمحسنات البديعية ، والميل إلى الأسلوب المرسل</a:t>
            </a:r>
            <a:endParaRPr lang="en-US" dirty="0" smtClean="0"/>
          </a:p>
          <a:p>
            <a:r>
              <a:rPr lang="ar-SA" dirty="0" smtClean="0"/>
              <a:t>المتحرر</a:t>
            </a:r>
            <a:r>
              <a:rPr lang="en-US" dirty="0" smtClean="0"/>
              <a:t>.</a:t>
            </a:r>
          </a:p>
          <a:p>
            <a:r>
              <a:rPr lang="ar-SA" dirty="0" smtClean="0"/>
              <a:t>٨</a:t>
            </a:r>
            <a:r>
              <a:rPr lang="en-US" dirty="0" smtClean="0"/>
              <a:t> - </a:t>
            </a:r>
            <a:r>
              <a:rPr lang="ar-SA" dirty="0" smtClean="0"/>
              <a:t>سلامة اللغة مع </a:t>
            </a:r>
            <a:r>
              <a:rPr lang="ar-SA" dirty="0" err="1" smtClean="0"/>
              <a:t>الإتجاه</a:t>
            </a:r>
            <a:r>
              <a:rPr lang="ar-SA" dirty="0" smtClean="0"/>
              <a:t> إلى السهولة واليسر</a:t>
            </a:r>
            <a:r>
              <a:rPr lang="en-US" dirty="0" smtClean="0"/>
              <a:t>.</a:t>
            </a:r>
          </a:p>
          <a:p>
            <a:r>
              <a:rPr lang="ar-SA" b="1" u="sng" dirty="0" smtClean="0"/>
              <a:t>الثانية</a:t>
            </a:r>
            <a:r>
              <a:rPr lang="en-US" b="1" u="sng" dirty="0" smtClean="0"/>
              <a:t> : </a:t>
            </a:r>
            <a:r>
              <a:rPr lang="ar-SA" b="1" u="sng" dirty="0" err="1" smtClean="0"/>
              <a:t>فى</a:t>
            </a:r>
            <a:r>
              <a:rPr lang="ar-SA" b="1" u="sng" dirty="0" smtClean="0"/>
              <a:t> الشعر</a:t>
            </a:r>
            <a:r>
              <a:rPr lang="en-US" b="1" u="sng" dirty="0" smtClean="0"/>
              <a:t> :</a:t>
            </a:r>
            <a:endParaRPr lang="en-US" dirty="0" smtClean="0"/>
          </a:p>
          <a:p>
            <a:r>
              <a:rPr lang="ar-SA" dirty="0" smtClean="0"/>
              <a:t>ونستطيع أن نرى أيضا بوضوح أثر هذا </a:t>
            </a:r>
            <a:r>
              <a:rPr lang="ar-SA" dirty="0" err="1" smtClean="0"/>
              <a:t>الإحتكاك</a:t>
            </a:r>
            <a:r>
              <a:rPr lang="ar-SA" dirty="0" smtClean="0"/>
              <a:t> الأدبي </a:t>
            </a:r>
            <a:r>
              <a:rPr lang="ar-SA" dirty="0" err="1" smtClean="0"/>
              <a:t>فى</a:t>
            </a:r>
            <a:r>
              <a:rPr lang="ar-SA" dirty="0" smtClean="0"/>
              <a:t> الشعر العربي كما</a:t>
            </a:r>
            <a:endParaRPr lang="en-US" dirty="0" smtClean="0"/>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SA" b="1" u="sng" dirty="0" smtClean="0"/>
              <a:t>الثانية</a:t>
            </a:r>
            <a:r>
              <a:rPr lang="en-US" b="1" u="sng" dirty="0" smtClean="0"/>
              <a:t> : </a:t>
            </a:r>
            <a:r>
              <a:rPr lang="ar-SA" b="1" u="sng" dirty="0" err="1" smtClean="0"/>
              <a:t>فى</a:t>
            </a:r>
            <a:r>
              <a:rPr lang="ar-SA" b="1" u="sng" dirty="0" smtClean="0"/>
              <a:t> الشعر</a:t>
            </a:r>
            <a:r>
              <a:rPr lang="en-US" b="1" u="sng" dirty="0" smtClean="0"/>
              <a:t> :</a:t>
            </a:r>
            <a:endParaRPr lang="en-US" dirty="0" smtClean="0"/>
          </a:p>
          <a:p>
            <a:r>
              <a:rPr lang="ar-SA" dirty="0" smtClean="0"/>
              <a:t>ونستطيع أن نرى أيضا بوضوح أثر هذا </a:t>
            </a:r>
            <a:r>
              <a:rPr lang="ar-SA" dirty="0" err="1" smtClean="0"/>
              <a:t>الإحتكاك</a:t>
            </a:r>
            <a:r>
              <a:rPr lang="ar-SA" dirty="0" smtClean="0"/>
              <a:t> الأدبي </a:t>
            </a:r>
            <a:r>
              <a:rPr lang="ar-SA" dirty="0" err="1" smtClean="0"/>
              <a:t>فى</a:t>
            </a:r>
            <a:r>
              <a:rPr lang="ar-SA" dirty="0" smtClean="0"/>
              <a:t> الشعر العربي </a:t>
            </a:r>
            <a:r>
              <a:rPr lang="ar-SA" dirty="0" err="1" smtClean="0"/>
              <a:t>كمايلي</a:t>
            </a:r>
            <a:r>
              <a:rPr lang="en-US" dirty="0" smtClean="0"/>
              <a:t> :</a:t>
            </a:r>
          </a:p>
          <a:p>
            <a:r>
              <a:rPr lang="ar-SA" dirty="0" smtClean="0"/>
              <a:t>١</a:t>
            </a:r>
            <a:r>
              <a:rPr lang="en-US" dirty="0" smtClean="0"/>
              <a:t>- </a:t>
            </a:r>
            <a:r>
              <a:rPr lang="ar-SA" dirty="0" smtClean="0"/>
              <a:t>اختفاء بعض الأغراض القديمة ، كالمدح والهجاء والفخر بصورها القديمة</a:t>
            </a:r>
            <a:endParaRPr lang="en-US" dirty="0" smtClean="0"/>
          </a:p>
          <a:p>
            <a:r>
              <a:rPr lang="ar-SA" dirty="0" smtClean="0"/>
              <a:t>، والأغلب عليها الطابع الوطني</a:t>
            </a:r>
            <a:r>
              <a:rPr lang="en-US" dirty="0" smtClean="0"/>
              <a:t> .</a:t>
            </a:r>
          </a:p>
          <a:p>
            <a:r>
              <a:rPr lang="ar-SA" dirty="0" smtClean="0"/>
              <a:t>٢</a:t>
            </a:r>
            <a:r>
              <a:rPr lang="en-US" dirty="0" smtClean="0"/>
              <a:t>- </a:t>
            </a:r>
            <a:r>
              <a:rPr lang="ar-SA" dirty="0" err="1" smtClean="0"/>
              <a:t>إتجاه</a:t>
            </a:r>
            <a:r>
              <a:rPr lang="ar-SA" dirty="0" smtClean="0"/>
              <a:t> الشعر إلى الأغراض القومية والوطنية والسياسية </a:t>
            </a:r>
            <a:r>
              <a:rPr lang="ar-SA" dirty="0" err="1" smtClean="0"/>
              <a:t>والإجتماعية</a:t>
            </a:r>
            <a:r>
              <a:rPr lang="ar-SA" dirty="0" smtClean="0"/>
              <a:t> ،</a:t>
            </a:r>
            <a:endParaRPr lang="en-US" dirty="0" smtClean="0"/>
          </a:p>
          <a:p>
            <a:r>
              <a:rPr lang="ar-SA" dirty="0" smtClean="0"/>
              <a:t>وارتباطه بحياة الجماهير ومشاكلها</a:t>
            </a:r>
            <a:r>
              <a:rPr lang="en-US" dirty="0" smtClean="0"/>
              <a:t> .</a:t>
            </a:r>
          </a:p>
          <a:p>
            <a:r>
              <a:rPr lang="ar-SA" dirty="0" smtClean="0"/>
              <a:t>٣</a:t>
            </a:r>
            <a:r>
              <a:rPr lang="en-US" dirty="0" smtClean="0"/>
              <a:t>- </a:t>
            </a:r>
            <a:r>
              <a:rPr lang="ar-SA" dirty="0" smtClean="0"/>
              <a:t>ظهور الشعر المسرحي مع محاولات لنظم الملاحم</a:t>
            </a:r>
            <a:r>
              <a:rPr lang="en-US" dirty="0" smtClean="0"/>
              <a:t> .</a:t>
            </a:r>
          </a:p>
          <a:p>
            <a:r>
              <a:rPr lang="ar-SA" dirty="0" smtClean="0"/>
              <a:t>٤</a:t>
            </a:r>
            <a:r>
              <a:rPr lang="en-US" dirty="0" smtClean="0"/>
              <a:t>- </a:t>
            </a:r>
            <a:r>
              <a:rPr lang="ar-SA" dirty="0" smtClean="0"/>
              <a:t>تأثره بالمفاهيم الجديدة كالتجربة الشعرية والوحدة الفنية أو العضوية</a:t>
            </a:r>
            <a:endParaRPr lang="en-US" dirty="0" smtClean="0"/>
          </a:p>
          <a:p>
            <a:r>
              <a:rPr lang="ar-SA" dirty="0" smtClean="0"/>
              <a:t>للقصيدة</a:t>
            </a:r>
            <a:r>
              <a:rPr lang="en-US" dirty="0" smtClean="0"/>
              <a:t> .</a:t>
            </a:r>
          </a:p>
          <a:p>
            <a:r>
              <a:rPr lang="ar-SA" dirty="0" smtClean="0"/>
              <a:t>٥</a:t>
            </a:r>
            <a:r>
              <a:rPr lang="en-US" dirty="0" smtClean="0"/>
              <a:t>- </a:t>
            </a:r>
            <a:r>
              <a:rPr lang="ar-SA" dirty="0" smtClean="0"/>
              <a:t>ظهور المدارس الشعرية الحديثة كالكلاسيكية والرومانسية والواقعية</a:t>
            </a:r>
            <a:r>
              <a:rPr lang="en-US" dirty="0" smtClean="0"/>
              <a:t> .</a:t>
            </a:r>
          </a:p>
          <a:p>
            <a:r>
              <a:rPr lang="ar-SA" dirty="0" smtClean="0"/>
              <a:t>٦</a:t>
            </a:r>
            <a:r>
              <a:rPr lang="en-US" dirty="0" smtClean="0"/>
              <a:t>- </a:t>
            </a:r>
            <a:r>
              <a:rPr lang="ar-SA" dirty="0" smtClean="0"/>
              <a:t>تطور بناء القصيدة ، وامتداد التجديد إلى الأوزان والقوافي</a:t>
            </a:r>
            <a:r>
              <a:rPr lang="en-US" dirty="0" smtClean="0"/>
              <a:t> .</a:t>
            </a:r>
          </a:p>
          <a:p>
            <a:r>
              <a:rPr lang="ar-SA" dirty="0" smtClean="0"/>
              <a:t>٧</a:t>
            </a:r>
            <a:r>
              <a:rPr lang="en-US" dirty="0" smtClean="0"/>
              <a:t>- </a:t>
            </a:r>
            <a:r>
              <a:rPr lang="ar-SA" dirty="0" err="1" smtClean="0"/>
              <a:t>الإبتكار</a:t>
            </a:r>
            <a:r>
              <a:rPr lang="ar-SA" dirty="0" smtClean="0"/>
              <a:t> في الصور والأخيلة ، والميل إلى الصور الكلية</a:t>
            </a:r>
            <a:r>
              <a:rPr lang="en-US" dirty="0" smtClean="0"/>
              <a:t> .</a:t>
            </a:r>
          </a:p>
          <a:p>
            <a:r>
              <a:rPr lang="ar-SA" dirty="0" smtClean="0"/>
              <a:t>٨</a:t>
            </a:r>
            <a:r>
              <a:rPr lang="en-US" dirty="0" smtClean="0"/>
              <a:t>- </a:t>
            </a:r>
            <a:r>
              <a:rPr lang="ar-SA" dirty="0" smtClean="0"/>
              <a:t>التحرر من قيود الصنعة والمحسنات المتكلفة</a:t>
            </a:r>
            <a:r>
              <a:rPr lang="en-US" dirty="0" smtClean="0"/>
              <a:t> .</a:t>
            </a:r>
          </a:p>
          <a:p>
            <a:r>
              <a:rPr lang="ar-SA" dirty="0" smtClean="0"/>
              <a:t>وهذه هي صورة موجزة عن النهضة الأدبية العربية والعوامل العشرة</a:t>
            </a:r>
            <a:r>
              <a:rPr lang="en-US" dirty="0" smtClean="0"/>
              <a:t> . </a:t>
            </a:r>
            <a:r>
              <a:rPr lang="ar-SA" dirty="0" err="1" smtClean="0"/>
              <a:t>وإنهذه</a:t>
            </a:r>
            <a:r>
              <a:rPr lang="ar-SA" dirty="0" smtClean="0"/>
              <a:t> العوامل هي التي تؤدي إلى هذه النهضة </a:t>
            </a:r>
            <a:r>
              <a:rPr lang="ar-SA" dirty="0" err="1" smtClean="0"/>
              <a:t>فى</a:t>
            </a:r>
            <a:r>
              <a:rPr lang="ar-SA" dirty="0" smtClean="0"/>
              <a:t> العصر الحديث ، لأنها هي التي ربطت بين هذا الأدب وبين المنبعين اللذين استمدت منهما قوته وازدهاره ، وهما الحضارة الأوربية الحديثة والتراث العربي الأصيل</a:t>
            </a:r>
            <a:r>
              <a:rPr lang="en-US" dirty="0" smtClean="0"/>
              <a:t> . </a:t>
            </a:r>
            <a:r>
              <a:rPr lang="ar-SA" dirty="0" smtClean="0"/>
              <a:t>وإن هذه العوامل لم تظهر بصورة واحدة في كل الأقطار العربية ، ولكنها بدأت في بعض الأقطار قبل بعضها الآخر، وظهرت ضيقة النطاق ، ثم امتدت واتسعت حتى ازدهرت ، وآتت ثمارها في النهاية</a:t>
            </a:r>
            <a:r>
              <a:rPr lang="en-US" dirty="0" smtClean="0"/>
              <a:t>.</a:t>
            </a:r>
          </a:p>
          <a:p>
            <a:r>
              <a:rPr lang="ar-IQ" dirty="0" smtClean="0"/>
              <a:t>اتجاهات </a:t>
            </a:r>
            <a:r>
              <a:rPr lang="ar-IQ" dirty="0" err="1" smtClean="0"/>
              <a:t>الادب</a:t>
            </a:r>
            <a:r>
              <a:rPr lang="ar-IQ" dirty="0" smtClean="0"/>
              <a:t> العربي الحديث:</a:t>
            </a:r>
            <a:endParaRPr lang="en-US" dirty="0" smtClean="0"/>
          </a:p>
          <a:p>
            <a:r>
              <a:rPr lang="ar-IQ" b="1" dirty="0" smtClean="0"/>
              <a:t>حيث سلك اتجاهين رئيسين هما:</a:t>
            </a:r>
            <a:endParaRPr lang="en-US" dirty="0" smtClean="0"/>
          </a:p>
          <a:p>
            <a:r>
              <a:rPr lang="ar-IQ" b="1" dirty="0" smtClean="0"/>
              <a:t>الاتجاه الكلاسيكي : </a:t>
            </a:r>
            <a:endParaRPr lang="en-US" dirty="0" smtClean="0"/>
          </a:p>
          <a:p>
            <a:r>
              <a:rPr lang="ar-IQ" dirty="0" smtClean="0"/>
              <a:t>هو ما يسمى بالكلاسيكية الجديدة ، وقد عني شعراء هذا الاتجاه بالوقوف على </a:t>
            </a:r>
            <a:r>
              <a:rPr lang="ar-IQ" dirty="0" err="1" smtClean="0"/>
              <a:t>الاطلال</a:t>
            </a:r>
            <a:r>
              <a:rPr lang="ar-IQ" dirty="0" smtClean="0"/>
              <a:t> والرسوم ، وعارضوا القصائد القديمة المشهورة ، وحافظوا على أوزان الشعر </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IQ" dirty="0" smtClean="0"/>
              <a:t>القديم ، ولكنهم بثوا في كل ذلك مشاعرهم ، ولونوا </a:t>
            </a:r>
            <a:r>
              <a:rPr lang="ar-IQ" dirty="0" err="1" smtClean="0"/>
              <a:t>به</a:t>
            </a:r>
            <a:r>
              <a:rPr lang="ar-IQ" dirty="0" smtClean="0"/>
              <a:t> عواطفهم ، وعبروا عما تجيش </a:t>
            </a:r>
            <a:r>
              <a:rPr lang="ar-IQ" dirty="0" err="1" smtClean="0"/>
              <a:t>به</a:t>
            </a:r>
            <a:r>
              <a:rPr lang="ar-IQ" dirty="0" smtClean="0"/>
              <a:t> خواطرهم ، وظهرت معها ملامح عصرهم وطبيعة بيئاتهم ، وذلك كله من خلال موضوعات جديدة ، </a:t>
            </a:r>
            <a:r>
              <a:rPr lang="ar-IQ" dirty="0" err="1" smtClean="0"/>
              <a:t>اي</a:t>
            </a:r>
            <a:r>
              <a:rPr lang="ar-IQ" dirty="0" smtClean="0"/>
              <a:t> </a:t>
            </a:r>
            <a:r>
              <a:rPr lang="ar-IQ" dirty="0" err="1" smtClean="0"/>
              <a:t>انهم</a:t>
            </a:r>
            <a:r>
              <a:rPr lang="ar-IQ" dirty="0" smtClean="0"/>
              <a:t> بثوا في الموضوعات القديمة مفاهيم جديدة في السياسة والاجتماع والعلم </a:t>
            </a:r>
            <a:r>
              <a:rPr lang="ar-IQ" dirty="0" err="1" smtClean="0"/>
              <a:t>والاخلاق</a:t>
            </a:r>
            <a:r>
              <a:rPr lang="ar-IQ" dirty="0" smtClean="0"/>
              <a:t> والتربية .</a:t>
            </a:r>
            <a:endParaRPr lang="en-US" dirty="0" smtClean="0"/>
          </a:p>
          <a:p>
            <a:r>
              <a:rPr lang="ar-IQ" dirty="0" smtClean="0"/>
              <a:t>ولعل لظروف الاتصال بين الشرق والغرب ، وتعميم الثقافة وتشعب أبعادها وما استجد معها من قيم حضارية </a:t>
            </a:r>
            <a:r>
              <a:rPr lang="ar-IQ" dirty="0" err="1" smtClean="0"/>
              <a:t>وافكار</a:t>
            </a:r>
            <a:r>
              <a:rPr lang="ar-IQ" dirty="0" smtClean="0"/>
              <a:t> سياسية ، ومثل اجتماعية ، أثره الواضح في تطور شعر هؤلاء شكلا ومضمونا .</a:t>
            </a:r>
            <a:endParaRPr lang="en-US" dirty="0" smtClean="0"/>
          </a:p>
          <a:p>
            <a:r>
              <a:rPr lang="ar-SA" dirty="0" smtClean="0"/>
              <a:t>ولم يكن في الأدب العربي مدراس واتجاهات أدبية بالمعنى المعروف لدى الآداب الأجنبية وإنما كانت أساليب وطرائق وأنواع أدبية لم تدخل المذاهب الأدبية الغربية </a:t>
            </a:r>
            <a:r>
              <a:rPr lang="ar-SA" dirty="0" err="1" smtClean="0"/>
              <a:t>بمفهوماتها</a:t>
            </a:r>
            <a:r>
              <a:rPr lang="ar-SA" dirty="0" smtClean="0"/>
              <a:t> الفلسفية إلى العالم العربي إلا في مطلع القرن الميلادي العشرين بسبب </a:t>
            </a:r>
            <a:r>
              <a:rPr lang="ar-SA" dirty="0" err="1" smtClean="0"/>
              <a:t>الابتعاث</a:t>
            </a:r>
            <a:r>
              <a:rPr lang="ar-SA" dirty="0" smtClean="0"/>
              <a:t> والترجمة ونحوهما.</a:t>
            </a:r>
            <a:endParaRPr lang="en-US" dirty="0" smtClean="0"/>
          </a:p>
          <a:p>
            <a:r>
              <a:rPr lang="ar-SA" dirty="0" smtClean="0"/>
              <a:t>.ممن اشتهر بالكلاسيكية في العالم العربي محمود سامي البارودي وأحمد شوقي ومحمد مهدي </a:t>
            </a:r>
            <a:r>
              <a:rPr lang="ar-SA" dirty="0" err="1" smtClean="0"/>
              <a:t>الجواهري</a:t>
            </a:r>
            <a:r>
              <a:rPr lang="ar-SA" dirty="0" smtClean="0"/>
              <a:t> ومعروف </a:t>
            </a:r>
            <a:r>
              <a:rPr lang="ar-SA" dirty="0" err="1" smtClean="0"/>
              <a:t>الرصافي</a:t>
            </a:r>
            <a:r>
              <a:rPr lang="ar-SA" dirty="0" smtClean="0"/>
              <a:t> وجميل صدقي </a:t>
            </a:r>
            <a:r>
              <a:rPr lang="ar-SA" dirty="0" err="1" smtClean="0"/>
              <a:t>الزهاوي</a:t>
            </a:r>
            <a:r>
              <a:rPr lang="ar-SA" dirty="0" smtClean="0"/>
              <a:t> وخليل مطران وبشارة </a:t>
            </a:r>
            <a:r>
              <a:rPr lang="ar-SA" dirty="0" err="1" smtClean="0"/>
              <a:t>الخوري</a:t>
            </a:r>
            <a:r>
              <a:rPr lang="ar-SA" dirty="0" smtClean="0"/>
              <a:t> وشفيق جبري وبدوي الجبل والقروي </a:t>
            </a:r>
            <a:r>
              <a:rPr lang="ar-SA" dirty="0" err="1" smtClean="0"/>
              <a:t>وإلياس</a:t>
            </a:r>
            <a:r>
              <a:rPr lang="ar-SA" dirty="0" smtClean="0"/>
              <a:t> فرحات ومحمود </a:t>
            </a:r>
            <a:r>
              <a:rPr lang="ar-SA" dirty="0" err="1" smtClean="0"/>
              <a:t>قابادوا</a:t>
            </a:r>
            <a:r>
              <a:rPr lang="ar-SA" dirty="0" smtClean="0"/>
              <a:t> وغيرهم كثير على تفاوت بين هؤلاء في تمسكه بالقديم ومراده </a:t>
            </a:r>
            <a:r>
              <a:rPr lang="ar-SA" dirty="0" err="1" smtClean="0"/>
              <a:t>به</a:t>
            </a:r>
            <a:r>
              <a:rPr lang="ar-SA" dirty="0" smtClean="0"/>
              <a:t>.</a:t>
            </a:r>
            <a:br>
              <a:rPr lang="ar-SA" dirty="0" smtClean="0"/>
            </a:br>
            <a:r>
              <a:rPr lang="ar-SA" dirty="0" smtClean="0"/>
              <a:t>والمراد </a:t>
            </a:r>
            <a:r>
              <a:rPr lang="ar-SA" dirty="0" err="1" smtClean="0"/>
              <a:t>بالحداثيين</a:t>
            </a:r>
            <a:r>
              <a:rPr lang="ar-SA" dirty="0" smtClean="0"/>
              <a:t> الكلاسيكيين هم الذين التزموا أصول الحداثة وأسسها الثورية من رفض القديم الحق وضرورة التحول والتطور في الأصول والمصادر المعرفية والفكرية والصراع مع الموروث الديني بغية تغييره وإخضاعه للفكر الحديث التزموا ذلك مع إيمانهم بالأوزان والقوافي القديمة واستلهام الرموز الوثنية والفلسفات اليونانية الرومانية وآدابها ومن افتخر بالحركات الباطنية والفلسفية والثورية في التاريخ الإسلامي وكذلك الخارجين والمنحرفين عن الإسلام فإنه يعيد كلاسيكيا عند بعضهم.</a:t>
            </a:r>
            <a:endParaRPr lang="en-US" dirty="0" smtClean="0"/>
          </a:p>
          <a:p>
            <a:r>
              <a:rPr lang="ar-SA" dirty="0" smtClean="0"/>
              <a:t>وتعد الكلاسيكية </a:t>
            </a:r>
            <a:r>
              <a:rPr lang="ar-SA" dirty="0" err="1" smtClean="0"/>
              <a:t>فى</a:t>
            </a:r>
            <a:r>
              <a:rPr lang="ar-SA" dirty="0" smtClean="0"/>
              <a:t> الشعر </a:t>
            </a:r>
            <a:r>
              <a:rPr lang="ar-SA" dirty="0" err="1" smtClean="0"/>
              <a:t>العربى</a:t>
            </a:r>
            <a:r>
              <a:rPr lang="ar-SA" dirty="0" smtClean="0"/>
              <a:t> الحديث </a:t>
            </a:r>
            <a:r>
              <a:rPr lang="ar-SA" dirty="0" err="1" smtClean="0"/>
              <a:t>هى</a:t>
            </a:r>
            <a:r>
              <a:rPr lang="ar-SA" dirty="0" smtClean="0"/>
              <a:t> المرحلة الأولى من مراحل طور النهضة الشعرية الحديثة تلك المرحلة </a:t>
            </a:r>
            <a:r>
              <a:rPr lang="ar-SA" dirty="0" err="1" smtClean="0"/>
              <a:t>التى</a:t>
            </a:r>
            <a:r>
              <a:rPr lang="ar-SA" dirty="0" smtClean="0"/>
              <a:t> كان طابع الإضافة والتجديد أغلب وأوضح من طابع المحاكاة والتقليد وكان هدفها المحافظة على القيم الفنية للشعر </a:t>
            </a: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err="1" smtClean="0"/>
              <a:t>العربى</a:t>
            </a:r>
            <a:r>
              <a:rPr lang="ar-SA" dirty="0" smtClean="0"/>
              <a:t> الناضج وتوظيف ذلك </a:t>
            </a:r>
            <a:r>
              <a:rPr lang="ar-SA" dirty="0" err="1" smtClean="0"/>
              <a:t>فى</a:t>
            </a:r>
            <a:r>
              <a:rPr lang="ar-SA" dirty="0" smtClean="0"/>
              <a:t> النضال من أجل المجتمع </a:t>
            </a:r>
            <a:r>
              <a:rPr lang="ar-SA" dirty="0" err="1" smtClean="0"/>
              <a:t>فى</a:t>
            </a:r>
            <a:r>
              <a:rPr lang="ar-SA" dirty="0" smtClean="0"/>
              <a:t> جميع جوانب حياته والانصهار </a:t>
            </a:r>
            <a:r>
              <a:rPr lang="ar-SA" dirty="0" err="1" smtClean="0"/>
              <a:t>فى</a:t>
            </a:r>
            <a:r>
              <a:rPr lang="ar-SA" dirty="0" smtClean="0"/>
              <a:t> بوتقة هذا النضال مع قضاياه ومشكلاته</a:t>
            </a:r>
            <a:r>
              <a:rPr lang="en-US" dirty="0" smtClean="0"/>
              <a:t/>
            </a:r>
            <a:br>
              <a:rPr lang="en-US" dirty="0" smtClean="0"/>
            </a:br>
            <a:r>
              <a:rPr lang="ar-SA" dirty="0" smtClean="0"/>
              <a:t>وأهم ما يميز هذا </a:t>
            </a:r>
            <a:r>
              <a:rPr lang="ar-SA" dirty="0" err="1" smtClean="0"/>
              <a:t>الإتجاه</a:t>
            </a:r>
            <a:r>
              <a:rPr lang="ar-SA" dirty="0" smtClean="0"/>
              <a:t> </a:t>
            </a:r>
            <a:r>
              <a:rPr lang="ar-IQ" dirty="0" smtClean="0"/>
              <a:t>:</a:t>
            </a:r>
            <a:endParaRPr lang="en-US" dirty="0" smtClean="0"/>
          </a:p>
          <a:p>
            <a:r>
              <a:rPr lang="ar-SA" dirty="0" smtClean="0"/>
              <a:t>1- اتخاذ التراث الشعري العربي نموذجا للاحتذاء ومنهجا للسير على نظامه وكان ثمرة ذلك العناية بالأسلوب ، والالتزام بقواعد اللغة ، والاهتمام بجزالة الألفاظ ، ومتانة التركيب وتقليدهم للقيم الفنية </a:t>
            </a:r>
            <a:r>
              <a:rPr lang="ar-SA" dirty="0" err="1" smtClean="0"/>
              <a:t>فى</a:t>
            </a:r>
            <a:r>
              <a:rPr lang="ar-SA" dirty="0" smtClean="0"/>
              <a:t> هذا التراث ألزمهم بالتمسك بعمود الشعر العربي الذي اكتملت صورته على يد شعراء العربية </a:t>
            </a:r>
            <a:r>
              <a:rPr lang="ar-SA" dirty="0" err="1" smtClean="0"/>
              <a:t>فى</a:t>
            </a:r>
            <a:r>
              <a:rPr lang="ar-SA" dirty="0" smtClean="0"/>
              <a:t> عصور ازدهارها وتحددت تقاليده الفنية باجتماع ثلاث ركائز </a:t>
            </a:r>
            <a:r>
              <a:rPr lang="ar-SA" dirty="0" err="1" smtClean="0"/>
              <a:t>هى</a:t>
            </a:r>
            <a:r>
              <a:rPr lang="ar-SA" dirty="0" smtClean="0"/>
              <a:t>:</a:t>
            </a:r>
            <a:endParaRPr lang="en-US" dirty="0" smtClean="0"/>
          </a:p>
          <a:p>
            <a:r>
              <a:rPr lang="ar-SA" dirty="0" smtClean="0"/>
              <a:t> 1ـ شرف المعنى وصحته.</a:t>
            </a:r>
            <a:endParaRPr lang="en-US" dirty="0" smtClean="0"/>
          </a:p>
          <a:p>
            <a:r>
              <a:rPr lang="ar-SA" dirty="0" smtClean="0"/>
              <a:t>2-جزالة اللفظ واستقامته.</a:t>
            </a:r>
            <a:endParaRPr lang="en-US" dirty="0" smtClean="0"/>
          </a:p>
          <a:p>
            <a:r>
              <a:rPr lang="ar-SA" dirty="0" smtClean="0"/>
              <a:t>3- الإصابة </a:t>
            </a:r>
            <a:r>
              <a:rPr lang="ar-SA" dirty="0" err="1" smtClean="0"/>
              <a:t>فى</a:t>
            </a:r>
            <a:r>
              <a:rPr lang="ar-SA" dirty="0" smtClean="0"/>
              <a:t> الوصف</a:t>
            </a:r>
            <a:endParaRPr lang="en-US" dirty="0" smtClean="0"/>
          </a:p>
          <a:p>
            <a:r>
              <a:rPr lang="ar-SA" dirty="0" smtClean="0"/>
              <a:t>ومنهج القدماء </a:t>
            </a:r>
            <a:r>
              <a:rPr lang="ar-SA" dirty="0" err="1" smtClean="0"/>
              <a:t>الفنى</a:t>
            </a:r>
            <a:r>
              <a:rPr lang="ar-SA" dirty="0" smtClean="0"/>
              <a:t> جعلهم يستخدمون القصيدة بمظهرها المعروف ذات الروي الواحد ، والقافية الواحدة ، والوزن الواحد كما أن احتذاءهم منهج القدماء جعل البيت عندهم هو وحدة القصيدة </a:t>
            </a:r>
            <a:r>
              <a:rPr lang="ar-SA" dirty="0" err="1" smtClean="0"/>
              <a:t>فى</a:t>
            </a:r>
            <a:r>
              <a:rPr lang="ar-SA" dirty="0" smtClean="0"/>
              <a:t> أكثر نتاجهم وجعل القصيدة متعددة الأجزاء </a:t>
            </a:r>
            <a:r>
              <a:rPr lang="ar-SA" dirty="0" err="1" smtClean="0"/>
              <a:t>فى</a:t>
            </a:r>
            <a:r>
              <a:rPr lang="ar-SA" dirty="0" smtClean="0"/>
              <a:t> كثير من نتاجهم ، وتبعا لذلك دارت قصائدهم </a:t>
            </a:r>
            <a:r>
              <a:rPr lang="ar-SA" dirty="0" err="1" smtClean="0"/>
              <a:t>فى</a:t>
            </a:r>
            <a:r>
              <a:rPr lang="ar-SA" dirty="0" smtClean="0"/>
              <a:t> رحاب الأغراض الموروثة كالمدح ، والرثاء ، والغزل ، والوصف ، والحكمة ، والهجاء ،والفخر ، وغيرها مع محاولة توظيف هذه الأغراض الموروثة </a:t>
            </a:r>
            <a:r>
              <a:rPr lang="ar-SA" dirty="0" err="1" smtClean="0"/>
              <a:t>فى</a:t>
            </a:r>
            <a:r>
              <a:rPr lang="ar-SA" dirty="0" smtClean="0"/>
              <a:t> تجاربهم الشعرية الحاضرة ثم تطويع هذه الأغراض لمزاج العصر الحديث وما يخدم دور الأدب </a:t>
            </a:r>
            <a:r>
              <a:rPr lang="ar-SA" dirty="0" err="1" smtClean="0"/>
              <a:t>فى</a:t>
            </a:r>
            <a:r>
              <a:rPr lang="ar-SA" dirty="0" smtClean="0"/>
              <a:t> الحياة من التوجيه إلى القيم ، والحث على النضال ، والإثارة لروح الجماعة ثم أضافوا إلى تلك الأغراض الموروثة الجديد من الأغراض ، </a:t>
            </a:r>
            <a:r>
              <a:rPr lang="ar-SA" dirty="0" err="1" smtClean="0"/>
              <a:t>قومى</a:t>
            </a:r>
            <a:r>
              <a:rPr lang="ar-SA" dirty="0" smtClean="0"/>
              <a:t> </a:t>
            </a:r>
            <a:r>
              <a:rPr lang="ar-SA" dirty="0" err="1" smtClean="0"/>
              <a:t>ودينى</a:t>
            </a:r>
            <a:r>
              <a:rPr lang="ar-SA" dirty="0" smtClean="0"/>
              <a:t> ، وبثوا </a:t>
            </a:r>
            <a:r>
              <a:rPr lang="ar-SA" dirty="0" err="1" smtClean="0"/>
              <a:t>فى</a:t>
            </a:r>
            <a:r>
              <a:rPr lang="ar-SA" dirty="0" smtClean="0"/>
              <a:t> ذلك كله دعواتهم الإصلاحية واستجابتهم لمطالب عصرهم </a:t>
            </a:r>
            <a:r>
              <a:rPr lang="ar-SA" dirty="0" err="1" smtClean="0"/>
              <a:t>فى</a:t>
            </a:r>
            <a:r>
              <a:rPr lang="ar-SA" dirty="0" smtClean="0"/>
              <a:t> ديباجة مشرقة ، وبيان سحر</a:t>
            </a:r>
            <a:r>
              <a:rPr lang="en-US" dirty="0" smtClean="0"/>
              <a:t/>
            </a:r>
            <a:br>
              <a:rPr lang="en-US" dirty="0" smtClean="0"/>
            </a:br>
            <a:r>
              <a:rPr lang="en-US" dirty="0" smtClean="0"/>
              <a:t> </a:t>
            </a:r>
            <a:r>
              <a:rPr lang="ar-SA" dirty="0" smtClean="0"/>
              <a:t>جعل النضال هو المحور </a:t>
            </a:r>
            <a:r>
              <a:rPr lang="ar-SA" dirty="0" err="1" smtClean="0"/>
              <a:t>الأساسى</a:t>
            </a:r>
            <a:r>
              <a:rPr lang="ar-SA" dirty="0" smtClean="0"/>
              <a:t> </a:t>
            </a:r>
            <a:r>
              <a:rPr lang="ar-SA" dirty="0" err="1" smtClean="0"/>
              <a:t>الذى</a:t>
            </a:r>
            <a:r>
              <a:rPr lang="ar-SA" dirty="0" smtClean="0"/>
              <a:t> يدور حوله معظم نتاجهم لأنهم جميعا عاشوا شبابهم وكهولتهم </a:t>
            </a:r>
            <a:r>
              <a:rPr lang="ar-SA" dirty="0" err="1" smtClean="0"/>
              <a:t>فى</a:t>
            </a:r>
            <a:r>
              <a:rPr lang="ar-SA" dirty="0" smtClean="0"/>
              <a:t> فترة الصراع بين الطبقة والشعب المحكوم</a:t>
            </a:r>
            <a:r>
              <a:rPr lang="en-US" dirty="0" smtClean="0"/>
              <a:t/>
            </a:r>
            <a:br>
              <a:rPr lang="en-US" dirty="0" smtClean="0"/>
            </a:br>
            <a:r>
              <a:rPr lang="ar-SA" dirty="0" smtClean="0"/>
              <a:t>ولذلك كثر </a:t>
            </a:r>
            <a:r>
              <a:rPr lang="ar-SA" dirty="0" err="1" smtClean="0"/>
              <a:t>فى</a:t>
            </a:r>
            <a:r>
              <a:rPr lang="ar-SA" dirty="0" smtClean="0"/>
              <a:t> هذا النتاج </a:t>
            </a:r>
            <a:r>
              <a:rPr lang="ar-SA" dirty="0" err="1" smtClean="0"/>
              <a:t>ـ</a:t>
            </a:r>
            <a:r>
              <a:rPr lang="ar-SA" dirty="0" smtClean="0"/>
              <a:t> إلى جانب الاهتمام بأمجاد </a:t>
            </a:r>
            <a:r>
              <a:rPr lang="ar-SA" dirty="0" err="1" smtClean="0"/>
              <a:t>الماضى</a:t>
            </a:r>
            <a:r>
              <a:rPr lang="ar-SA" dirty="0" smtClean="0"/>
              <a:t> ـ الاهتمام بالقضايا </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smtClean="0"/>
              <a:t>السياسية والثقافية والفكرية والأخلاقية والاجتماعية ، وقلت </a:t>
            </a:r>
            <a:r>
              <a:rPr lang="ar-SA" dirty="0" err="1" smtClean="0"/>
              <a:t>فى</a:t>
            </a:r>
            <a:r>
              <a:rPr lang="ar-SA" dirty="0" smtClean="0"/>
              <a:t> هذا النتاج العناية بالذات إلا من حيث شكواها ، أو التفاخر بما لها ، أما استبطانها وتجاربها النفسية العميقة فلم يكن هذا غاية لهم ولا موضوعا يثير إلهامهم</a:t>
            </a:r>
            <a:endParaRPr lang="en-US" dirty="0" smtClean="0"/>
          </a:p>
          <a:p>
            <a:r>
              <a:rPr lang="ar-SA" dirty="0" smtClean="0"/>
              <a:t>وإن المدرسة الكلاسيكية الجديدة هي التي بعثت أسلوب الشعر القديم بجزالة ألفاظه ، واستقامة عبارته ، ورصانة صياغته</a:t>
            </a:r>
            <a:r>
              <a:rPr lang="en-US" dirty="0" smtClean="0"/>
              <a:t> . </a:t>
            </a:r>
            <a:r>
              <a:rPr lang="ar-SA" dirty="0" smtClean="0"/>
              <a:t>واتخذ هذا الأسلوب فيصور الشاعر لحياته ونفسه وحياة قومه وبيئته وعصره تصويرا صادقا ،فكان قوامه تقليدا في الشكل أو الإطار، وتجديدا </a:t>
            </a:r>
            <a:r>
              <a:rPr lang="ar-SA" dirty="0" err="1" smtClean="0"/>
              <a:t>فى</a:t>
            </a:r>
            <a:r>
              <a:rPr lang="ar-SA" dirty="0" smtClean="0"/>
              <a:t> المحتوى أو المضمون.</a:t>
            </a:r>
            <a:endParaRPr lang="en-US" dirty="0" smtClean="0"/>
          </a:p>
          <a:p>
            <a:pPr rtl="0"/>
            <a:r>
              <a:rPr lang="ar-SA" dirty="0" smtClean="0"/>
              <a:t>اتجاه المجددين: </a:t>
            </a:r>
            <a:endParaRPr lang="en-US" dirty="0" smtClean="0"/>
          </a:p>
          <a:p>
            <a:r>
              <a:rPr lang="ar-SA" dirty="0" smtClean="0"/>
              <a:t>بدأ دعاة التجدد بالصراع مع أدباء الاتجاه الكلاسيكي، ونادوا بالتمرد عن القوالب القديمة الجافة، والمعاني المتكررة، واعتقدوا برسالة أخري للأدب، والشعر</a:t>
            </a:r>
            <a:r>
              <a:rPr lang="en-US" dirty="0" smtClean="0"/>
              <a:t>.</a:t>
            </a:r>
          </a:p>
          <a:p>
            <a:r>
              <a:rPr lang="ar-SA" dirty="0" smtClean="0"/>
              <a:t>وبرز إلى ساحة الشعر بعض الشعراء المجددين ، ليحطموا جمود القصيدة ، ويحاولوا الخروج من أصداف المألوف ، ويبتكروا شكلا حديدا للقافية عرف بالمخمسات </a:t>
            </a:r>
            <a:r>
              <a:rPr lang="ar-SA" dirty="0" err="1" smtClean="0"/>
              <a:t>الي</a:t>
            </a:r>
            <a:r>
              <a:rPr lang="ar-SA" dirty="0" smtClean="0"/>
              <a:t> تتوالى فيه القصيدة في وحدات خماسية </a:t>
            </a:r>
            <a:r>
              <a:rPr lang="ar-SA" dirty="0" err="1" smtClean="0"/>
              <a:t>الأشطر</a:t>
            </a:r>
            <a:r>
              <a:rPr lang="ar-SA" dirty="0" smtClean="0"/>
              <a:t> على أصل الشعر المعروف باسم المسمط . كما تلاه الشعر المزدوج الذي تتوالى في </a:t>
            </a:r>
            <a:r>
              <a:rPr lang="ar-SA" dirty="0" err="1" smtClean="0"/>
              <a:t>محدات</a:t>
            </a:r>
            <a:r>
              <a:rPr lang="ar-SA" dirty="0" smtClean="0"/>
              <a:t> القصيدة ثنائية </a:t>
            </a:r>
            <a:r>
              <a:rPr lang="ar-SA" dirty="0" err="1" smtClean="0"/>
              <a:t>الأشطر</a:t>
            </a:r>
            <a:r>
              <a:rPr lang="ar-SA" dirty="0" smtClean="0"/>
              <a:t> ، بحيث يتحد كل </a:t>
            </a:r>
            <a:r>
              <a:rPr lang="ar-SA" dirty="0" err="1" smtClean="0"/>
              <a:t>شطرين</a:t>
            </a:r>
            <a:r>
              <a:rPr lang="ar-SA" dirty="0" smtClean="0"/>
              <a:t> في قافية موحدة . ثم شاع التجديد في الشعر العربي على أيدي الشعراء الأندلسيين فظهر منه </a:t>
            </a:r>
            <a:r>
              <a:rPr lang="ar-SA" dirty="0" err="1" smtClean="0"/>
              <a:t>المشطرات</a:t>
            </a:r>
            <a:r>
              <a:rPr lang="ar-SA" dirty="0" smtClean="0"/>
              <a:t> بأنواعها ، كالمثلثات والمربعات والمخمسات والموشحات التي طبقت شهرتها الآفاق في ذلك الحين .</a:t>
            </a:r>
            <a:endParaRPr lang="en-US" dirty="0" smtClean="0"/>
          </a:p>
          <a:p>
            <a:r>
              <a:rPr lang="ar-SA" dirty="0" smtClean="0"/>
              <a:t>وقد تفنن الشعراء المحدثون في عملية التجديد الموسيقي ، وتنوع القوافي ، واهتموا </a:t>
            </a:r>
            <a:r>
              <a:rPr lang="ar-SA" dirty="0" err="1" smtClean="0"/>
              <a:t>بها</a:t>
            </a:r>
            <a:r>
              <a:rPr lang="ar-SA" dirty="0" smtClean="0"/>
              <a:t> اهتماما بالغا </a:t>
            </a:r>
            <a:r>
              <a:rPr lang="ar-SA" dirty="0" err="1" smtClean="0"/>
              <a:t>ن</a:t>
            </a:r>
            <a:r>
              <a:rPr lang="ar-SA" dirty="0" smtClean="0"/>
              <a:t> وأكثر من عني بتطوير الموسيقى الشعرية ، وتفنن في الأوزان والقوافي في العصر الحديث هم شعراء المهجر كجبران ونعيمة وأبي ماضي ، وأبي شبكة وفرحات ، ثم تلاهم مدرسة الديوان ، فمدرسة </a:t>
            </a:r>
            <a:r>
              <a:rPr lang="ar-SA" dirty="0" err="1" smtClean="0"/>
              <a:t>أبلو</a:t>
            </a:r>
            <a:r>
              <a:rPr lang="ar-SA" dirty="0" smtClean="0"/>
              <a:t> ، وما تلاها من المدارس الشعرية المستحدثة الأخرى .</a:t>
            </a:r>
            <a:endParaRPr lang="en-US"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758138" cy="6286544"/>
          </a:xfrm>
        </p:spPr>
        <p:txBody>
          <a:bodyPr>
            <a:normAutofit fontScale="77500" lnSpcReduction="20000"/>
          </a:bodyPr>
          <a:lstStyle/>
          <a:p>
            <a:r>
              <a:rPr lang="ar-IQ" dirty="0" smtClean="0"/>
              <a:t>القواعد</a:t>
            </a:r>
            <a:endParaRPr lang="en-US" dirty="0" smtClean="0"/>
          </a:p>
          <a:p>
            <a:r>
              <a:rPr lang="ar-IQ" dirty="0" smtClean="0"/>
              <a:t>التوابع:</a:t>
            </a:r>
            <a:endParaRPr lang="en-US" dirty="0" smtClean="0"/>
          </a:p>
          <a:p>
            <a:r>
              <a:rPr lang="ar-IQ" b="1" dirty="0" smtClean="0"/>
              <a:t>كلمات تتبع ما قبلها في </a:t>
            </a:r>
            <a:r>
              <a:rPr lang="ar-IQ" b="1" dirty="0" err="1" smtClean="0"/>
              <a:t>الاعراب</a:t>
            </a:r>
            <a:r>
              <a:rPr lang="ar-IQ" b="1" dirty="0" smtClean="0"/>
              <a:t> ، فترفع برفعه ، وتنصب بنصبه ، وتجر بجره ، وتجزم بجزمه ، وهذه التوابع هي :</a:t>
            </a:r>
            <a:endParaRPr lang="en-US" dirty="0" smtClean="0"/>
          </a:p>
          <a:p>
            <a:r>
              <a:rPr lang="ar-IQ" b="1" dirty="0" smtClean="0"/>
              <a:t>النعت ، العطف ، التوكيد ، البدل</a:t>
            </a:r>
            <a:endParaRPr lang="en-US" dirty="0" smtClean="0"/>
          </a:p>
          <a:p>
            <a:r>
              <a:rPr lang="ar-IQ" dirty="0" smtClean="0"/>
              <a:t>النعت:(الصفة):</a:t>
            </a:r>
            <a:endParaRPr lang="en-US" dirty="0" smtClean="0"/>
          </a:p>
          <a:p>
            <a:r>
              <a:rPr lang="ar-IQ" dirty="0" smtClean="0"/>
              <a:t>     هو التابع الذي يكمل </a:t>
            </a:r>
            <a:r>
              <a:rPr lang="ar-IQ" dirty="0" err="1" smtClean="0"/>
              <a:t>متبوعه</a:t>
            </a:r>
            <a:r>
              <a:rPr lang="ar-IQ" dirty="0" smtClean="0"/>
              <a:t> بدلالته على معنى فيه </a:t>
            </a:r>
            <a:r>
              <a:rPr lang="ar-IQ" dirty="0" err="1" smtClean="0"/>
              <a:t>او</a:t>
            </a:r>
            <a:r>
              <a:rPr lang="ar-IQ" dirty="0" smtClean="0"/>
              <a:t> فيما يتعلق </a:t>
            </a:r>
            <a:r>
              <a:rPr lang="ar-IQ" dirty="0" err="1" smtClean="0"/>
              <a:t>به</a:t>
            </a:r>
            <a:r>
              <a:rPr lang="ar-IQ" dirty="0" smtClean="0"/>
              <a:t> </a:t>
            </a:r>
            <a:r>
              <a:rPr lang="ar-IQ" dirty="0" err="1" smtClean="0"/>
              <a:t>كـ</a:t>
            </a:r>
            <a:r>
              <a:rPr lang="ar-IQ" dirty="0" smtClean="0"/>
              <a:t>(جاءَ زيدٌ التاجرُ).والنعت يسمى الصفة </a:t>
            </a:r>
            <a:r>
              <a:rPr lang="ar-IQ" dirty="0" err="1" smtClean="0"/>
              <a:t>ايضاً</a:t>
            </a:r>
            <a:r>
              <a:rPr lang="ar-IQ" dirty="0" smtClean="0"/>
              <a:t> وهو </a:t>
            </a:r>
            <a:r>
              <a:rPr lang="ar-IQ" dirty="0" err="1" smtClean="0"/>
              <a:t>مايذكر</a:t>
            </a:r>
            <a:r>
              <a:rPr lang="ar-IQ" dirty="0" smtClean="0"/>
              <a:t> بعد اسم ليبين بعض </a:t>
            </a:r>
            <a:r>
              <a:rPr lang="ar-IQ" dirty="0" err="1" smtClean="0"/>
              <a:t>احواله</a:t>
            </a:r>
            <a:r>
              <a:rPr lang="ar-IQ" dirty="0" smtClean="0"/>
              <a:t> </a:t>
            </a:r>
            <a:r>
              <a:rPr lang="ar-IQ" dirty="0" err="1" smtClean="0"/>
              <a:t>او</a:t>
            </a:r>
            <a:r>
              <a:rPr lang="ar-IQ" dirty="0" smtClean="0"/>
              <a:t> </a:t>
            </a:r>
            <a:r>
              <a:rPr lang="ar-IQ" dirty="0" err="1" smtClean="0"/>
              <a:t>احوال</a:t>
            </a:r>
            <a:r>
              <a:rPr lang="ar-IQ" dirty="0" smtClean="0"/>
              <a:t> ما يتعلق </a:t>
            </a:r>
            <a:r>
              <a:rPr lang="ar-IQ" dirty="0" err="1" smtClean="0"/>
              <a:t>به</a:t>
            </a:r>
            <a:r>
              <a:rPr lang="ar-IQ" dirty="0" smtClean="0"/>
              <a:t> . </a:t>
            </a:r>
            <a:endParaRPr lang="en-US" dirty="0" smtClean="0"/>
          </a:p>
          <a:p>
            <a:r>
              <a:rPr lang="ar-IQ" b="1" u="sng" dirty="0" err="1" smtClean="0"/>
              <a:t>اقسام</a:t>
            </a:r>
            <a:r>
              <a:rPr lang="ar-IQ" b="1" u="sng" dirty="0" smtClean="0"/>
              <a:t> النعت:</a:t>
            </a:r>
            <a:endParaRPr lang="en-US" dirty="0" smtClean="0"/>
          </a:p>
          <a:p>
            <a:r>
              <a:rPr lang="ar-IQ" dirty="0" smtClean="0"/>
              <a:t>يقسم النعت </a:t>
            </a:r>
            <a:r>
              <a:rPr lang="ar-IQ" dirty="0" err="1" smtClean="0"/>
              <a:t>الى</a:t>
            </a:r>
            <a:r>
              <a:rPr lang="ar-IQ" dirty="0" smtClean="0"/>
              <a:t> قسمين :</a:t>
            </a:r>
            <a:endParaRPr lang="en-US" dirty="0" smtClean="0"/>
          </a:p>
          <a:p>
            <a:r>
              <a:rPr lang="ar-IQ" b="1" u="sng" dirty="0" smtClean="0"/>
              <a:t>1- النعت الحقيقي.</a:t>
            </a:r>
            <a:endParaRPr lang="en-US" dirty="0" smtClean="0"/>
          </a:p>
          <a:p>
            <a:r>
              <a:rPr lang="ar-IQ" b="1" u="sng" dirty="0" smtClean="0"/>
              <a:t>2- النعت </a:t>
            </a:r>
            <a:r>
              <a:rPr lang="ar-IQ" b="1" u="sng" dirty="0" err="1" smtClean="0"/>
              <a:t>السببي</a:t>
            </a:r>
            <a:r>
              <a:rPr lang="ar-IQ" b="1" u="sng" dirty="0" smtClean="0"/>
              <a:t>.</a:t>
            </a:r>
            <a:endParaRPr lang="en-US" dirty="0" smtClean="0"/>
          </a:p>
          <a:p>
            <a:r>
              <a:rPr lang="ar-IQ" dirty="0" smtClean="0"/>
              <a:t>1- </a:t>
            </a:r>
            <a:r>
              <a:rPr lang="ar-IQ" b="1" u="sng" dirty="0" smtClean="0"/>
              <a:t>النعت الحقيقي</a:t>
            </a:r>
            <a:r>
              <a:rPr lang="ar-IQ" dirty="0" smtClean="0"/>
              <a:t>: تابع يذكر لبيان صفة في </a:t>
            </a:r>
            <a:r>
              <a:rPr lang="ar-IQ" dirty="0" err="1" smtClean="0"/>
              <a:t>متبوعه</a:t>
            </a:r>
            <a:r>
              <a:rPr lang="ar-IQ" dirty="0" smtClean="0"/>
              <a:t> ، وفيه تتبع الصفة </a:t>
            </a:r>
            <a:r>
              <a:rPr lang="ar-IQ" dirty="0" err="1" smtClean="0"/>
              <a:t>موصوفها</a:t>
            </a:r>
            <a:r>
              <a:rPr lang="ar-IQ" dirty="0" smtClean="0"/>
              <a:t> في </a:t>
            </a:r>
            <a:r>
              <a:rPr lang="ar-IQ" dirty="0" err="1" smtClean="0"/>
              <a:t>الاعراب</a:t>
            </a:r>
            <a:r>
              <a:rPr lang="ar-IQ" dirty="0" smtClean="0"/>
              <a:t> ، مثال:</a:t>
            </a:r>
            <a:endParaRPr lang="en-US" dirty="0" smtClean="0"/>
          </a:p>
          <a:p>
            <a:r>
              <a:rPr lang="ar-IQ" b="1" dirty="0" smtClean="0"/>
              <a:t>كل مؤمن مخلص مرآة صادقة </a:t>
            </a:r>
            <a:r>
              <a:rPr lang="ar-IQ" b="1" dirty="0" err="1" smtClean="0"/>
              <a:t>لاخيه</a:t>
            </a:r>
            <a:r>
              <a:rPr lang="ar-IQ" b="1" dirty="0" smtClean="0"/>
              <a:t> </a:t>
            </a:r>
            <a:endParaRPr lang="en-US" dirty="0" smtClean="0"/>
          </a:p>
          <a:p>
            <a:r>
              <a:rPr lang="ar-IQ" dirty="0" smtClean="0"/>
              <a:t>  وكذلك </a:t>
            </a:r>
            <a:r>
              <a:rPr lang="ar-SA" dirty="0" smtClean="0"/>
              <a:t>في هذا النوع من النعت يجب أن يَتْبعَ النعتُ الاسمَ المنعوتَ في </a:t>
            </a:r>
            <a:r>
              <a:rPr lang="ar-SA" dirty="0" err="1" smtClean="0"/>
              <a:t>االأفرادِ</a:t>
            </a:r>
            <a:r>
              <a:rPr lang="ar-SA" dirty="0" smtClean="0"/>
              <a:t> والتِثْنيةِ والجَمْعِ والتذكيرِ والتأنيثِ والتّعريفُ والتنكيرِ.</a:t>
            </a:r>
            <a:endParaRPr lang="en-US" dirty="0" smtClean="0"/>
          </a:p>
          <a:p>
            <a:r>
              <a:rPr lang="ar-SA" dirty="0" smtClean="0"/>
              <a:t> </a:t>
            </a:r>
            <a:endParaRPr lang="en-US" dirty="0" smtClean="0"/>
          </a:p>
          <a:p>
            <a:r>
              <a:rPr lang="ar-SA" dirty="0" smtClean="0"/>
              <a:t> </a:t>
            </a:r>
            <a:endParaRPr lang="en-US" dirty="0" smtClean="0"/>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SA" dirty="0" smtClean="0"/>
              <a:t>   بيد أن هذه المحاولات التجديدية عند الشعراء العرب المجددين لم تتجاوز السطحية المحدودة لتشكيل موسيقى القصيدة ، ولم تتسع لتصل إلى جوهر التغيير الذي </a:t>
            </a:r>
            <a:r>
              <a:rPr lang="ar-SA" dirty="0" err="1" smtClean="0"/>
              <a:t>شهدته</a:t>
            </a:r>
            <a:r>
              <a:rPr lang="ar-SA" dirty="0" smtClean="0"/>
              <a:t> القصيدة العصرية في ثوبها الجديد الذي يتناسب وما كرا على الحياة من مضامين ، وأفكار وتجارب مختلفة ، وما لازمها من أيدلوجيات وانقلابات حضارية فظهر ما عرف بالشعر المرسل الذي قد يكون الفضل في ظهوره للشاعر الدكتور عيد الرحمن شكري ، الذي قال عنه </a:t>
            </a:r>
            <a:r>
              <a:rPr lang="ar-SA" dirty="0" err="1" smtClean="0"/>
              <a:t>نقولا</a:t>
            </a:r>
            <a:r>
              <a:rPr lang="ar-SA" dirty="0" smtClean="0"/>
              <a:t> حنا في مقدمة ديوان شكري  كان له الفضل في أن يكون أول من يثور على القافية ، ويرى فيها عائقا على الوحدة العضوية للقصيدة ، فأدخل الشعر المرسل ، وبذلك أسهم في وضع أساس القصيدة العربية الجديدة .</a:t>
            </a:r>
            <a:endParaRPr lang="en-US" dirty="0" smtClean="0"/>
          </a:p>
          <a:p>
            <a:r>
              <a:rPr lang="ar-SA" dirty="0" smtClean="0"/>
              <a:t>وظهرت هذه المدرسة في أعقاب الحرب العالمية الثانية</a:t>
            </a:r>
            <a:r>
              <a:rPr lang="en-US" dirty="0" smtClean="0"/>
              <a:t> - </a:t>
            </a:r>
            <a:r>
              <a:rPr lang="ar-SA" dirty="0" smtClean="0"/>
              <a:t>أي بعد سنة ١٩٤٥</a:t>
            </a:r>
            <a:r>
              <a:rPr lang="en-US" dirty="0" smtClean="0"/>
              <a:t> - . </a:t>
            </a:r>
            <a:r>
              <a:rPr lang="ar-SA" dirty="0" smtClean="0"/>
              <a:t>وعلى الرغم من ذلك فإن بواكير الشعر الجديد بدأت في الظهور على أيدي بعض الشعراء العرب الذين </a:t>
            </a:r>
            <a:r>
              <a:rPr lang="ar-SA" dirty="0" err="1" smtClean="0"/>
              <a:t>جاؤا</a:t>
            </a:r>
            <a:r>
              <a:rPr lang="ar-SA" dirty="0" smtClean="0"/>
              <a:t> بشعر يختلف من حيث المضمون والموضوع والشكل عن كل ما كان مألوفا في عالم الشعر</a:t>
            </a:r>
            <a:r>
              <a:rPr lang="en-US" dirty="0" smtClean="0"/>
              <a:t>. </a:t>
            </a:r>
            <a:r>
              <a:rPr lang="ar-SA" dirty="0" smtClean="0"/>
              <a:t>وكان معظم روادها رومانسيين ثم تحولوا إلى الواقعية</a:t>
            </a:r>
            <a:r>
              <a:rPr lang="en-US" dirty="0" smtClean="0"/>
              <a:t> .</a:t>
            </a:r>
          </a:p>
          <a:p>
            <a:r>
              <a:rPr lang="ar-SA" dirty="0" smtClean="0"/>
              <a:t>وحديثنا عن الواقعية سنحدد في ناحيتين</a:t>
            </a:r>
            <a:r>
              <a:rPr lang="en-US" dirty="0" smtClean="0"/>
              <a:t> :</a:t>
            </a:r>
          </a:p>
          <a:p>
            <a:r>
              <a:rPr lang="ar-SA" dirty="0" smtClean="0"/>
              <a:t>إحداهما</a:t>
            </a:r>
            <a:r>
              <a:rPr lang="en-US" dirty="0" smtClean="0"/>
              <a:t> : </a:t>
            </a:r>
            <a:r>
              <a:rPr lang="ar-SA" dirty="0" smtClean="0"/>
              <a:t>أسباب ظهور المدرسة الواقعية</a:t>
            </a:r>
            <a:r>
              <a:rPr lang="en-US" dirty="0" smtClean="0"/>
              <a:t> .</a:t>
            </a:r>
          </a:p>
          <a:p>
            <a:r>
              <a:rPr lang="ar-SA" dirty="0" smtClean="0"/>
              <a:t>والأسباب التي تؤدي إلى ظهور هذه المدرسة تتلخص فيما يلي</a:t>
            </a:r>
            <a:r>
              <a:rPr lang="en-US" dirty="0" smtClean="0"/>
              <a:t> :</a:t>
            </a:r>
          </a:p>
          <a:p>
            <a:r>
              <a:rPr lang="ar-SA" dirty="0" smtClean="0"/>
              <a:t>١</a:t>
            </a:r>
            <a:r>
              <a:rPr lang="en-US" dirty="0" smtClean="0"/>
              <a:t>- </a:t>
            </a:r>
            <a:r>
              <a:rPr lang="ar-SA" dirty="0" smtClean="0"/>
              <a:t>ما أحدثه الحرب العالمية الثانية من تغيرات سياسية واجتماعية</a:t>
            </a:r>
            <a:r>
              <a:rPr lang="en-US" dirty="0" smtClean="0"/>
              <a:t> .</a:t>
            </a:r>
          </a:p>
          <a:p>
            <a:r>
              <a:rPr lang="ar-SA" dirty="0" smtClean="0"/>
              <a:t>٢</a:t>
            </a:r>
            <a:r>
              <a:rPr lang="en-US" dirty="0" smtClean="0"/>
              <a:t>- </a:t>
            </a:r>
            <a:r>
              <a:rPr lang="ar-SA" dirty="0" smtClean="0"/>
              <a:t>الصراع المذهبي بين المعسكرين الشرقي والغربي</a:t>
            </a:r>
            <a:r>
              <a:rPr lang="en-US" dirty="0" smtClean="0"/>
              <a:t> .</a:t>
            </a:r>
          </a:p>
          <a:p>
            <a:r>
              <a:rPr lang="ar-SA" dirty="0" smtClean="0"/>
              <a:t>٣</a:t>
            </a:r>
            <a:r>
              <a:rPr lang="en-US" dirty="0" smtClean="0"/>
              <a:t>- </a:t>
            </a:r>
            <a:r>
              <a:rPr lang="ar-SA" dirty="0" smtClean="0"/>
              <a:t>حركات التحرر السياسي </a:t>
            </a:r>
            <a:r>
              <a:rPr lang="ar-SA" dirty="0" err="1" smtClean="0"/>
              <a:t>والإجتماعي</a:t>
            </a:r>
            <a:r>
              <a:rPr lang="ar-SA" dirty="0" smtClean="0"/>
              <a:t> في إفريقيا وآسيا</a:t>
            </a:r>
            <a:r>
              <a:rPr lang="en-US" dirty="0" smtClean="0"/>
              <a:t> .</a:t>
            </a:r>
          </a:p>
          <a:p>
            <a:r>
              <a:rPr lang="ar-SA" dirty="0" smtClean="0"/>
              <a:t>٤</a:t>
            </a:r>
            <a:r>
              <a:rPr lang="en-US" dirty="0" smtClean="0"/>
              <a:t>- </a:t>
            </a:r>
            <a:r>
              <a:rPr lang="ar-SA" dirty="0" err="1" smtClean="0"/>
              <a:t>إنتشار</a:t>
            </a:r>
            <a:r>
              <a:rPr lang="ar-SA" dirty="0" smtClean="0"/>
              <a:t> الثقافات الداعية إلى التحرر وحقوق الشعوب</a:t>
            </a:r>
            <a:r>
              <a:rPr lang="en-US" dirty="0" smtClean="0"/>
              <a:t> .</a:t>
            </a:r>
          </a:p>
          <a:p>
            <a:r>
              <a:rPr lang="ar-SA" dirty="0" smtClean="0"/>
              <a:t>٥</a:t>
            </a:r>
            <a:r>
              <a:rPr lang="en-US" dirty="0" smtClean="0"/>
              <a:t>- </a:t>
            </a:r>
            <a:r>
              <a:rPr lang="ar-SA" dirty="0" smtClean="0"/>
              <a:t>هزيمة العرب في فلسطين ، ونكبة الشعب الفلسطيني ، وتأثير</a:t>
            </a:r>
            <a:endParaRPr lang="en-US" dirty="0" smtClean="0"/>
          </a:p>
          <a:p>
            <a:r>
              <a:rPr lang="ar-SA" dirty="0" smtClean="0"/>
              <a:t>ذلك على الشعوب الفلسطينية .</a:t>
            </a:r>
            <a:endParaRPr lang="en-US" dirty="0" smtClean="0"/>
          </a:p>
          <a:p>
            <a:r>
              <a:rPr lang="ar-SA" dirty="0" smtClean="0"/>
              <a:t>وثانيهما</a:t>
            </a:r>
            <a:r>
              <a:rPr lang="en-US" dirty="0" smtClean="0"/>
              <a:t> :</a:t>
            </a:r>
            <a:r>
              <a:rPr lang="ar-SA" dirty="0" smtClean="0"/>
              <a:t>التجديد الذي دعت إليه المدرسة الواقعية</a:t>
            </a:r>
            <a:r>
              <a:rPr lang="en-US" dirty="0" smtClean="0"/>
              <a:t> .</a:t>
            </a:r>
          </a:p>
          <a:p>
            <a:r>
              <a:rPr lang="ar-SA" dirty="0" smtClean="0"/>
              <a:t>وأما التجديد </a:t>
            </a:r>
            <a:r>
              <a:rPr lang="ar-SA" dirty="0" err="1" smtClean="0"/>
              <a:t>الذ</a:t>
            </a:r>
            <a:r>
              <a:rPr lang="ar-SA" dirty="0" smtClean="0"/>
              <a:t> ي دعت إليه المدرسة الواقعية فنستطيع أن نرى من</a:t>
            </a:r>
            <a:endParaRPr lang="en-US" dirty="0" smtClean="0"/>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55000" lnSpcReduction="20000"/>
          </a:bodyPr>
          <a:lstStyle/>
          <a:p>
            <a:r>
              <a:rPr lang="ar-SA" dirty="0" smtClean="0"/>
              <a:t>ناحيتين</a:t>
            </a:r>
            <a:r>
              <a:rPr lang="en-US" dirty="0" smtClean="0"/>
              <a:t> :</a:t>
            </a:r>
          </a:p>
          <a:p>
            <a:r>
              <a:rPr lang="ar-SA" dirty="0" smtClean="0"/>
              <a:t>أ</a:t>
            </a:r>
            <a:r>
              <a:rPr lang="en-US" dirty="0" smtClean="0"/>
              <a:t>- </a:t>
            </a:r>
            <a:r>
              <a:rPr lang="ar-SA" dirty="0" smtClean="0"/>
              <a:t>من ناحية المضمون</a:t>
            </a:r>
            <a:r>
              <a:rPr lang="en-US" dirty="0" smtClean="0"/>
              <a:t> .</a:t>
            </a:r>
            <a:r>
              <a:rPr lang="ar-SA" dirty="0" smtClean="0"/>
              <a:t> وشعراء هذه المدرسة يعتبرون أن</a:t>
            </a:r>
            <a:r>
              <a:rPr lang="en-US" dirty="0" smtClean="0"/>
              <a:t> :</a:t>
            </a:r>
          </a:p>
          <a:p>
            <a:r>
              <a:rPr lang="ar-SA" dirty="0" smtClean="0"/>
              <a:t>١</a:t>
            </a:r>
            <a:r>
              <a:rPr lang="en-US" dirty="0" smtClean="0"/>
              <a:t>- </a:t>
            </a:r>
            <a:r>
              <a:rPr lang="ar-SA" dirty="0" smtClean="0"/>
              <a:t>الشعر تعبير عن معاناة حقيقية للواقع ، وارتباط وثيق </a:t>
            </a:r>
            <a:r>
              <a:rPr lang="ar-SA" dirty="0" err="1" smtClean="0"/>
              <a:t>به</a:t>
            </a:r>
            <a:r>
              <a:rPr lang="en-US" dirty="0" smtClean="0"/>
              <a:t> .</a:t>
            </a:r>
          </a:p>
          <a:p>
            <a:r>
              <a:rPr lang="ar-SA" dirty="0" smtClean="0"/>
              <a:t>٢</a:t>
            </a:r>
            <a:r>
              <a:rPr lang="en-US" dirty="0" smtClean="0"/>
              <a:t>- </a:t>
            </a:r>
            <a:r>
              <a:rPr lang="ar-SA" dirty="0" smtClean="0"/>
              <a:t>موضوعات الشعر هي نفسها موضوعات الحياة</a:t>
            </a:r>
            <a:r>
              <a:rPr lang="en-US" dirty="0" smtClean="0"/>
              <a:t> .</a:t>
            </a:r>
          </a:p>
          <a:p>
            <a:r>
              <a:rPr lang="ar-SA" dirty="0" smtClean="0"/>
              <a:t>٣</a:t>
            </a:r>
            <a:r>
              <a:rPr lang="en-US" dirty="0" smtClean="0"/>
              <a:t>- </a:t>
            </a:r>
            <a:r>
              <a:rPr lang="ar-SA" dirty="0" smtClean="0"/>
              <a:t>للشعر وظيفة إنسانية واجتماعية ، هي</a:t>
            </a:r>
            <a:r>
              <a:rPr lang="en-US" dirty="0" smtClean="0"/>
              <a:t> :</a:t>
            </a:r>
          </a:p>
          <a:p>
            <a:r>
              <a:rPr lang="en-US" dirty="0" smtClean="0"/>
              <a:t>- </a:t>
            </a:r>
            <a:r>
              <a:rPr lang="ar-SA" dirty="0" smtClean="0"/>
              <a:t>محاربة الزيف والفساد والتخلف </a:t>
            </a:r>
            <a:r>
              <a:rPr lang="ar-SA" dirty="0" err="1" smtClean="0"/>
              <a:t>فى</a:t>
            </a:r>
            <a:r>
              <a:rPr lang="ar-SA" dirty="0" smtClean="0"/>
              <a:t> ا</a:t>
            </a:r>
            <a:r>
              <a:rPr lang="en-US" dirty="0" smtClean="0"/>
              <a:t></a:t>
            </a:r>
            <a:r>
              <a:rPr lang="ar-SA" dirty="0" err="1" smtClean="0"/>
              <a:t>تمع</a:t>
            </a:r>
            <a:r>
              <a:rPr lang="en-US" dirty="0" smtClean="0"/>
              <a:t> .</a:t>
            </a:r>
          </a:p>
          <a:p>
            <a:r>
              <a:rPr lang="en-US" dirty="0" smtClean="0"/>
              <a:t>- </a:t>
            </a:r>
            <a:r>
              <a:rPr lang="ar-SA" dirty="0" smtClean="0"/>
              <a:t>مؤازرة حركات التحرر السياسي </a:t>
            </a:r>
            <a:r>
              <a:rPr lang="ar-SA" dirty="0" err="1" smtClean="0"/>
              <a:t>والإجتماعي</a:t>
            </a:r>
            <a:r>
              <a:rPr lang="en-US" dirty="0" smtClean="0"/>
              <a:t> .</a:t>
            </a:r>
          </a:p>
          <a:p>
            <a:r>
              <a:rPr lang="en-US" dirty="0" smtClean="0"/>
              <a:t>- </a:t>
            </a:r>
            <a:r>
              <a:rPr lang="ar-SA" dirty="0" smtClean="0"/>
              <a:t>الدعوة إلى حياة أفضل تسودها العدالة والسلام</a:t>
            </a:r>
            <a:r>
              <a:rPr lang="en-US" dirty="0" smtClean="0"/>
              <a:t> .</a:t>
            </a:r>
          </a:p>
          <a:p>
            <a:r>
              <a:rPr lang="ar-SA" dirty="0" smtClean="0"/>
              <a:t>ب</a:t>
            </a:r>
            <a:r>
              <a:rPr lang="en-US" dirty="0" smtClean="0"/>
              <a:t> – </a:t>
            </a:r>
            <a:r>
              <a:rPr lang="ar-SA" dirty="0" smtClean="0"/>
              <a:t>من ناحية الشكل والأداء</a:t>
            </a:r>
            <a:r>
              <a:rPr lang="en-US" dirty="0" smtClean="0"/>
              <a:t> .</a:t>
            </a:r>
          </a:p>
          <a:p>
            <a:r>
              <a:rPr lang="ar-SA" dirty="0" smtClean="0"/>
              <a:t>وشعراء هذه المدرسة غيروا شكل القصيدة وطريقة بنائها وموسيقاها</a:t>
            </a:r>
            <a:endParaRPr lang="en-US" dirty="0" smtClean="0"/>
          </a:p>
          <a:p>
            <a:r>
              <a:rPr lang="ar-SA" dirty="0" smtClean="0"/>
              <a:t>ووسائل التعبير فيها</a:t>
            </a:r>
            <a:r>
              <a:rPr lang="en-US" dirty="0" smtClean="0"/>
              <a:t>:</a:t>
            </a:r>
          </a:p>
          <a:p>
            <a:r>
              <a:rPr lang="ar-SA" dirty="0" smtClean="0"/>
              <a:t>١</a:t>
            </a:r>
            <a:r>
              <a:rPr lang="en-US" dirty="0" smtClean="0"/>
              <a:t>- </a:t>
            </a:r>
            <a:r>
              <a:rPr lang="ar-SA" dirty="0" smtClean="0"/>
              <a:t>أصبحت القصيدة بناء شعوريا يبدأ من لحظة معينة ، ثم يأخذ في</a:t>
            </a:r>
            <a:endParaRPr lang="en-US" dirty="0" smtClean="0"/>
          </a:p>
          <a:p>
            <a:r>
              <a:rPr lang="ar-SA" dirty="0" smtClean="0"/>
              <a:t>النمو والتطور حتى يكتمل بنهاية القصيدة</a:t>
            </a:r>
            <a:r>
              <a:rPr lang="en-US" dirty="0" smtClean="0"/>
              <a:t> .</a:t>
            </a:r>
          </a:p>
          <a:p>
            <a:r>
              <a:rPr lang="ar-SA" dirty="0" smtClean="0"/>
              <a:t>٢</a:t>
            </a:r>
            <a:r>
              <a:rPr lang="en-US" dirty="0" smtClean="0"/>
              <a:t>- </a:t>
            </a:r>
            <a:r>
              <a:rPr lang="ar-SA" dirty="0" smtClean="0"/>
              <a:t>تقسيم القصيدة إلى مقاطع</a:t>
            </a:r>
            <a:r>
              <a:rPr lang="en-US" dirty="0" smtClean="0"/>
              <a:t> .</a:t>
            </a:r>
          </a:p>
          <a:p>
            <a:r>
              <a:rPr lang="ar-SA" dirty="0" smtClean="0"/>
              <a:t>٣</a:t>
            </a:r>
            <a:r>
              <a:rPr lang="en-US" dirty="0" smtClean="0"/>
              <a:t>- </a:t>
            </a:r>
            <a:r>
              <a:rPr lang="ar-SA" dirty="0" smtClean="0"/>
              <a:t>حل السطر الشعري محل البيت ، والسطر يطول ويقصر حسب </a:t>
            </a:r>
            <a:r>
              <a:rPr lang="ar-SA" dirty="0" err="1" smtClean="0"/>
              <a:t>الدفقة</a:t>
            </a:r>
            <a:r>
              <a:rPr lang="ar-SA" dirty="0" smtClean="0"/>
              <a:t> الشعورية ٤</a:t>
            </a:r>
            <a:r>
              <a:rPr lang="en-US" dirty="0" smtClean="0"/>
              <a:t>- </a:t>
            </a:r>
            <a:r>
              <a:rPr lang="ar-SA" dirty="0" smtClean="0"/>
              <a:t>تنوعت القوافي بغير نظام ثابت لتوزيعها</a:t>
            </a:r>
            <a:r>
              <a:rPr lang="en-US" dirty="0" smtClean="0"/>
              <a:t> .</a:t>
            </a:r>
          </a:p>
          <a:p>
            <a:r>
              <a:rPr lang="ar-SA" dirty="0" smtClean="0"/>
              <a:t>٥</a:t>
            </a:r>
            <a:r>
              <a:rPr lang="en-US" dirty="0" smtClean="0"/>
              <a:t>- </a:t>
            </a:r>
            <a:r>
              <a:rPr lang="ar-SA" dirty="0" smtClean="0"/>
              <a:t>اعتمدت على الموسيقى الداخلية وعلى جرس الألفاظ</a:t>
            </a:r>
            <a:r>
              <a:rPr lang="en-US" dirty="0" smtClean="0"/>
              <a:t> .</a:t>
            </a:r>
          </a:p>
          <a:p>
            <a:r>
              <a:rPr lang="ar-SA" dirty="0" smtClean="0"/>
              <a:t>٦</a:t>
            </a:r>
            <a:r>
              <a:rPr lang="en-US" dirty="0" smtClean="0"/>
              <a:t>- </a:t>
            </a:r>
            <a:r>
              <a:rPr lang="ar-SA" dirty="0" smtClean="0"/>
              <a:t>ألفاظهم قريبة من لغة الحياة مع إكساب طاقات تعبيرية</a:t>
            </a:r>
            <a:r>
              <a:rPr lang="en-US" dirty="0" smtClean="0"/>
              <a:t> .</a:t>
            </a:r>
          </a:p>
          <a:p>
            <a:r>
              <a:rPr lang="ar-SA" dirty="0" smtClean="0"/>
              <a:t>ومن أشهر شعرائهم هم</a:t>
            </a:r>
            <a:r>
              <a:rPr lang="en-US" dirty="0" smtClean="0"/>
              <a:t> :</a:t>
            </a:r>
          </a:p>
          <a:p>
            <a:r>
              <a:rPr lang="en-US" dirty="0" smtClean="0"/>
              <a:t>- </a:t>
            </a:r>
            <a:r>
              <a:rPr lang="ar-SA" dirty="0" smtClean="0"/>
              <a:t>من مصر</a:t>
            </a:r>
            <a:r>
              <a:rPr lang="en-US" dirty="0" smtClean="0"/>
              <a:t> : </a:t>
            </a:r>
            <a:r>
              <a:rPr lang="ar-SA" dirty="0" smtClean="0"/>
              <a:t>صلاح عبد الصبور، وأحمد عبد المعطي</a:t>
            </a:r>
            <a:endParaRPr lang="en-US" dirty="0" smtClean="0"/>
          </a:p>
          <a:p>
            <a:r>
              <a:rPr lang="ar-SA" dirty="0" smtClean="0"/>
              <a:t>حجازي</a:t>
            </a:r>
            <a:r>
              <a:rPr lang="en-US" dirty="0" smtClean="0"/>
              <a:t> .</a:t>
            </a:r>
          </a:p>
          <a:p>
            <a:r>
              <a:rPr lang="en-US" dirty="0" smtClean="0"/>
              <a:t>- </a:t>
            </a:r>
            <a:r>
              <a:rPr lang="ar-SA" dirty="0" smtClean="0"/>
              <a:t>من فلسطين</a:t>
            </a:r>
            <a:r>
              <a:rPr lang="en-US" dirty="0" smtClean="0"/>
              <a:t> : </a:t>
            </a:r>
            <a:r>
              <a:rPr lang="ar-SA" dirty="0" smtClean="0"/>
              <a:t>فدوى طوقان ، وسلمى </a:t>
            </a:r>
            <a:r>
              <a:rPr lang="ar-SA" dirty="0" err="1" smtClean="0"/>
              <a:t>الحضراء</a:t>
            </a:r>
            <a:r>
              <a:rPr lang="en-US" dirty="0" smtClean="0"/>
              <a:t> .</a:t>
            </a:r>
          </a:p>
          <a:p>
            <a:r>
              <a:rPr lang="en-US" dirty="0" smtClean="0"/>
              <a:t>- </a:t>
            </a:r>
            <a:r>
              <a:rPr lang="ar-SA" dirty="0" smtClean="0"/>
              <a:t>من لبنان</a:t>
            </a:r>
            <a:r>
              <a:rPr lang="en-US" dirty="0" smtClean="0"/>
              <a:t> : </a:t>
            </a:r>
            <a:r>
              <a:rPr lang="ar-SA" dirty="0" smtClean="0"/>
              <a:t>خليل حاوي ، ويوسف الخال ، وعلي أحمد</a:t>
            </a:r>
            <a:endParaRPr lang="en-US" dirty="0" smtClean="0"/>
          </a:p>
          <a:p>
            <a:r>
              <a:rPr lang="ar-SA" dirty="0" smtClean="0"/>
              <a:t>وإن المدرسة الواقعية تحاول أن يكون الشعر تعبيرا عن معاناة حقيقية للواقع، وارتباط وثيق </a:t>
            </a:r>
            <a:r>
              <a:rPr lang="ar-SA" dirty="0" err="1" smtClean="0"/>
              <a:t>به</a:t>
            </a:r>
            <a:r>
              <a:rPr lang="ar-SA" dirty="0" smtClean="0"/>
              <a:t> ، وأن يكون للشعر وظيفة إنسانية واجتماعية ، وأن يكون الشعر متحررا من قيود القوافي الواحدة ، ولذلك تنوعت عند شعرائهم بغير نظام.</a:t>
            </a:r>
            <a:endParaRPr lang="en-US" dirty="0" smtClean="0"/>
          </a:p>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حركة الشعر الحر </a:t>
            </a:r>
            <a:r>
              <a:rPr lang="ar-IQ" dirty="0" err="1" smtClean="0"/>
              <a:t>واسبابها</a:t>
            </a:r>
            <a:r>
              <a:rPr lang="ar-IQ" dirty="0" smtClean="0"/>
              <a:t> (</a:t>
            </a:r>
            <a:r>
              <a:rPr lang="ar-IQ" dirty="0" err="1" smtClean="0"/>
              <a:t>اسباب</a:t>
            </a:r>
            <a:r>
              <a:rPr lang="ar-IQ" dirty="0" smtClean="0"/>
              <a:t> النشأة)</a:t>
            </a:r>
            <a:endParaRPr lang="en-US" dirty="0" smtClean="0"/>
          </a:p>
          <a:p>
            <a:r>
              <a:rPr lang="ar-SA" dirty="0" smtClean="0"/>
              <a:t>ظهر في العصر الحديث لون جديد من ألوان الشعر العربي، </a:t>
            </a:r>
            <a:r>
              <a:rPr lang="ar-SA" dirty="0" err="1" smtClean="0"/>
              <a:t>و</a:t>
            </a:r>
            <a:r>
              <a:rPr lang="ar-SA" dirty="0" smtClean="0"/>
              <a:t> هو الشعر الحرّ </a:t>
            </a:r>
            <a:r>
              <a:rPr lang="ar-SA" dirty="0" err="1" smtClean="0"/>
              <a:t>و</a:t>
            </a:r>
            <a:r>
              <a:rPr lang="ar-SA" dirty="0" smtClean="0"/>
              <a:t> قد ظهر بعد الحرب العالمية الثانية </a:t>
            </a:r>
            <a:r>
              <a:rPr lang="ar-SA" dirty="0" err="1" smtClean="0"/>
              <a:t>و</a:t>
            </a:r>
            <a:r>
              <a:rPr lang="ar-SA" dirty="0" smtClean="0"/>
              <a:t> تحديدا ظهر بالعراق بعد سنة</a:t>
            </a:r>
            <a:r>
              <a:rPr lang="en-US" dirty="0" smtClean="0"/>
              <a:t> 1947 </a:t>
            </a:r>
            <a:r>
              <a:rPr lang="ar-SA" dirty="0" smtClean="0"/>
              <a:t>على يد بعض الشعراء الموهوبين </a:t>
            </a:r>
            <a:r>
              <a:rPr lang="ar-SA" dirty="0" err="1" smtClean="0"/>
              <a:t>و</a:t>
            </a:r>
            <a:r>
              <a:rPr lang="ar-SA" dirty="0" smtClean="0"/>
              <a:t> على رأسهم</a:t>
            </a:r>
            <a:r>
              <a:rPr lang="en-US" dirty="0" smtClean="0"/>
              <a:t> "</a:t>
            </a:r>
            <a:r>
              <a:rPr lang="ar-SA" dirty="0" smtClean="0"/>
              <a:t>نازك الملائكة</a:t>
            </a:r>
            <a:r>
              <a:rPr lang="en-US" dirty="0" smtClean="0"/>
              <a:t>" </a:t>
            </a:r>
            <a:r>
              <a:rPr lang="ar-SA" dirty="0" smtClean="0"/>
              <a:t>و</a:t>
            </a:r>
            <a:r>
              <a:rPr lang="en-US" dirty="0" smtClean="0"/>
              <a:t> "</a:t>
            </a:r>
            <a:r>
              <a:rPr lang="ar-SA" dirty="0" smtClean="0"/>
              <a:t>بدر شاكر </a:t>
            </a:r>
            <a:r>
              <a:rPr lang="ar-SA" dirty="0" err="1" smtClean="0"/>
              <a:t>السياب</a:t>
            </a:r>
            <a:r>
              <a:rPr lang="en-US" dirty="0" smtClean="0"/>
              <a:t>" </a:t>
            </a:r>
            <a:r>
              <a:rPr lang="ar-SA" dirty="0" smtClean="0"/>
              <a:t>ثم</a:t>
            </a:r>
            <a:r>
              <a:rPr lang="en-US" dirty="0" smtClean="0"/>
              <a:t> "</a:t>
            </a:r>
            <a:r>
              <a:rPr lang="ar-SA" dirty="0" err="1" smtClean="0"/>
              <a:t>البِياتي</a:t>
            </a:r>
            <a:r>
              <a:rPr lang="en-US" dirty="0" smtClean="0"/>
              <a:t>" </a:t>
            </a:r>
            <a:r>
              <a:rPr lang="ar-SA" dirty="0" smtClean="0"/>
              <a:t>لاحقا، </a:t>
            </a:r>
            <a:r>
              <a:rPr lang="ar-SA" dirty="0" err="1" smtClean="0"/>
              <a:t>و</a:t>
            </a:r>
            <a:r>
              <a:rPr lang="ar-SA" dirty="0" smtClean="0"/>
              <a:t> كانت جمعيات شتى قد قامت لتطوير الأدب العربي مثل الرابطة </a:t>
            </a:r>
            <a:r>
              <a:rPr lang="ar-SA" dirty="0" err="1" smtClean="0"/>
              <a:t>القلمية</a:t>
            </a:r>
            <a:r>
              <a:rPr lang="ar-SA" dirty="0" smtClean="0"/>
              <a:t> بأمريكا،وجماعة الديوان التي ثارت على المدرسة الكلاسيكية، ثم جماعة </a:t>
            </a:r>
            <a:r>
              <a:rPr lang="ar-SA" dirty="0" err="1" smtClean="0"/>
              <a:t>أبولو</a:t>
            </a:r>
            <a:r>
              <a:rPr lang="ar-SA" dirty="0" smtClean="0"/>
              <a:t>، </a:t>
            </a:r>
            <a:r>
              <a:rPr lang="ar-SA" dirty="0" err="1" smtClean="0"/>
              <a:t>و</a:t>
            </a:r>
            <a:r>
              <a:rPr lang="ar-SA" dirty="0" smtClean="0"/>
              <a:t> قد ساهمت الجمعيات المذكورة مساهمة فعالة في نقد الشعر </a:t>
            </a:r>
            <a:r>
              <a:rPr lang="ar-SA" dirty="0" err="1" smtClean="0"/>
              <a:t>و</a:t>
            </a:r>
            <a:r>
              <a:rPr lang="ar-SA" dirty="0" smtClean="0"/>
              <a:t> تطويره، </a:t>
            </a:r>
            <a:r>
              <a:rPr lang="ar-SA" dirty="0" err="1" smtClean="0"/>
              <a:t>و</a:t>
            </a:r>
            <a:r>
              <a:rPr lang="ar-SA" dirty="0" smtClean="0"/>
              <a:t> لوْ من  الناحية النظرية</a:t>
            </a:r>
            <a:r>
              <a:rPr lang="en-US" dirty="0" smtClean="0"/>
              <a:t> .</a:t>
            </a:r>
          </a:p>
          <a:p>
            <a:r>
              <a:rPr lang="ar-SA" dirty="0" smtClean="0"/>
              <a:t>و من رُوَادِ الشِّعر الحرّ</a:t>
            </a:r>
            <a:r>
              <a:rPr lang="en-US" dirty="0" smtClean="0"/>
              <a:t> "</a:t>
            </a:r>
            <a:r>
              <a:rPr lang="ar-SA" dirty="0" smtClean="0"/>
              <a:t>نازك الملائكة</a:t>
            </a:r>
            <a:r>
              <a:rPr lang="en-US" dirty="0" smtClean="0"/>
              <a:t>" </a:t>
            </a:r>
            <a:r>
              <a:rPr lang="ar-SA" dirty="0" smtClean="0"/>
              <a:t>التي ظهرت لها أول قصيدة في هذا اللون الشعري سنة</a:t>
            </a:r>
            <a:r>
              <a:rPr lang="en-US" dirty="0" smtClean="0"/>
              <a:t> 1947</a:t>
            </a:r>
            <a:r>
              <a:rPr lang="ar-SA" dirty="0" smtClean="0"/>
              <a:t> بعنوان</a:t>
            </a:r>
            <a:r>
              <a:rPr lang="en-US" dirty="0" smtClean="0"/>
              <a:t> "</a:t>
            </a:r>
            <a:r>
              <a:rPr lang="ar-SA" dirty="0" smtClean="0"/>
              <a:t>الكوليرا</a:t>
            </a:r>
            <a:r>
              <a:rPr lang="en-US" dirty="0" smtClean="0"/>
              <a:t>"</a:t>
            </a:r>
          </a:p>
          <a:p>
            <a:r>
              <a:rPr lang="ar-IQ" dirty="0" smtClean="0"/>
              <a:t>وفي الحقيقة أن هذه الأنواع الشعرية دخلت في الشعر العربي إثر الحركة التجديدية ، حيث قام كثير من الشعراء المتجددون إثر النهضة الحديثة العربية ، وتذهب الأسبقية في المحاولة نحو التجديد إلى محمود سامي البارودي الذي بادر إلى بذور البذر الأولى للتجديد في الشعر التقليدي ، وقامت على فكرته حركات أدبية وعلى رأسها حركة </a:t>
            </a:r>
            <a:r>
              <a:rPr lang="ar-IQ" dirty="0" err="1" smtClean="0"/>
              <a:t>أبولو</a:t>
            </a:r>
            <a:r>
              <a:rPr lang="ar-IQ" dirty="0" smtClean="0"/>
              <a:t> ومدرسة الديوان فقوي </a:t>
            </a:r>
            <a:r>
              <a:rPr lang="ar-IQ" dirty="0" err="1" smtClean="0"/>
              <a:t>بها</a:t>
            </a:r>
            <a:r>
              <a:rPr lang="ar-IQ" dirty="0" smtClean="0"/>
              <a:t> حركة التجديد ، إلى أن تمخض الشعر العربي الحديث بأشكال شعرية مختلفة متعددة عن هذه الحركة . ويجب أن نشير إلى نقطة مهمة للغاية ، وهي لماذا مست الحاجة إلى التجديد والحداثة الشعرية في العربي الحديث ....؟</a:t>
            </a:r>
            <a:endParaRPr lang="en-US" dirty="0" smtClean="0"/>
          </a:p>
          <a:p>
            <a:r>
              <a:rPr lang="ar-IQ" dirty="0" smtClean="0"/>
              <a:t>فذهب النقاد إلى مذهبين في هذا الخصوص :</a:t>
            </a:r>
            <a:endParaRPr lang="en-US" dirty="0" smtClean="0"/>
          </a:p>
          <a:p>
            <a:r>
              <a:rPr lang="ar-IQ" dirty="0" smtClean="0"/>
              <a:t>١- منهم من قالوا إن العشر التقليدي لا يصلح لمعالجة القضايا البشرية خاصة فيما يتعلق بالحياة العلمية والعلوم الاجتماعية والتجريبية ، والتقيد الصارم بالقوافي والأوزان يجعل الشعر عاجزاً تماماً عن التعبير الدقيق عما </a:t>
            </a:r>
            <a:r>
              <a:rPr lang="ar-IQ" dirty="0" err="1" smtClean="0"/>
              <a:t>يجيسه</a:t>
            </a:r>
            <a:r>
              <a:rPr lang="ar-IQ" dirty="0" smtClean="0"/>
              <a:t> في خواطر الشعراء والأدباء ، ومن ثم ثار الشعراء والأدباء ضد قيود الأوزان والقوافي. وحركة التجديد ليست </a:t>
            </a:r>
            <a:r>
              <a:rPr lang="ar-IQ" dirty="0" err="1" smtClean="0"/>
              <a:t>بشئ</a:t>
            </a:r>
            <a:r>
              <a:rPr lang="ar-IQ" dirty="0" smtClean="0"/>
              <a:t> </a:t>
            </a:r>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IQ" dirty="0" smtClean="0"/>
              <a:t>سوى ثورة قيود القديم في الشعر والنثر في شكله ومضمونه . يعني الشعر التقليدي عاجز وقاصر عن المسايرة مع مواكب الزمان ، فالتجديد ضروري.</a:t>
            </a:r>
            <a:endParaRPr lang="en-US" dirty="0" smtClean="0"/>
          </a:p>
          <a:p>
            <a:r>
              <a:rPr lang="ar-IQ" dirty="0" smtClean="0"/>
              <a:t>٢- بينما يرى بعض النقاد أن التطلع إلى التجديد لدى الشعر هو الذي سبب في التجديد وأدّى الشاعر إلى التجديد والابتكار والتفنن في الأوزان والقوافي .</a:t>
            </a:r>
            <a:endParaRPr lang="en-US" dirty="0" smtClean="0"/>
          </a:p>
          <a:p>
            <a:r>
              <a:rPr lang="ar-IQ" dirty="0" smtClean="0"/>
              <a:t>٣- وفيما نعتقد أن التجديد تمخض عن دافع مزيج من السببين كليهما.</a:t>
            </a:r>
            <a:endParaRPr lang="en-US" dirty="0" smtClean="0"/>
          </a:p>
          <a:p>
            <a:r>
              <a:rPr lang="ar-IQ" dirty="0" smtClean="0"/>
              <a:t>الباحث الغربي </a:t>
            </a:r>
            <a:r>
              <a:rPr lang="ar-IQ" dirty="0" err="1" smtClean="0"/>
              <a:t>س</a:t>
            </a:r>
            <a:r>
              <a:rPr lang="ar-IQ" dirty="0" smtClean="0"/>
              <a:t>. </a:t>
            </a:r>
            <a:r>
              <a:rPr lang="ar-IQ" dirty="0" err="1" smtClean="0"/>
              <a:t>مورية</a:t>
            </a:r>
            <a:r>
              <a:rPr lang="ar-IQ" dirty="0" smtClean="0"/>
              <a:t> ذهب في كتابه " الشعر العربي الحديث: تطور أشكال وموضوعاته بتأثير الأدب الغربي " إلى أن الشعر الحر نشأ في الغرب ، ولم يتعرف عليه الأدب العربي إلا إثر محاولات أبو شادي من حركة </a:t>
            </a:r>
            <a:r>
              <a:rPr lang="ar-IQ" dirty="0" err="1" smtClean="0"/>
              <a:t>أبولو</a:t>
            </a:r>
            <a:r>
              <a:rPr lang="ar-IQ" dirty="0" smtClean="0"/>
              <a:t> ، والذي آثر الشعر الحر على الشعر المرسل؛ لأنه وجد في الشعر الحر وسيلة أفضل لصياغة الملاحم والدراما والشعر القصصي . وقد أعلن </a:t>
            </a:r>
            <a:r>
              <a:rPr lang="ar-IQ" dirty="0" err="1" smtClean="0"/>
              <a:t>أبوشادي</a:t>
            </a:r>
            <a:r>
              <a:rPr lang="ar-IQ" dirty="0" smtClean="0"/>
              <a:t> في بيانه الأول من الشعر الحر الذي نشره في مجلة " أدبي" عام 1936م ، وتقلده كل من الشعراء من أمثال فريد أبو حديد، وخليل </a:t>
            </a:r>
            <a:r>
              <a:rPr lang="ar-IQ" dirty="0" err="1" smtClean="0"/>
              <a:t>شيبوب</a:t>
            </a:r>
            <a:r>
              <a:rPr lang="ar-IQ" dirty="0" smtClean="0"/>
              <a:t> ، ومصطفى </a:t>
            </a:r>
            <a:r>
              <a:rPr lang="ar-IQ" dirty="0" err="1" smtClean="0"/>
              <a:t>عبداللطيف</a:t>
            </a:r>
            <a:r>
              <a:rPr lang="ar-IQ" dirty="0" smtClean="0"/>
              <a:t> </a:t>
            </a:r>
            <a:r>
              <a:rPr lang="ar-IQ" dirty="0" err="1" smtClean="0"/>
              <a:t>السحرتي</a:t>
            </a:r>
            <a:r>
              <a:rPr lang="ar-IQ" dirty="0" smtClean="0"/>
              <a:t>.</a:t>
            </a:r>
            <a:endParaRPr lang="en-US" dirty="0" smtClean="0"/>
          </a:p>
          <a:p>
            <a:r>
              <a:rPr lang="ar-IQ" dirty="0" smtClean="0"/>
              <a:t>إلاّ أن العمود الرئيسي للشعر الحر نازك الملائكة تُرجع تاريخ نشأة الشعر الحر وبدايته إلى 1947م ، حيث تقول :</a:t>
            </a:r>
            <a:endParaRPr lang="en-US" dirty="0" smtClean="0"/>
          </a:p>
          <a:p>
            <a:r>
              <a:rPr lang="ar-IQ" dirty="0" smtClean="0"/>
              <a:t>" كانت بداية حركة الشعر الحر سنة 1947م في العراق ، ومن العراق، بل من بغداد نفسها ، وزحفت هذه الحركة وامتدت حتى غمرت الوطن العربي كله، وكادت بسبب الذين استجابوا لها، تجرف أساليب شعرنا الأخرى جميعاً ، وكانت أولى قصيدة حرة الوزن تنشر قصيدتي " الكوليرا" ثم قصيدة " هل كان حباً " لبدر شاكر </a:t>
            </a:r>
            <a:r>
              <a:rPr lang="ar-IQ" dirty="0" err="1" smtClean="0"/>
              <a:t>السياب</a:t>
            </a:r>
            <a:r>
              <a:rPr lang="ar-IQ" dirty="0" smtClean="0"/>
              <a:t> من ديوانه " أزهار ذابلة" وكلا القصيدتين نشرتا في عام 1947م .</a:t>
            </a:r>
            <a:endParaRPr lang="en-US" dirty="0" smtClean="0"/>
          </a:p>
          <a:p>
            <a:r>
              <a:rPr lang="ar-IQ" dirty="0" smtClean="0"/>
              <a:t>إلاّ أنها في مقدمة " قضايا الشعر المعاصر" تعترف بأن بدايات الشعر الحر كانت قبل عام 1947م . كما تقول " في عام 1962م صدر كتابي هذا وفيه حكمت بأن الشعر الحر قد طلع من العراق ، منه زحف إلى أقطار الوطن العربي ، ولم أكن يوم قررت هذا الحكم أدري أن هناك شعراً حراً قد نظم في العالم العربي قبل سنة </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1947م ، سنة نظمي لقصيدة " الكوليرا" ثم فوجئت بعد ذلك بان هناك قصائد حرة معدودة عرفته من كتابات الباحثين والمعلقين ، لأنني لم أقرأ بعد تلك القصائد من مصادرها ، وإذا </a:t>
            </a:r>
            <a:r>
              <a:rPr lang="ar-IQ" dirty="0" err="1" smtClean="0"/>
              <a:t>بإسماء</a:t>
            </a:r>
            <a:r>
              <a:rPr lang="ar-IQ" dirty="0" smtClean="0"/>
              <a:t> غير قليلة ترد في هذا المجال منها اسم علي أحمد </a:t>
            </a:r>
            <a:r>
              <a:rPr lang="ar-IQ" dirty="0" err="1" smtClean="0"/>
              <a:t>باكثير</a:t>
            </a:r>
            <a:r>
              <a:rPr lang="ar-IQ" dirty="0" smtClean="0"/>
              <a:t> ، ومحمد أبي حديد ، ومحمود حسن إسماعيل ، </a:t>
            </a:r>
            <a:r>
              <a:rPr lang="ar-IQ" dirty="0" err="1" smtClean="0"/>
              <a:t>وعرار</a:t>
            </a:r>
            <a:r>
              <a:rPr lang="ar-IQ" dirty="0" smtClean="0"/>
              <a:t> شاعر الأردن ولويس عوض. </a:t>
            </a:r>
            <a:endParaRPr lang="en-US" dirty="0" smtClean="0"/>
          </a:p>
          <a:p>
            <a:r>
              <a:rPr lang="ar-IQ" dirty="0" smtClean="0"/>
              <a:t>تعريف الشعر الحر : هو شعر ذو شطر واحد ليس مطول ثابت وإنما يصح أنه يتغير عدد التفعيلات من شطر إلي شطر ويكون هذا التغيير وفق قانون عروضي يتحكم فيه.</a:t>
            </a:r>
            <a:endParaRPr lang="en-US" dirty="0" smtClean="0"/>
          </a:p>
          <a:p>
            <a:r>
              <a:rPr lang="ar-IQ" dirty="0" smtClean="0"/>
              <a:t>تقول نازك الملائكة : بأساس الوزن في الشعر الحر أنه يقوم علي وحدة التفعيلة ، والمعني البسيط الواضح </a:t>
            </a:r>
            <a:r>
              <a:rPr lang="ar-IQ" dirty="0" err="1" smtClean="0"/>
              <a:t>اهذا</a:t>
            </a:r>
            <a:r>
              <a:rPr lang="ar-IQ" dirty="0" smtClean="0"/>
              <a:t> الحكم أن الحرية في تنويع عدد التفعيلات أو أطوال </a:t>
            </a:r>
            <a:r>
              <a:rPr lang="ar-IQ" dirty="0" err="1" smtClean="0"/>
              <a:t>الأشطر</a:t>
            </a:r>
            <a:r>
              <a:rPr lang="ar-IQ" dirty="0" smtClean="0"/>
              <a:t> مشترط بدء </a:t>
            </a:r>
            <a:r>
              <a:rPr lang="ar-IQ" dirty="0" err="1" smtClean="0"/>
              <a:t>ا</a:t>
            </a:r>
            <a:r>
              <a:rPr lang="ar-IQ" dirty="0" smtClean="0"/>
              <a:t> أنه تكون </a:t>
            </a:r>
            <a:r>
              <a:rPr lang="ar-IQ" dirty="0" err="1" smtClean="0"/>
              <a:t>التعفيلات</a:t>
            </a:r>
            <a:r>
              <a:rPr lang="ar-IQ" dirty="0" smtClean="0"/>
              <a:t> في الأسطر متشابهة تمام التشابه، </a:t>
            </a:r>
            <a:r>
              <a:rPr lang="ar-IQ" dirty="0" err="1" smtClean="0"/>
              <a:t>بينظم</a:t>
            </a:r>
            <a:r>
              <a:rPr lang="ar-IQ" dirty="0" smtClean="0"/>
              <a:t> الشاعر من البحر ذي التفعيلة الواحدة المكررة أشطرا تجري علي هذا النسق:</a:t>
            </a:r>
            <a:endParaRPr lang="en-US" dirty="0" smtClean="0"/>
          </a:p>
          <a:p>
            <a:r>
              <a:rPr lang="ar-IQ" dirty="0" smtClean="0"/>
              <a:t>وزنه: </a:t>
            </a:r>
            <a:r>
              <a:rPr lang="ar-IQ" dirty="0" err="1" smtClean="0"/>
              <a:t>فاعلاتن</a:t>
            </a:r>
            <a:r>
              <a:rPr lang="ar-IQ" dirty="0" smtClean="0"/>
              <a:t> </a:t>
            </a:r>
            <a:r>
              <a:rPr lang="ar-IQ" dirty="0" err="1" smtClean="0"/>
              <a:t>فاعلاتن</a:t>
            </a:r>
            <a:r>
              <a:rPr lang="ar-IQ" dirty="0" smtClean="0"/>
              <a:t> </a:t>
            </a:r>
            <a:r>
              <a:rPr lang="ar-IQ" dirty="0" err="1" smtClean="0"/>
              <a:t>فاعلاتن</a:t>
            </a:r>
            <a:r>
              <a:rPr lang="ar-IQ" dirty="0" smtClean="0"/>
              <a:t> </a:t>
            </a:r>
            <a:r>
              <a:rPr lang="ar-IQ" dirty="0" err="1" smtClean="0"/>
              <a:t>فاعلاتن</a:t>
            </a:r>
            <a:endParaRPr lang="en-US" dirty="0" smtClean="0"/>
          </a:p>
          <a:p>
            <a:r>
              <a:rPr lang="ar-IQ" dirty="0" err="1" smtClean="0"/>
              <a:t>فاعلاتن</a:t>
            </a:r>
            <a:r>
              <a:rPr lang="ar-IQ" dirty="0" smtClean="0"/>
              <a:t> </a:t>
            </a:r>
            <a:r>
              <a:rPr lang="ar-IQ" dirty="0" err="1" smtClean="0"/>
              <a:t>فاعلاتن</a:t>
            </a:r>
            <a:endParaRPr lang="en-US" dirty="0" smtClean="0"/>
          </a:p>
          <a:p>
            <a:r>
              <a:rPr lang="ar-IQ" dirty="0" err="1" smtClean="0"/>
              <a:t>فاعلاتن</a:t>
            </a:r>
            <a:r>
              <a:rPr lang="ar-IQ" dirty="0" smtClean="0"/>
              <a:t> </a:t>
            </a:r>
            <a:r>
              <a:rPr lang="ar-IQ" dirty="0" err="1" smtClean="0"/>
              <a:t>فاعلاتن</a:t>
            </a:r>
            <a:r>
              <a:rPr lang="ar-IQ" dirty="0" smtClean="0"/>
              <a:t> </a:t>
            </a:r>
            <a:r>
              <a:rPr lang="ar-IQ" dirty="0" err="1" smtClean="0"/>
              <a:t>فاعلاتن</a:t>
            </a:r>
            <a:endParaRPr lang="en-US" dirty="0" smtClean="0"/>
          </a:p>
          <a:p>
            <a:r>
              <a:rPr lang="ar-IQ" dirty="0" err="1" smtClean="0"/>
              <a:t>فاعلاتن</a:t>
            </a:r>
            <a:endParaRPr lang="en-US" dirty="0" smtClean="0"/>
          </a:p>
          <a:p>
            <a:r>
              <a:rPr lang="ar-IQ" dirty="0" err="1" smtClean="0"/>
              <a:t>فاعلاتن</a:t>
            </a:r>
            <a:r>
              <a:rPr lang="ar-IQ" dirty="0" smtClean="0"/>
              <a:t> </a:t>
            </a:r>
            <a:r>
              <a:rPr lang="ar-IQ" dirty="0" err="1" smtClean="0"/>
              <a:t>فاعلاتن</a:t>
            </a:r>
            <a:r>
              <a:rPr lang="ar-IQ" dirty="0" smtClean="0"/>
              <a:t> </a:t>
            </a:r>
            <a:r>
              <a:rPr lang="ar-IQ" dirty="0" err="1" smtClean="0"/>
              <a:t>فاعلاتن</a:t>
            </a:r>
            <a:endParaRPr lang="en-US" dirty="0" smtClean="0"/>
          </a:p>
          <a:p>
            <a:r>
              <a:rPr lang="ar-IQ" dirty="0" err="1" smtClean="0"/>
              <a:t>فاعلاتن</a:t>
            </a:r>
            <a:r>
              <a:rPr lang="ar-IQ" dirty="0" smtClean="0"/>
              <a:t> </a:t>
            </a:r>
            <a:r>
              <a:rPr lang="ar-IQ" dirty="0" err="1" smtClean="0"/>
              <a:t>فاعلاتن</a:t>
            </a:r>
            <a:endParaRPr lang="en-US" dirty="0" smtClean="0"/>
          </a:p>
          <a:p>
            <a:r>
              <a:rPr lang="ar-IQ" b="1" u="sng" dirty="0" err="1" smtClean="0"/>
              <a:t>وايضاً</a:t>
            </a:r>
            <a:r>
              <a:rPr lang="ar-IQ" b="1" u="sng" dirty="0" smtClean="0"/>
              <a:t> من </a:t>
            </a:r>
            <a:r>
              <a:rPr lang="ar-IQ" b="1" u="sng" dirty="0" err="1" smtClean="0"/>
              <a:t>اسباب</a:t>
            </a:r>
            <a:r>
              <a:rPr lang="ar-IQ" b="1" u="sng" dirty="0" smtClean="0"/>
              <a:t> نشأة الشعر الحر :</a:t>
            </a:r>
            <a:endParaRPr lang="en-US" dirty="0" smtClean="0"/>
          </a:p>
          <a:p>
            <a:r>
              <a:rPr lang="ar-SA" dirty="0" smtClean="0"/>
              <a:t>1-  دراسة الشعراء للآداب الغربية أدى إلى تطوّر ذوقهم والاستفادة من ثقافة غيرهم</a:t>
            </a:r>
            <a:r>
              <a:rPr lang="en-US" dirty="0" smtClean="0"/>
              <a:t>.</a:t>
            </a:r>
          </a:p>
          <a:p>
            <a:r>
              <a:rPr lang="ar-SA" dirty="0" smtClean="0"/>
              <a:t>2</a:t>
            </a:r>
            <a:r>
              <a:rPr lang="en-US" dirty="0" smtClean="0"/>
              <a:t>- </a:t>
            </a:r>
            <a:r>
              <a:rPr lang="ar-SA" dirty="0" smtClean="0"/>
              <a:t>الإحساس برتابة الموسيقى في القصيدة التقليدية </a:t>
            </a:r>
            <a:r>
              <a:rPr lang="ar-SA" dirty="0" err="1" smtClean="0"/>
              <a:t>و</a:t>
            </a:r>
            <a:r>
              <a:rPr lang="ar-SA" dirty="0" smtClean="0"/>
              <a:t> ثقل التزاماتها</a:t>
            </a:r>
            <a:r>
              <a:rPr lang="en-US" dirty="0" smtClean="0"/>
              <a:t>.</a:t>
            </a:r>
          </a:p>
          <a:p>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smtClean="0"/>
              <a:t>3</a:t>
            </a:r>
            <a:r>
              <a:rPr lang="en-US" dirty="0" smtClean="0"/>
              <a:t>- </a:t>
            </a:r>
            <a:r>
              <a:rPr lang="ar-SA" dirty="0" smtClean="0"/>
              <a:t>ميل الشعراء إلى تحكيم المضمون في الشكل، </a:t>
            </a:r>
            <a:r>
              <a:rPr lang="ar-SA" dirty="0" err="1" smtClean="0"/>
              <a:t>و</a:t>
            </a:r>
            <a:r>
              <a:rPr lang="ar-SA" dirty="0" smtClean="0"/>
              <a:t> القصيدة التقليدية تدعو الشاعر إلى الاهتمام</a:t>
            </a:r>
            <a:endParaRPr lang="en-US" dirty="0" smtClean="0"/>
          </a:p>
          <a:p>
            <a:r>
              <a:rPr lang="ar-SA" dirty="0" smtClean="0"/>
              <a:t>بالناحية الشكلية لإتمام ضوابط البيت، مما قد يضعف المعنى</a:t>
            </a:r>
            <a:r>
              <a:rPr lang="en-US" dirty="0" smtClean="0"/>
              <a:t> .</a:t>
            </a:r>
          </a:p>
          <a:p>
            <a:r>
              <a:rPr lang="ar-SA" dirty="0" smtClean="0"/>
              <a:t>4</a:t>
            </a:r>
            <a:r>
              <a:rPr lang="en-US" dirty="0" smtClean="0"/>
              <a:t>-</a:t>
            </a:r>
            <a:r>
              <a:rPr lang="ar-SA" dirty="0" smtClean="0"/>
              <a:t>منح الشاعر حرية أكبر في التعبير عن النفس </a:t>
            </a:r>
            <a:r>
              <a:rPr lang="ar-SA" dirty="0" err="1" smtClean="0"/>
              <a:t>و</a:t>
            </a:r>
            <a:r>
              <a:rPr lang="ar-SA" dirty="0" smtClean="0"/>
              <a:t> تناول الموضوعات المعاصرة </a:t>
            </a:r>
            <a:r>
              <a:rPr lang="ar-SA" dirty="0" err="1" smtClean="0"/>
              <a:t>و</a:t>
            </a:r>
            <a:r>
              <a:rPr lang="ar-SA" dirty="0" smtClean="0"/>
              <a:t> المعقدة </a:t>
            </a:r>
            <a:r>
              <a:rPr lang="ar-SA" dirty="0" err="1" smtClean="0"/>
              <a:t>و</a:t>
            </a:r>
            <a:r>
              <a:rPr lang="ar-SA" dirty="0" smtClean="0"/>
              <a:t> من فرسان شعر التفعيلة المشهورين نازك الملائكة </a:t>
            </a:r>
            <a:r>
              <a:rPr lang="ar-SA" dirty="0" err="1" smtClean="0"/>
              <a:t>و</a:t>
            </a:r>
            <a:r>
              <a:rPr lang="ar-SA" dirty="0" smtClean="0"/>
              <a:t> </a:t>
            </a:r>
            <a:r>
              <a:rPr lang="ar-SA" dirty="0" err="1" smtClean="0"/>
              <a:t>السَّياب</a:t>
            </a:r>
            <a:r>
              <a:rPr lang="ar-SA" dirty="0" smtClean="0"/>
              <a:t>، </a:t>
            </a:r>
            <a:r>
              <a:rPr lang="ar-SA" dirty="0" err="1" smtClean="0"/>
              <a:t>و</a:t>
            </a:r>
            <a:r>
              <a:rPr lang="ar-SA" dirty="0" smtClean="0"/>
              <a:t> </a:t>
            </a:r>
            <a:r>
              <a:rPr lang="ar-SA" dirty="0" err="1" smtClean="0"/>
              <a:t>البياتي</a:t>
            </a:r>
            <a:r>
              <a:rPr lang="ar-SA" dirty="0" smtClean="0"/>
              <a:t> في العراق ونزار قباني بسوريا، </a:t>
            </a:r>
            <a:r>
              <a:rPr lang="ar-SA" dirty="0" err="1" smtClean="0"/>
              <a:t>و</a:t>
            </a:r>
            <a:r>
              <a:rPr lang="ar-SA" dirty="0" smtClean="0"/>
              <a:t> محمود درويش بفلسطين، </a:t>
            </a:r>
            <a:r>
              <a:rPr lang="ar-SA" dirty="0" err="1" smtClean="0"/>
              <a:t>و</a:t>
            </a:r>
            <a:r>
              <a:rPr lang="ar-SA" dirty="0" smtClean="0"/>
              <a:t> سعد الله </a:t>
            </a:r>
            <a:r>
              <a:rPr lang="ar-SA" dirty="0" err="1" smtClean="0"/>
              <a:t>و</a:t>
            </a:r>
            <a:r>
              <a:rPr lang="ar-SA" dirty="0" smtClean="0"/>
              <a:t> أبو القاسم خمّار في الجزائر </a:t>
            </a:r>
            <a:r>
              <a:rPr lang="ar-SA" dirty="0" err="1" smtClean="0"/>
              <a:t>و</a:t>
            </a:r>
            <a:r>
              <a:rPr lang="ar-SA" dirty="0" smtClean="0"/>
              <a:t> العشرات من الشعراء المبدعين في كل قطر.</a:t>
            </a:r>
            <a:endParaRPr lang="en-US" dirty="0" smtClean="0"/>
          </a:p>
          <a:p>
            <a:r>
              <a:rPr lang="ar-IQ" dirty="0" smtClean="0"/>
              <a:t>سمات الشعر العربي القديم : </a:t>
            </a:r>
            <a:endParaRPr lang="en-US" dirty="0" smtClean="0"/>
          </a:p>
          <a:p>
            <a:r>
              <a:rPr lang="ar-IQ" dirty="0" smtClean="0"/>
              <a:t>الشعراء العرب القدامى الذين كانت أشعارهم في العصر الجاهلي، تُنقل بالحفظ لا بالتدوين، فإننا لا نعلم متى بدؤوا يكتبون الشعر عامة، وأشعار التعبير عن الذات خاصة. ولكن غِنى العربية بألفاظ التعبير عن الذات الكثيرة ومترادفاتها، دلالة على قدم التعبير عن تلك العواطف الإنسانية في اللغة العربية شعراً أو نثراً. فاللغة العربية حافلة بأسماء التعبير عن الذات حتى بلغ بعضهم </a:t>
            </a:r>
            <a:r>
              <a:rPr lang="ar-IQ" dirty="0" err="1" smtClean="0"/>
              <a:t>بها</a:t>
            </a:r>
            <a:r>
              <a:rPr lang="ar-IQ" dirty="0" smtClean="0"/>
              <a:t> إلى الستين اسماً.</a:t>
            </a:r>
            <a:endParaRPr lang="en-US" dirty="0" smtClean="0"/>
          </a:p>
          <a:p>
            <a:r>
              <a:rPr lang="ar-IQ" dirty="0" smtClean="0"/>
              <a:t>فالتعبير عن الذات في اللغة: فَرطُ الحبِّ. ورجلٌ عشِّيقٌ، أي كثير العِشْقِ لذاته</a:t>
            </a:r>
            <a:endParaRPr lang="en-US" dirty="0" smtClean="0"/>
          </a:p>
          <a:p>
            <a:r>
              <a:rPr lang="ar-IQ" dirty="0" smtClean="0"/>
              <a:t>1- يشترط في القصيدة أن تلتزم بالوزن والقافية، وتزينها الديكورات الفخمة من بيان وبديع وجناس وطباق ومجاز واستعارة وأن لا تخلو من الحكمة والمواعظ ومن أفكار فلسفية.</a:t>
            </a:r>
            <a:endParaRPr lang="en-US" dirty="0" smtClean="0"/>
          </a:p>
          <a:p>
            <a:r>
              <a:rPr lang="ar-IQ" dirty="0" smtClean="0"/>
              <a:t>قوافيها مضبوطة الحركات إلا ما قل، فتسكين القوافي أمر غير مقبول في عمود الشعر العربي القديم، بل يعتبر دليلا علي ضعف الشاعر. فالشعر إيقاع وحركة تعودتهما الأذن منذ عشرات القرون، عدا عن إمكانية تجويز تسكين القوافي، فلا تسكين علي الإطلاق في كلمات البيت الشعري الأخرى. لا سكون في داخل البيت فالداخل يعج ويضج بشتى أنواع الحركات من رفع ونصب وجر.</a:t>
            </a:r>
            <a:endParaRPr lang="en-US" dirty="0" smtClean="0"/>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 وضوح القصيدة في المعني والإشارة والاستعارة والمجاز وأن يكون كاملا أو شبه كامل فالأبيات فرادي والقصيدة ككل مفضوحة المقاصد والأغراض لا تستر نفسها إلا في القليل من الحالات (الشعر الصوفي).</a:t>
            </a:r>
            <a:endParaRPr lang="en-US" dirty="0" smtClean="0"/>
          </a:p>
          <a:p>
            <a:r>
              <a:rPr lang="ar-IQ" dirty="0" smtClean="0"/>
              <a:t>3- يمكن اختزال القصيدة بحذف بعض أبياتها التي تكرر معاني قيلت في أبيات أخري من دون أن يؤثر الأمر علي مجمل سياق القصيدة معني وقصدا.</a:t>
            </a:r>
            <a:endParaRPr lang="en-US" dirty="0" smtClean="0"/>
          </a:p>
          <a:p>
            <a:r>
              <a:rPr lang="ar-IQ" dirty="0" smtClean="0"/>
              <a:t>4- الفترة الزمنية/ عمر القصيدة ــ يدعي المؤرخون أن امرأ </a:t>
            </a:r>
            <a:r>
              <a:rPr lang="ar-IQ" dirty="0" err="1" smtClean="0"/>
              <a:t>القيس</a:t>
            </a:r>
            <a:r>
              <a:rPr lang="ar-IQ" dirty="0" smtClean="0"/>
              <a:t> كان أول من قال الشعر وأول من قيد القوافي وأبد الأوابد، أي أن هذا الشعر قد ولد قبل الإسلام بقرنين من الزمان، وإذا كان صحيحا أن الشاعر امرأ </a:t>
            </a:r>
            <a:r>
              <a:rPr lang="ar-IQ" dirty="0" err="1" smtClean="0"/>
              <a:t>القيس</a:t>
            </a:r>
            <a:r>
              <a:rPr lang="ar-IQ" dirty="0" smtClean="0"/>
              <a:t> عاصر تلك الفترة من الزمن ــ واستمر معمرا حتى نهاية الحرب العالمية الثانية (1945). عمر طويل ولكن التغيرات التي طرأت عليه قليلة وجد بطيئة.. </a:t>
            </a:r>
            <a:endParaRPr lang="en-US" dirty="0" smtClean="0"/>
          </a:p>
          <a:p>
            <a:r>
              <a:rPr lang="ar-IQ" dirty="0" smtClean="0"/>
              <a:t>5- القصيدة ملزمة بقيود ثقيلة شديدة وأحكام صارمة لا تقبل نقاشا أو مساومة. لا وجود هنا لحرية التصرف بالشكل. </a:t>
            </a:r>
            <a:endParaRPr lang="en-US" dirty="0" smtClean="0"/>
          </a:p>
          <a:p>
            <a:r>
              <a:rPr lang="ar-IQ" dirty="0" smtClean="0"/>
              <a:t>6- واقعيتها صارخة ومدوية تخترق الجلد وتنفذ للعصب العميق، لا تخجل من سفورها الكامل.</a:t>
            </a:r>
            <a:endParaRPr lang="en-US" dirty="0" smtClean="0"/>
          </a:p>
          <a:p>
            <a:r>
              <a:rPr lang="ar-IQ" dirty="0" smtClean="0"/>
              <a:t>7- كان لها رجلها وشعراؤها الكبار المعروفون الذين ظلوا شامخين يطاولون ويتحدون الزمن.</a:t>
            </a:r>
            <a:endParaRPr lang="en-US" dirty="0" smtClean="0"/>
          </a:p>
          <a:p>
            <a:r>
              <a:rPr lang="ar-IQ" dirty="0" smtClean="0"/>
              <a:t>8- لها أطوارها ومراحلها المشهورة كمرحلة الشعر الجاهلي والإسلامي والأموي ثم العباسي والأندلسي </a:t>
            </a:r>
            <a:r>
              <a:rPr lang="ar-IQ" dirty="0" err="1" smtClean="0"/>
              <a:t>و</a:t>
            </a:r>
            <a:r>
              <a:rPr lang="ar-IQ" dirty="0" smtClean="0"/>
              <a:t>. و. و</a:t>
            </a:r>
            <a:r>
              <a:rPr lang="ar-IQ" dirty="0" smtClean="0"/>
              <a:t>...</a:t>
            </a:r>
            <a:r>
              <a:rPr lang="ar-IQ" b="1" dirty="0" smtClean="0"/>
              <a:t> </a:t>
            </a:r>
            <a:endParaRPr lang="ar-IQ" b="1" dirty="0" smtClean="0"/>
          </a:p>
          <a:p>
            <a:r>
              <a:rPr lang="ar-IQ" b="1" dirty="0" smtClean="0"/>
              <a:t>خصائص </a:t>
            </a:r>
            <a:r>
              <a:rPr lang="ar-IQ" b="1" dirty="0" smtClean="0"/>
              <a:t>الشعر العربي الحديث ( الشعر الحديث)::</a:t>
            </a:r>
            <a:endParaRPr lang="en-US" dirty="0" smtClean="0"/>
          </a:p>
          <a:p>
            <a:r>
              <a:rPr lang="ar-IQ" dirty="0" smtClean="0"/>
              <a:t> من المؤكد أن أهم نقلة تطورية للقصيدة العربية في العصر الحديث قد حدثت مع ولادة قصيدة «الشعر الحر» أو «قصيدة التفعيلة» بحسب أكثر التسميات شيوعاً. وهاتان </a:t>
            </a:r>
            <a:r>
              <a:rPr lang="ar-IQ" dirty="0" err="1" smtClean="0"/>
              <a:t>التسميتان</a:t>
            </a:r>
            <a:r>
              <a:rPr lang="ar-IQ" dirty="0" smtClean="0"/>
              <a:t> يرتبط </a:t>
            </a:r>
            <a:r>
              <a:rPr lang="ar-IQ" dirty="0" err="1" smtClean="0"/>
              <a:t>منطوقهما</a:t>
            </a:r>
            <a:r>
              <a:rPr lang="ar-IQ" dirty="0" smtClean="0"/>
              <a:t> بالتجديد على مستوى الشكل، ولكن الواقع أن </a:t>
            </a:r>
            <a:endParaRPr lang="en-US" dirty="0" smtClean="0"/>
          </a:p>
          <a:p>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التجديد قد شمل المجموع البنائي للقصيدة العربية، شكلاً ومضموناً، ولغة، وأسلوب تصوير وترميز، ومحتوىً دلالياً، ووحدة بنيان فني إجمالي.</a:t>
            </a:r>
            <a:endParaRPr lang="en-US" dirty="0" smtClean="0"/>
          </a:p>
          <a:p>
            <a:r>
              <a:rPr lang="ar-IQ" dirty="0" smtClean="0"/>
              <a:t>    وهذا النمط من القصيدة العربية يعتمد صيغاً من الإيقاع إذ يختلف عدد التفعيلات بين بيت وآخر بحسب احتياج </a:t>
            </a:r>
            <a:r>
              <a:rPr lang="ar-IQ" dirty="0" err="1" smtClean="0"/>
              <a:t>الدفقات</a:t>
            </a:r>
            <a:r>
              <a:rPr lang="ar-IQ" dirty="0" smtClean="0"/>
              <a:t> الشعورية واللاشعورية، والانفعالية والوجدانية، وبحسب مقتضيات التعبير عن حال عاطفية داخلية أو بعض منها، وبالتالي لم يعد الشاعر ملتزماً قافية واحدة أو روياً واحداً يتكرر أو يتنوع بحسب نظام معين، بل عوض عن ذلك بالإيقاع الداخلي وبرنين القافية التي تراعى في بعض الأبيات. ومن جهة أخرى لم يعد الشاعر يقصر التصوير البياني على أشكاله القديمة التي تظهر فيها كل صورة مستقلة بذاتها ومعبرة عن فكرة محددة، بل تدرج في اعتماد نمط من التصوير المتداخل المتشابك التدفق الذي يقود إلى صوغ «مشهد حركي» - كما في التصوير السينمائي، على سبيل التقريب - يعبر عن «حال شعرية» تُستشف منها دلالات متنوعة لا أفكار ثابتة، وتترابط المشاهد المتوالية في بنيان شعري متكامل يشكل المجموع الكلي للقصيدة التي تعكس «تجربة» ذاتية للشاعر في تمثله الفكري والانفعالي والوجداني لبرهة من سياق الحياة في مكان وزمان معينين، ولكن في إطار من التضافر الدلالي بين الخاص والعام وبين الجزئي والكلي، وبين الذاتي والموضوعي، وبين الآني والمطلق.</a:t>
            </a:r>
            <a:endParaRPr lang="en-US" dirty="0" smtClean="0"/>
          </a:p>
          <a:p>
            <a:r>
              <a:rPr lang="ar-IQ" dirty="0" smtClean="0"/>
              <a:t>   ويمكن </a:t>
            </a:r>
            <a:r>
              <a:rPr lang="ar-IQ" dirty="0" err="1" smtClean="0"/>
              <a:t>ايجاز</a:t>
            </a:r>
            <a:r>
              <a:rPr lang="ar-IQ" dirty="0" smtClean="0"/>
              <a:t> خصائص الشِّعر العربيّ في العصر الحديث بما يلي </a:t>
            </a:r>
            <a:endParaRPr lang="en-US" dirty="0" smtClean="0"/>
          </a:p>
          <a:p>
            <a:pPr lvl="0"/>
            <a:r>
              <a:rPr lang="ar-IQ" dirty="0" smtClean="0"/>
              <a:t>استخدام اللُّغة العربيّة الفُصحى البسيطة وواضحة المعاني والتي يَسهُل على الغالبية العُظمى فهمها مع إدخال بعض الكلمات الصَّعبة ضِمن مفردات القصيدة.</a:t>
            </a:r>
            <a:endParaRPr lang="en-US" dirty="0" smtClean="0"/>
          </a:p>
          <a:p>
            <a:pPr lvl="0"/>
            <a:r>
              <a:rPr lang="ar-IQ" dirty="0" smtClean="0"/>
              <a:t>التَّنويع في استخدام الأساليب البلاغيّة في القصيدة الواحدة؛ لكنَّها في ذات الوقت تُوظَّف هذه الأساليب لخدمة النَّص الشِّعري مع مراعاة اختيار الأساليب البسيطة المفهومة.</a:t>
            </a:r>
            <a:endParaRPr lang="en-US" dirty="0" smtClean="0"/>
          </a:p>
          <a:p>
            <a:pPr lvl="0"/>
            <a:r>
              <a:rPr lang="ar-IQ" dirty="0" smtClean="0"/>
              <a:t>اختفاء شِعر الفخر بالذَّات والعشيرة الذي امتاز </a:t>
            </a:r>
            <a:r>
              <a:rPr lang="ar-IQ" dirty="0" err="1" smtClean="0"/>
              <a:t>به</a:t>
            </a:r>
            <a:r>
              <a:rPr lang="ar-IQ" dirty="0" smtClean="0"/>
              <a:t> الشَّاعر القديم، وحلّ محلَّه مشاعر الوطنيّة والانتماء للعروبة.</a:t>
            </a:r>
            <a:endParaRPr lang="en-US" dirty="0" smtClean="0"/>
          </a:p>
          <a:p>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pPr lvl="0"/>
            <a:r>
              <a:rPr lang="ar-IQ" dirty="0" smtClean="0"/>
              <a:t>زيادة الخيال وتصوراته وأساليبه.</a:t>
            </a:r>
            <a:endParaRPr lang="en-US" dirty="0" smtClean="0"/>
          </a:p>
          <a:p>
            <a:pPr lvl="0"/>
            <a:r>
              <a:rPr lang="ar-IQ" dirty="0" smtClean="0"/>
              <a:t>كثرة استخدام الأسلوب السَّاخر في طرح الفِكرة.</a:t>
            </a:r>
            <a:endParaRPr lang="en-US" dirty="0" smtClean="0"/>
          </a:p>
          <a:p>
            <a:pPr lvl="0"/>
            <a:r>
              <a:rPr lang="ar-IQ" dirty="0" smtClean="0"/>
              <a:t>استخدام اللَّهجة العاميّة المَحكية في بلد الشَّاعر ضِمن مفردات القصيدة الفُصحى، أو نَظم قصيدةٍ كاملةٍ بالعاميّة.</a:t>
            </a:r>
            <a:endParaRPr lang="en-US" dirty="0" smtClean="0"/>
          </a:p>
          <a:p>
            <a:pPr lvl="0"/>
            <a:r>
              <a:rPr lang="ar-IQ" dirty="0" smtClean="0"/>
              <a:t>عدم الالتزام بالقافية، والخروج عن الشَّكل المعتاد عليه في بناء القصيدة.</a:t>
            </a:r>
            <a:endParaRPr lang="en-US" dirty="0" smtClean="0"/>
          </a:p>
          <a:p>
            <a:pPr lvl="0"/>
            <a:r>
              <a:rPr lang="ar-IQ" dirty="0" smtClean="0"/>
              <a:t>اللُّجوء إلى الرَّمز في صياغة القصيدة، وإلى التَّأملات في الحياة والكون وخلق الإنسان والغاية من وجوده.</a:t>
            </a:r>
            <a:endParaRPr lang="en-US" dirty="0" smtClean="0"/>
          </a:p>
          <a:p>
            <a:pPr lvl="0"/>
            <a:r>
              <a:rPr lang="ar-IQ" dirty="0" smtClean="0"/>
              <a:t>ظهور اتجاهات جديدة في القصيدة العربيّة كالاتجاه السِّياسي،ّ والقومي، والاتجاه الإنسانيّ، والإسلاميّ، والوطنيّ، والاجتماعيّ، واختفاء اتجاهاتٍ أخرى كالمديح، والهجاء، والفخر بالذَّات والعشيرة.</a:t>
            </a:r>
            <a:endParaRPr lang="en-US" dirty="0" smtClean="0"/>
          </a:p>
          <a:p>
            <a:pPr lvl="0"/>
            <a:r>
              <a:rPr lang="ar-IQ" dirty="0" smtClean="0"/>
              <a:t>الإكثار من استخدام القِصص الأسطوريّة والخرافيّة التي رُويت عبر التَّاريخ من سالف الأزمان.</a:t>
            </a:r>
            <a:endParaRPr lang="en-US" dirty="0" smtClean="0"/>
          </a:p>
          <a:p>
            <a:pPr lvl="0"/>
            <a:r>
              <a:rPr lang="ar-IQ" dirty="0" smtClean="0"/>
              <a:t>ظهور العديد من المدارس الأدبيّة والشِّعريّة التي امتازت كلّ واحدةٍ منها بخصائص مختلفةٍ عن الأخرى وأصبح لكلٍّ منها شعراؤها ومؤيدوها ومناصروها؛ كمدرسة الدِّيوان، وشعراء جماعة أبوللو، وشعراء المهجر، وغيرهم.</a:t>
            </a:r>
            <a:endParaRPr lang="en-US" dirty="0" smtClean="0"/>
          </a:p>
          <a:p>
            <a:pPr lvl="0"/>
            <a:r>
              <a:rPr lang="ar-IQ" dirty="0" smtClean="0"/>
              <a:t>الوحدة المتماسكة للقصيدة؛ أي صياغة القصيدة كوحدةٍ عضويّةٍ واحدةٍ متسلسلةٍ بحيث لو أُسقط بيت واحدٌ منها اختلّ المعنى كاملاً، كما لا يمكن تقديم بيتٍ أو تأخير آخر.</a:t>
            </a:r>
            <a:endParaRPr lang="en-US" dirty="0" smtClean="0"/>
          </a:p>
          <a:p>
            <a:r>
              <a:rPr lang="ar-IQ" b="1" dirty="0" smtClean="0"/>
              <a:t>الرواية والقصة:</a:t>
            </a:r>
            <a:endParaRPr lang="en-US" dirty="0" smtClean="0"/>
          </a:p>
          <a:p>
            <a:r>
              <a:rPr lang="ar-SA" dirty="0" smtClean="0"/>
              <a:t>ظهرت الرواية العربية الأولي في سنة</a:t>
            </a:r>
            <a:r>
              <a:rPr lang="en-US" dirty="0" smtClean="0"/>
              <a:t> 1867 </a:t>
            </a:r>
            <a:r>
              <a:rPr lang="ar-SA" dirty="0" smtClean="0"/>
              <a:t>للميلاد، </a:t>
            </a:r>
            <a:r>
              <a:rPr lang="ar-SA" dirty="0" err="1" smtClean="0"/>
              <a:t>و</a:t>
            </a:r>
            <a:r>
              <a:rPr lang="ar-SA" dirty="0" smtClean="0"/>
              <a:t> كانت منذ نشأتها تحت تأثير عاملين</a:t>
            </a:r>
            <a:r>
              <a:rPr lang="en-US" dirty="0" smtClean="0"/>
              <a:t>: </a:t>
            </a:r>
            <a:r>
              <a:rPr lang="ar-SA" dirty="0" smtClean="0"/>
              <a:t>الحنين إلي الماضي، </a:t>
            </a:r>
            <a:r>
              <a:rPr lang="ar-SA" dirty="0" err="1" smtClean="0"/>
              <a:t>و</a:t>
            </a:r>
            <a:r>
              <a:rPr lang="ar-SA" dirty="0" smtClean="0"/>
              <a:t> الافتنان بالغرب </a:t>
            </a:r>
            <a:r>
              <a:rPr lang="ar-SA" dirty="0" err="1" smtClean="0"/>
              <a:t>و</a:t>
            </a:r>
            <a:r>
              <a:rPr lang="ar-SA" dirty="0" smtClean="0"/>
              <a:t> الخضوع لهيمنته في بداية القرن العشرين اتّسم عدد من الروايات التي كتبت بمراعاة الذوق الشعبي </a:t>
            </a:r>
            <a:r>
              <a:rPr lang="ar-SA" dirty="0" err="1" smtClean="0"/>
              <a:t>و</a:t>
            </a:r>
            <a:r>
              <a:rPr lang="ar-SA" dirty="0" smtClean="0"/>
              <a:t> الثقافي للعرب ، فظهرت مثلاً روايات جورجي زيدان التاريخية المشهورة، </a:t>
            </a:r>
            <a:r>
              <a:rPr lang="ar-SA" dirty="0" err="1" smtClean="0"/>
              <a:t>و</a:t>
            </a:r>
            <a:r>
              <a:rPr lang="ar-SA" dirty="0" smtClean="0"/>
              <a:t> خطت الرواية العربية خطوة جديدة علي يد أمثال جبران خليل جبران </a:t>
            </a:r>
            <a:r>
              <a:rPr lang="ar-SA" dirty="0" err="1" smtClean="0"/>
              <a:t>و</a:t>
            </a:r>
            <a:r>
              <a:rPr lang="ar-SA" dirty="0" smtClean="0"/>
              <a:t> أمين الريحاني ثم ميخائيل </a:t>
            </a:r>
            <a:endParaRPr lang="ar-IQ"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smtClean="0"/>
              <a:t>نعيمة ؛ </a:t>
            </a:r>
            <a:r>
              <a:rPr lang="ar-SA" dirty="0" err="1" smtClean="0"/>
              <a:t>و</a:t>
            </a:r>
            <a:r>
              <a:rPr lang="ar-SA" dirty="0" smtClean="0"/>
              <a:t> في عام 1914 صدرت رواية (زينب) لهيكل </a:t>
            </a:r>
            <a:r>
              <a:rPr lang="ar-SA" dirty="0" err="1" smtClean="0"/>
              <a:t>و</a:t>
            </a:r>
            <a:r>
              <a:rPr lang="ar-SA" dirty="0" smtClean="0"/>
              <a:t> </a:t>
            </a:r>
            <a:r>
              <a:rPr lang="ar-IQ" dirty="0" smtClean="0"/>
              <a:t>ه</a:t>
            </a:r>
            <a:r>
              <a:rPr lang="ar-SA" dirty="0" smtClean="0"/>
              <a:t>ي التي يعتبرها نقاد  الأدب الروائي منعطف هاماً في مسار الرواية العربية، </a:t>
            </a:r>
            <a:r>
              <a:rPr lang="ar-SA" dirty="0" err="1" smtClean="0"/>
              <a:t>و</a:t>
            </a:r>
            <a:r>
              <a:rPr lang="ar-SA" dirty="0" smtClean="0"/>
              <a:t> في نفس هذه المرحلة أصبحت المقاييس الغربية هي السائدة في كتابة الروايات</a:t>
            </a:r>
            <a:r>
              <a:rPr lang="en-US" dirty="0" smtClean="0"/>
              <a:t>. </a:t>
            </a:r>
            <a:r>
              <a:rPr lang="ar-SA" dirty="0" smtClean="0"/>
              <a:t>ثم إن الرواية العربية لم تدخل في الحيز الأهم </a:t>
            </a:r>
            <a:r>
              <a:rPr lang="ar-SA" dirty="0" err="1" smtClean="0"/>
              <a:t>و</a:t>
            </a:r>
            <a:r>
              <a:rPr lang="ar-SA" dirty="0" smtClean="0"/>
              <a:t> المرحلة </a:t>
            </a:r>
            <a:r>
              <a:rPr lang="ar-SA" dirty="0" err="1" smtClean="0"/>
              <a:t>الكبري</a:t>
            </a:r>
            <a:r>
              <a:rPr lang="ar-SA" dirty="0" smtClean="0"/>
              <a:t> من مراحل تطورها إلا في الستينيات من القرن الماضي</a:t>
            </a:r>
            <a:r>
              <a:rPr lang="en-US" dirty="0" smtClean="0"/>
              <a:t>.</a:t>
            </a:r>
            <a:r>
              <a:rPr lang="ar-SA" dirty="0" smtClean="0"/>
              <a:t> ظهرت الروايات العربية الأولي في سنة</a:t>
            </a:r>
            <a:r>
              <a:rPr lang="en-US" dirty="0" smtClean="0"/>
              <a:t> 1867 </a:t>
            </a:r>
            <a:r>
              <a:rPr lang="ar-SA" dirty="0" smtClean="0"/>
              <a:t>للميلاد، </a:t>
            </a:r>
            <a:r>
              <a:rPr lang="ar-SA" dirty="0" err="1" smtClean="0"/>
              <a:t>و</a:t>
            </a:r>
            <a:r>
              <a:rPr lang="ar-SA" dirty="0" smtClean="0"/>
              <a:t> كانت منذ نشأتها تحت تأثير عاملين</a:t>
            </a:r>
            <a:r>
              <a:rPr lang="en-US" dirty="0" smtClean="0"/>
              <a:t>: </a:t>
            </a:r>
            <a:r>
              <a:rPr lang="ar-SA" dirty="0" smtClean="0"/>
              <a:t>الحنين إلي الماضي، </a:t>
            </a:r>
            <a:r>
              <a:rPr lang="ar-SA" dirty="0" err="1" smtClean="0"/>
              <a:t>و</a:t>
            </a:r>
            <a:r>
              <a:rPr lang="ar-SA" dirty="0" smtClean="0"/>
              <a:t> الافتنان بالغرب </a:t>
            </a:r>
            <a:r>
              <a:rPr lang="ar-SA" dirty="0" err="1" smtClean="0"/>
              <a:t>و</a:t>
            </a:r>
            <a:r>
              <a:rPr lang="ar-SA" dirty="0" smtClean="0"/>
              <a:t> الخضوع لهيمنته</a:t>
            </a:r>
            <a:r>
              <a:rPr lang="en-US" dirty="0" smtClean="0"/>
              <a:t> . </a:t>
            </a:r>
            <a:r>
              <a:rPr lang="ar-SA" dirty="0" smtClean="0"/>
              <a:t>في بداية القرن العشرين اتّسم عدد من الروايات التي كتبت بمراعاة الذوق الشعبي </a:t>
            </a:r>
            <a:r>
              <a:rPr lang="ar-SA" dirty="0" err="1" smtClean="0"/>
              <a:t>و</a:t>
            </a:r>
            <a:r>
              <a:rPr lang="ar-SA" dirty="0" smtClean="0"/>
              <a:t> الثقافي للعرب ،فظهرت مثلاً روايات جورجي زيدان التاريخية </a:t>
            </a:r>
            <a:r>
              <a:rPr lang="ar-SA" dirty="0" err="1" smtClean="0"/>
              <a:t>و</a:t>
            </a:r>
            <a:r>
              <a:rPr lang="ar-SA" dirty="0" smtClean="0"/>
              <a:t> لاشك أن فن الرواية قد احتلّ موقعاً متميزاً في الأدب العربي المعاصر؛ فقد استطاع هذا الفن الأدبي الحديث خلال مدة زمنية قصيرة أن توسع دائرة مخاطبيه إلي حد أصبح ينافس فن الشعر، الذي كان طوال تاريخ الأدب العربي هرماً عالياً لا يصل إلي مرتبته أي نوع أدبي آخر، </a:t>
            </a:r>
            <a:r>
              <a:rPr lang="ar-SA" dirty="0" err="1" smtClean="0"/>
              <a:t>و</a:t>
            </a:r>
            <a:r>
              <a:rPr lang="ar-SA" dirty="0" smtClean="0"/>
              <a:t> يكفينا لإثبات هذا الادعاء الشهرة الواسعة التي يحظي </a:t>
            </a:r>
            <a:r>
              <a:rPr lang="ar-SA" dirty="0" err="1" smtClean="0"/>
              <a:t>بها</a:t>
            </a:r>
            <a:r>
              <a:rPr lang="ar-SA" dirty="0" smtClean="0"/>
              <a:t> الروائيون العرب بين </a:t>
            </a:r>
            <a:r>
              <a:rPr lang="ar-SA" dirty="0" err="1" smtClean="0"/>
              <a:t>متذوقي</a:t>
            </a:r>
            <a:r>
              <a:rPr lang="ar-SA" dirty="0" smtClean="0"/>
              <a:t> الأدب من القراء في العالم العربي، </a:t>
            </a:r>
            <a:r>
              <a:rPr lang="ar-SA" dirty="0" err="1" smtClean="0"/>
              <a:t>و</a:t>
            </a:r>
            <a:r>
              <a:rPr lang="ar-SA" dirty="0" smtClean="0"/>
              <a:t> الأعداد الهائلة من النسخ التي تطبع في كل رواية لهؤلاء في هذا الزمن، الذي كسدت فيه بضاعة </a:t>
            </a:r>
            <a:r>
              <a:rPr lang="ar-SA" dirty="0" err="1" smtClean="0"/>
              <a:t>ا</a:t>
            </a:r>
            <a:r>
              <a:rPr lang="ar-SA" dirty="0" smtClean="0"/>
              <a:t> لأدب؛ بل إننا إذا أخذنا بعين الاعتبار قدرة الروائيين العرب علي الانطلاق من المستوي المحلي </a:t>
            </a:r>
            <a:r>
              <a:rPr lang="ar-SA" dirty="0" err="1" smtClean="0"/>
              <a:t>و</a:t>
            </a:r>
            <a:r>
              <a:rPr lang="ar-SA" dirty="0" smtClean="0"/>
              <a:t> العرب</a:t>
            </a:r>
            <a:r>
              <a:rPr lang="ar-IQ" dirty="0" smtClean="0"/>
              <a:t>ي </a:t>
            </a:r>
            <a:r>
              <a:rPr lang="ar-SA" dirty="0" err="1" smtClean="0"/>
              <a:t>الى</a:t>
            </a:r>
            <a:r>
              <a:rPr lang="ar-SA" dirty="0" smtClean="0"/>
              <a:t> المستوي العالمي نجد أنهم تفوقوا في هذا المجال بوضوح علي نظرائهم من الشعراء</a:t>
            </a:r>
            <a:r>
              <a:rPr lang="ar-IQ" dirty="0" smtClean="0"/>
              <a:t>،</a:t>
            </a:r>
            <a:r>
              <a:rPr lang="ar-SA" dirty="0" smtClean="0"/>
              <a:t> ومن المعروف أن أول أديب عربي نجيب محفوظ تمكّن من الحصول علي جائزة </a:t>
            </a:r>
            <a:r>
              <a:rPr lang="en-US" dirty="0" smtClean="0"/>
              <a:t>"</a:t>
            </a:r>
            <a:r>
              <a:rPr lang="ar-SA" dirty="0" smtClean="0"/>
              <a:t>نوبل</a:t>
            </a:r>
            <a:r>
              <a:rPr lang="en-US" dirty="0" smtClean="0"/>
              <a:t>" </a:t>
            </a:r>
            <a:r>
              <a:rPr lang="ar-SA" dirty="0" smtClean="0"/>
              <a:t>للآداب في العالم كان روائياً </a:t>
            </a:r>
            <a:r>
              <a:rPr lang="ar-SA" dirty="0" err="1" smtClean="0"/>
              <a:t>و</a:t>
            </a:r>
            <a:r>
              <a:rPr lang="ar-SA" dirty="0" smtClean="0"/>
              <a:t> لم يكن شاعراً</a:t>
            </a:r>
            <a:r>
              <a:rPr lang="en-US" dirty="0" smtClean="0"/>
              <a:t>. </a:t>
            </a:r>
            <a:r>
              <a:rPr lang="ar-SA" dirty="0" smtClean="0"/>
              <a:t>و بالإضافة إلي ذلك فإن أعداداً كبيرة من الروايات العربية قد ترجمت إلي مختلف لغات العالم الحية؛ </a:t>
            </a:r>
            <a:r>
              <a:rPr lang="ar-SA" dirty="0" err="1" smtClean="0"/>
              <a:t>و</a:t>
            </a:r>
            <a:r>
              <a:rPr lang="ar-SA" dirty="0" smtClean="0"/>
              <a:t> هو أمر قد يعود إلي الخصائص النوعية لفن الرواية التي تسهل عملية نقله </a:t>
            </a:r>
            <a:r>
              <a:rPr lang="ar-SA" dirty="0" err="1" smtClean="0"/>
              <a:t>و</a:t>
            </a:r>
            <a:r>
              <a:rPr lang="ar-SA" dirty="0" smtClean="0"/>
              <a:t> ترجمته إلي اللغات </a:t>
            </a:r>
            <a:r>
              <a:rPr lang="ar-SA" dirty="0" err="1" smtClean="0"/>
              <a:t>الأخري</a:t>
            </a:r>
            <a:r>
              <a:rPr lang="ar-SA" dirty="0" smtClean="0"/>
              <a:t> خلافاً للشعر الذي تصعب ترجمته إلا بشقّ الأنفس، </a:t>
            </a:r>
            <a:r>
              <a:rPr lang="ar-SA" dirty="0" err="1" smtClean="0"/>
              <a:t>و</a:t>
            </a:r>
            <a:r>
              <a:rPr lang="ar-SA" dirty="0" smtClean="0"/>
              <a:t> بعد أن يفقد كماً عظيماً من روحه </a:t>
            </a:r>
            <a:r>
              <a:rPr lang="ar-SA" dirty="0" err="1" smtClean="0"/>
              <a:t>و</a:t>
            </a:r>
            <a:r>
              <a:rPr lang="ar-SA" dirty="0" smtClean="0"/>
              <a:t> جماليته</a:t>
            </a:r>
            <a:r>
              <a:rPr lang="en-US" dirty="0" smtClean="0"/>
              <a:t>.</a:t>
            </a:r>
          </a:p>
          <a:p>
            <a:r>
              <a:rPr lang="ar-SA" dirty="0" smtClean="0"/>
              <a:t>إن مصطلح</a:t>
            </a:r>
            <a:r>
              <a:rPr lang="en-US" dirty="0" smtClean="0"/>
              <a:t> "</a:t>
            </a:r>
            <a:r>
              <a:rPr lang="ar-SA" dirty="0" smtClean="0"/>
              <a:t>الرواية</a:t>
            </a:r>
            <a:r>
              <a:rPr lang="en-US" dirty="0" smtClean="0"/>
              <a:t>" </a:t>
            </a:r>
            <a:r>
              <a:rPr lang="ar-SA" dirty="0" smtClean="0"/>
              <a:t>ليس من المصطلحات الجدلية التي يكثر الخلاف أو الالتباس في تحديد دلالتها عند الناقدين، </a:t>
            </a:r>
            <a:r>
              <a:rPr lang="ar-SA" dirty="0" err="1" smtClean="0"/>
              <a:t>و</a:t>
            </a:r>
            <a:r>
              <a:rPr lang="ar-SA" dirty="0" smtClean="0"/>
              <a:t> هذه الشفافية قد تعود إلي ارتباط الرواية ذلك الارتباط الوثيق بفن القص الذي أصبح</a:t>
            </a:r>
            <a:r>
              <a:rPr lang="en-US" dirty="0" smtClean="0"/>
              <a:t> - </a:t>
            </a:r>
            <a:r>
              <a:rPr lang="ar-SA" dirty="0" smtClean="0"/>
              <a:t>منذ بدايات ظهور الكائن الإنساني علي </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571480"/>
            <a:ext cx="7758138" cy="6072230"/>
          </a:xfrm>
        </p:spPr>
        <p:txBody>
          <a:bodyPr>
            <a:normAutofit fontScale="62500" lnSpcReduction="20000"/>
          </a:bodyPr>
          <a:lstStyle/>
          <a:p>
            <a:r>
              <a:rPr lang="ar-IQ" dirty="0" smtClean="0"/>
              <a:t>مثال :</a:t>
            </a:r>
            <a:endParaRPr lang="en-US" dirty="0" smtClean="0"/>
          </a:p>
          <a:p>
            <a:r>
              <a:rPr lang="ar-IQ" dirty="0" smtClean="0"/>
              <a:t>المطابقة في التنكير : هذا طالب نشيط </a:t>
            </a:r>
            <a:endParaRPr lang="en-US" dirty="0" smtClean="0"/>
          </a:p>
          <a:p>
            <a:r>
              <a:rPr lang="ar-IQ" dirty="0" smtClean="0"/>
              <a:t>ومثال التأنيث : هذه واحة خضراء</a:t>
            </a:r>
            <a:endParaRPr lang="en-US" dirty="0" smtClean="0"/>
          </a:p>
          <a:p>
            <a:r>
              <a:rPr lang="ar-IQ" dirty="0" smtClean="0"/>
              <a:t>ومثال الإفراد : فاز الطالب المجتهد ، وفازت الطالبة المجتهدة .</a:t>
            </a:r>
            <a:endParaRPr lang="en-US" dirty="0" smtClean="0"/>
          </a:p>
          <a:p>
            <a:r>
              <a:rPr lang="ar-IQ" dirty="0" smtClean="0"/>
              <a:t>ومثال التثنية : هذان لاعبان ماهران . وهنأت الطالبتين المتفوقتين .</a:t>
            </a:r>
            <a:endParaRPr lang="en-US" dirty="0" smtClean="0"/>
          </a:p>
          <a:p>
            <a:r>
              <a:rPr lang="ar-IQ" dirty="0" smtClean="0"/>
              <a:t>ومثال الجمع : جاء اللاعبون الفائزون .  </a:t>
            </a:r>
            <a:endParaRPr lang="en-US" dirty="0" smtClean="0"/>
          </a:p>
          <a:p>
            <a:r>
              <a:rPr lang="ar-IQ" b="1" u="sng" dirty="0" smtClean="0"/>
              <a:t>وينقسم النعت الحقيقي </a:t>
            </a:r>
            <a:r>
              <a:rPr lang="ar-IQ" b="1" u="sng" dirty="0" err="1" smtClean="0"/>
              <a:t>الى</a:t>
            </a:r>
            <a:r>
              <a:rPr lang="ar-IQ" b="1" u="sng" dirty="0" smtClean="0"/>
              <a:t> :</a:t>
            </a:r>
            <a:endParaRPr lang="en-US" dirty="0" smtClean="0"/>
          </a:p>
          <a:p>
            <a:r>
              <a:rPr lang="ar-IQ" dirty="0" smtClean="0"/>
              <a:t>1-</a:t>
            </a:r>
            <a:r>
              <a:rPr lang="ar-IQ" u="sng" dirty="0" smtClean="0"/>
              <a:t> </a:t>
            </a:r>
            <a:r>
              <a:rPr lang="ar-IQ" b="1" u="sng" dirty="0" smtClean="0"/>
              <a:t>مفرد</a:t>
            </a:r>
            <a:r>
              <a:rPr lang="ar-IQ" dirty="0" smtClean="0"/>
              <a:t> .   جاء الفتى الشجاع. وقوله تعالى (المؤمن القوي خير </a:t>
            </a:r>
            <a:r>
              <a:rPr lang="ar-IQ" dirty="0" err="1" smtClean="0"/>
              <a:t>واحب</a:t>
            </a:r>
            <a:r>
              <a:rPr lang="ar-IQ" dirty="0" smtClean="0"/>
              <a:t> </a:t>
            </a:r>
            <a:r>
              <a:rPr lang="ar-IQ" dirty="0" err="1" smtClean="0"/>
              <a:t>الى</a:t>
            </a:r>
            <a:r>
              <a:rPr lang="ar-IQ" dirty="0" smtClean="0"/>
              <a:t> الله من المؤمن الضعيف).</a:t>
            </a:r>
            <a:endParaRPr lang="en-US" dirty="0" smtClean="0"/>
          </a:p>
          <a:p>
            <a:r>
              <a:rPr lang="ar-IQ" dirty="0" smtClean="0"/>
              <a:t>  2- </a:t>
            </a:r>
            <a:r>
              <a:rPr lang="ar-IQ" b="1" u="sng" dirty="0" smtClean="0"/>
              <a:t>جملة اسمية </a:t>
            </a:r>
            <a:r>
              <a:rPr lang="ar-IQ" b="1" u="sng" dirty="0" err="1" smtClean="0"/>
              <a:t>او</a:t>
            </a:r>
            <a:r>
              <a:rPr lang="ar-IQ" b="1" u="sng" dirty="0" smtClean="0"/>
              <a:t> فعلية</a:t>
            </a:r>
            <a:r>
              <a:rPr lang="ar-IQ" dirty="0" smtClean="0"/>
              <a:t>. مثال الاسمية : هذا كتاب موضوعاته مفيدة ،</a:t>
            </a:r>
            <a:endParaRPr lang="en-US" dirty="0" smtClean="0"/>
          </a:p>
          <a:p>
            <a:r>
              <a:rPr lang="ar-IQ" dirty="0" smtClean="0"/>
              <a:t> وصلاح الدين قائد بطولاته خالدة.</a:t>
            </a:r>
            <a:endParaRPr lang="en-US" dirty="0" smtClean="0"/>
          </a:p>
          <a:p>
            <a:r>
              <a:rPr lang="ar-IQ" dirty="0" smtClean="0"/>
              <a:t>ومثال الفعلية : سلمت على صديق سافر والده .</a:t>
            </a:r>
            <a:endParaRPr lang="en-US" dirty="0" smtClean="0"/>
          </a:p>
          <a:p>
            <a:r>
              <a:rPr lang="ar-IQ" dirty="0" smtClean="0"/>
              <a:t>في مصر </a:t>
            </a:r>
            <a:r>
              <a:rPr lang="ar-IQ" dirty="0" err="1" smtClean="0"/>
              <a:t>اثار</a:t>
            </a:r>
            <a:r>
              <a:rPr lang="ar-IQ" dirty="0" smtClean="0"/>
              <a:t> تدل على مقدرة فنية بارعة.</a:t>
            </a:r>
            <a:endParaRPr lang="en-US" dirty="0" smtClean="0"/>
          </a:p>
          <a:p>
            <a:r>
              <a:rPr lang="ar-IQ" dirty="0" smtClean="0"/>
              <a:t> 3- </a:t>
            </a:r>
            <a:r>
              <a:rPr lang="ar-IQ" b="1" u="sng" dirty="0" smtClean="0"/>
              <a:t>شبه جملة (جار ومجرور ، ظرف).</a:t>
            </a:r>
            <a:r>
              <a:rPr lang="ar-IQ" dirty="0" smtClean="0"/>
              <a:t> </a:t>
            </a:r>
            <a:endParaRPr lang="en-US" dirty="0" smtClean="0"/>
          </a:p>
          <a:p>
            <a:r>
              <a:rPr lang="ar-IQ" dirty="0" smtClean="0"/>
              <a:t>جلست </a:t>
            </a:r>
            <a:r>
              <a:rPr lang="ar-IQ" dirty="0" err="1" smtClean="0"/>
              <a:t>الى</a:t>
            </a:r>
            <a:r>
              <a:rPr lang="ar-IQ" dirty="0" smtClean="0"/>
              <a:t> قاضٍ عادلٍ ،  للحق صوت فوق كل صوت. </a:t>
            </a:r>
            <a:endParaRPr lang="en-US" dirty="0" smtClean="0"/>
          </a:p>
          <a:p>
            <a:r>
              <a:rPr lang="ar-IQ" dirty="0" smtClean="0"/>
              <a:t>نماذج </a:t>
            </a:r>
            <a:r>
              <a:rPr lang="ar-IQ" dirty="0" err="1" smtClean="0"/>
              <a:t>للاعراب</a:t>
            </a:r>
            <a:r>
              <a:rPr lang="ar-IQ" dirty="0" smtClean="0"/>
              <a:t>:</a:t>
            </a:r>
            <a:endParaRPr lang="en-US" dirty="0" smtClean="0"/>
          </a:p>
          <a:p>
            <a:r>
              <a:rPr lang="ar-IQ" dirty="0" smtClean="0"/>
              <a:t>مضى : فعل ماض مبني على الفتح المقدر على آخره منع من ظهوره التعذر .</a:t>
            </a:r>
            <a:endParaRPr lang="en-US" dirty="0" smtClean="0"/>
          </a:p>
          <a:p>
            <a:r>
              <a:rPr lang="ar-IQ" dirty="0" smtClean="0"/>
              <a:t>يوم : فاعل مرفوع بالضمة الظاهرة .</a:t>
            </a:r>
            <a:endParaRPr lang="en-US" dirty="0" smtClean="0"/>
          </a:p>
          <a:p>
            <a:r>
              <a:rPr lang="ar-IQ" dirty="0" smtClean="0"/>
              <a:t>برده : برد </a:t>
            </a:r>
            <a:r>
              <a:rPr lang="ar-IQ" dirty="0" err="1" smtClean="0"/>
              <a:t>مبتدا</a:t>
            </a:r>
            <a:r>
              <a:rPr lang="ar-IQ" dirty="0" smtClean="0"/>
              <a:t> مرفوع بالضمة ، وهو مضاف ، والضمير المتصل في محل جر مضاف إليه .</a:t>
            </a:r>
            <a:endParaRPr lang="en-US" dirty="0" smtClean="0"/>
          </a:p>
          <a:p>
            <a:r>
              <a:rPr lang="ar-IQ" dirty="0" smtClean="0"/>
              <a:t>قارص : خبر مرفوع بالضمة الظاهرة .</a:t>
            </a:r>
            <a:endParaRPr lang="en-US" dirty="0" smtClean="0"/>
          </a:p>
          <a:p>
            <a:r>
              <a:rPr lang="ar-IQ" dirty="0" smtClean="0"/>
              <a:t>والجملة الاسمية من المبتدأ وخبره في محل رفع نعت لـ " يوم " .</a:t>
            </a:r>
            <a:endParaRPr lang="en-US" dirty="0" smtClean="0"/>
          </a:p>
          <a:p>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smtClean="0"/>
              <a:t>وجه الأرض يري الناقد مصطفي </a:t>
            </a:r>
            <a:r>
              <a:rPr lang="ar-SA" dirty="0" err="1" smtClean="0"/>
              <a:t>عبدالغني</a:t>
            </a:r>
            <a:r>
              <a:rPr lang="ar-SA" dirty="0" smtClean="0"/>
              <a:t> أن ظهور الرواية في الوطن العربي ارتبط بعاملين</a:t>
            </a:r>
            <a:endParaRPr lang="en-US" dirty="0" smtClean="0"/>
          </a:p>
          <a:p>
            <a:r>
              <a:rPr lang="ar-SA" dirty="0" smtClean="0"/>
              <a:t>أحدهما، أثر كل من مصر </a:t>
            </a:r>
            <a:r>
              <a:rPr lang="ar-SA" dirty="0" err="1" smtClean="0"/>
              <a:t>و</a:t>
            </a:r>
            <a:r>
              <a:rPr lang="ar-SA" dirty="0" smtClean="0"/>
              <a:t> لبنان في نشأة هذا الجنس الأدبي سواء في درجة</a:t>
            </a:r>
            <a:r>
              <a:rPr lang="en-US" dirty="0" smtClean="0"/>
              <a:t> » : </a:t>
            </a:r>
            <a:r>
              <a:rPr lang="ar-SA" dirty="0" smtClean="0"/>
              <a:t>أيضاً</a:t>
            </a:r>
            <a:endParaRPr lang="en-US" dirty="0" smtClean="0"/>
          </a:p>
          <a:p>
            <a:r>
              <a:rPr lang="ar-SA" dirty="0" smtClean="0"/>
              <a:t>التأثر بالغرب أو التأثير في الأقطار العربية، أما العامل الآخر فهو أن تطور هذا الفن الروائي  ارتبط في ظهوره بتطور الاتجاه القومي العربي </a:t>
            </a:r>
            <a:r>
              <a:rPr lang="ar-SA" dirty="0" err="1" smtClean="0"/>
              <a:t>و</a:t>
            </a:r>
            <a:r>
              <a:rPr lang="ar-SA" dirty="0" smtClean="0"/>
              <a:t> نضجه أكثر من أي عامل آخر</a:t>
            </a:r>
            <a:endParaRPr lang="en-US" dirty="0" smtClean="0"/>
          </a:p>
          <a:p>
            <a:r>
              <a:rPr lang="ar-SA" dirty="0" smtClean="0"/>
              <a:t>أما السمات الفنية للرواية الواقعية المعاصرة فلعل أهمها</a:t>
            </a:r>
            <a:r>
              <a:rPr lang="en-US" dirty="0" smtClean="0"/>
              <a:t>:</a:t>
            </a:r>
          </a:p>
          <a:p>
            <a:r>
              <a:rPr lang="ar-SA" dirty="0" smtClean="0"/>
              <a:t>1- استلهام بعض تقاليد القص </a:t>
            </a:r>
            <a:r>
              <a:rPr lang="ar-SA" dirty="0" err="1" smtClean="0"/>
              <a:t>و</a:t>
            </a:r>
            <a:r>
              <a:rPr lang="ar-SA" dirty="0" smtClean="0"/>
              <a:t> </a:t>
            </a:r>
            <a:r>
              <a:rPr lang="ar-SA" dirty="0" err="1" smtClean="0"/>
              <a:t>الحكي</a:t>
            </a:r>
            <a:r>
              <a:rPr lang="ar-SA" dirty="0" smtClean="0"/>
              <a:t> العربي القديم، </a:t>
            </a:r>
            <a:r>
              <a:rPr lang="ar-SA" dirty="0" err="1" smtClean="0"/>
              <a:t>و</a:t>
            </a:r>
            <a:r>
              <a:rPr lang="ar-SA" dirty="0" smtClean="0"/>
              <a:t> تقديمها في صور جديدة من أجل منح فنون القص العربية طابعاً قومياً </a:t>
            </a:r>
            <a:r>
              <a:rPr lang="ar-SA" dirty="0" err="1" smtClean="0"/>
              <a:t>و</a:t>
            </a:r>
            <a:r>
              <a:rPr lang="ar-SA" dirty="0" smtClean="0"/>
              <a:t> خصوصية ، </a:t>
            </a:r>
            <a:r>
              <a:rPr lang="ar-SA" dirty="0" err="1" smtClean="0"/>
              <a:t>و</a:t>
            </a:r>
            <a:r>
              <a:rPr lang="ar-SA" dirty="0" smtClean="0"/>
              <a:t> تمي</a:t>
            </a:r>
            <a:r>
              <a:rPr lang="en-US" dirty="0" smtClean="0"/>
              <a:t></a:t>
            </a:r>
            <a:r>
              <a:rPr lang="ar-SA" dirty="0" err="1" smtClean="0"/>
              <a:t>زاً</a:t>
            </a:r>
            <a:r>
              <a:rPr lang="ar-SA" dirty="0" smtClean="0"/>
              <a:t> بعد أن سيطر الشكل الأوروبي الوافد علي نتاج الأجيال الروائية السابقة</a:t>
            </a:r>
            <a:r>
              <a:rPr lang="en-US" dirty="0" smtClean="0"/>
              <a:t>.</a:t>
            </a:r>
          </a:p>
          <a:p>
            <a:r>
              <a:rPr lang="ar-IQ" dirty="0" smtClean="0"/>
              <a:t>2- </a:t>
            </a:r>
            <a:r>
              <a:rPr lang="ar-SA" dirty="0" smtClean="0"/>
              <a:t>الميل الشديد إلي تصوير الواقع المحلّي في </a:t>
            </a:r>
            <a:r>
              <a:rPr lang="ar-SA" dirty="0" err="1" smtClean="0"/>
              <a:t>القري</a:t>
            </a:r>
            <a:r>
              <a:rPr lang="ar-SA" dirty="0" smtClean="0"/>
              <a:t> و الأحياء الشعبية من المدن واختيار نماذج إنسانية مسحوقة أو تعيش علي هامش المجتمع</a:t>
            </a:r>
            <a:r>
              <a:rPr lang="en-US" dirty="0" smtClean="0"/>
              <a:t>.</a:t>
            </a:r>
          </a:p>
          <a:p>
            <a:r>
              <a:rPr lang="ar-SA" dirty="0" smtClean="0"/>
              <a:t>3- تفوق الوعي الأيديولوجي علي الوعي .</a:t>
            </a:r>
            <a:endParaRPr lang="en-US" dirty="0" smtClean="0"/>
          </a:p>
          <a:p>
            <a:r>
              <a:rPr lang="ar-SA" dirty="0" smtClean="0"/>
              <a:t>4- أصبحت الأمثلة الم</a:t>
            </a:r>
            <a:r>
              <a:rPr lang="en-US" dirty="0" smtClean="0"/>
              <a:t></a:t>
            </a:r>
            <a:r>
              <a:rPr lang="ar-SA" dirty="0" smtClean="0"/>
              <a:t>حرجة هي أسئلة الرواية الأساسية، إذ بعد روايات الواقعية البسيطة التي سادت خلال فترة معينة خاصة في الخمسينيات، </a:t>
            </a:r>
            <a:r>
              <a:rPr lang="ar-SA" dirty="0" err="1" smtClean="0"/>
              <a:t>و</a:t>
            </a:r>
            <a:r>
              <a:rPr lang="ar-SA" dirty="0" smtClean="0"/>
              <a:t> بعد الموجة الوجودية خاصة في الستينيات، جاءت هزيمة حزيران لتُعلن إفلاس هاتين الموجتين </a:t>
            </a:r>
            <a:r>
              <a:rPr lang="ar-SA" dirty="0" err="1" smtClean="0"/>
              <a:t>و</a:t>
            </a:r>
            <a:r>
              <a:rPr lang="ar-SA" dirty="0" smtClean="0"/>
              <a:t> لتطرح بدلاً عنهما رواية الهم القومي </a:t>
            </a:r>
            <a:r>
              <a:rPr lang="ar-SA" dirty="0" err="1" smtClean="0"/>
              <a:t>و</a:t>
            </a:r>
            <a:r>
              <a:rPr lang="ar-SA" dirty="0" smtClean="0"/>
              <a:t> الصراع الطبقي </a:t>
            </a:r>
            <a:r>
              <a:rPr lang="ar-SA" dirty="0" err="1" smtClean="0"/>
              <a:t>و</a:t>
            </a:r>
            <a:r>
              <a:rPr lang="ar-SA" dirty="0" smtClean="0"/>
              <a:t> الديكتاتورية، </a:t>
            </a:r>
            <a:r>
              <a:rPr lang="ar-SA" dirty="0" err="1" smtClean="0"/>
              <a:t>و</a:t>
            </a:r>
            <a:r>
              <a:rPr lang="ar-SA" dirty="0" smtClean="0"/>
              <a:t> القضايا الأخر الساخنة</a:t>
            </a:r>
            <a:r>
              <a:rPr lang="en-US" dirty="0" smtClean="0"/>
              <a:t>.</a:t>
            </a:r>
          </a:p>
          <a:p>
            <a:r>
              <a:rPr lang="ar-SA" dirty="0" smtClean="0"/>
              <a:t>5- تراجع دور المركز المسيطر، مصر، ليبدأ تأثير الأطراف، مما أد</a:t>
            </a:r>
            <a:r>
              <a:rPr lang="en-US" dirty="0" smtClean="0"/>
              <a:t></a:t>
            </a:r>
            <a:r>
              <a:rPr lang="ar-SA" dirty="0" smtClean="0"/>
              <a:t>ي إلي تغير خارطة الرواية؛ فبعد أن كانت مصر وحدها، بمشاكلها </a:t>
            </a:r>
            <a:r>
              <a:rPr lang="ar-SA" dirty="0" err="1" smtClean="0"/>
              <a:t>و</a:t>
            </a:r>
            <a:r>
              <a:rPr lang="ar-SA" dirty="0" smtClean="0"/>
              <a:t> أسمائها تحتلّ الذاكرة الثقافية، أصبحت هناك أرياف الجزائر </a:t>
            </a:r>
            <a:r>
              <a:rPr lang="ar-SA" dirty="0" err="1" smtClean="0"/>
              <a:t>و</a:t>
            </a:r>
            <a:r>
              <a:rPr lang="ar-SA" dirty="0" smtClean="0"/>
              <a:t> سوريا </a:t>
            </a:r>
            <a:r>
              <a:rPr lang="ar-SA" dirty="0" err="1" smtClean="0"/>
              <a:t>و</a:t>
            </a:r>
            <a:r>
              <a:rPr lang="ar-SA" dirty="0" smtClean="0"/>
              <a:t> السودان </a:t>
            </a:r>
            <a:r>
              <a:rPr lang="ar-SA" dirty="0" err="1" smtClean="0"/>
              <a:t>و</a:t>
            </a:r>
            <a:r>
              <a:rPr lang="ar-SA" dirty="0" smtClean="0"/>
              <a:t> العراق، إضافة إلي أماكن أخري</a:t>
            </a:r>
            <a:r>
              <a:rPr lang="en-US" dirty="0" smtClean="0"/>
              <a:t>.</a:t>
            </a:r>
          </a:p>
          <a:p>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IQ" dirty="0" smtClean="0"/>
              <a:t>والرواية اكتملت فنياً على يد محمد حسين هيكل من مصر حسبما ذكر قبلاً فإن أكثر كتابها شهرة هو نجيب محفوظ. وقد كتبها في مصر أيضاً كل من توفيق الحكيم «يوميات نائب في الأرياف» وطه حسين «دعاء الكروان» </a:t>
            </a:r>
            <a:r>
              <a:rPr lang="ar-IQ" dirty="0" err="1" smtClean="0"/>
              <a:t>و</a:t>
            </a:r>
            <a:r>
              <a:rPr lang="ar-IQ" dirty="0" smtClean="0"/>
              <a:t>«الأيام»، كما لمع من أسماء كتابها أيضاً كل من يوسف السباعي وإحسان عبد القدوس ومحمد عبد الحليم عبد الله وعبد الرحمن الشرقاوي... ثم جمال </a:t>
            </a:r>
            <a:r>
              <a:rPr lang="ar-IQ" dirty="0" err="1" smtClean="0"/>
              <a:t>الغيطاني</a:t>
            </a:r>
            <a:r>
              <a:rPr lang="ar-IQ" dirty="0" smtClean="0"/>
              <a:t> ومحمد يوسف القعيد وأحمد محمد عطية وإدوار الخراط وغيرهم.</a:t>
            </a:r>
            <a:endParaRPr lang="en-US" dirty="0" smtClean="0"/>
          </a:p>
          <a:p>
            <a:r>
              <a:rPr lang="ar-IQ" dirty="0" smtClean="0"/>
              <a:t>  في لبنان كتب جبران خليل جبران رواية «الأجنحة المتكسرة» كما كتب ميخائيل نعيمة عدداً من الروايات التي يغلب عليها الطابع الفلسفي، وهذان كتبا أعمالهما الروائية في المهجر الشمالي. ومن مشاهير كتاب الرواية في لبنان كرم </a:t>
            </a:r>
            <a:r>
              <a:rPr lang="ar-IQ" dirty="0" err="1" smtClean="0"/>
              <a:t>ملحم</a:t>
            </a:r>
            <a:r>
              <a:rPr lang="ar-IQ" dirty="0" smtClean="0"/>
              <a:t> كرم وتوفيق يوسف عواد الذي كان أبرع كتابها وخصوصاً في روايته «طواحين بيروت» وكتبها أيضاً سهيل إدريس، ومارون عبود «فارس </a:t>
            </a:r>
            <a:r>
              <a:rPr lang="ar-IQ" dirty="0" err="1" smtClean="0"/>
              <a:t>آغا</a:t>
            </a:r>
            <a:r>
              <a:rPr lang="ar-IQ" dirty="0" smtClean="0"/>
              <a:t>» كما كتب إلياس خوري «الجبل الصغير» وكتب إلياس </a:t>
            </a:r>
            <a:r>
              <a:rPr lang="ar-IQ" dirty="0" err="1" smtClean="0"/>
              <a:t>الديري</a:t>
            </a:r>
            <a:r>
              <a:rPr lang="ar-IQ" dirty="0" smtClean="0"/>
              <a:t> «عودة الذئب إلى </a:t>
            </a:r>
            <a:r>
              <a:rPr lang="ar-IQ" dirty="0" err="1" smtClean="0"/>
              <a:t>العرتوق</a:t>
            </a:r>
            <a:r>
              <a:rPr lang="ar-IQ" dirty="0" smtClean="0"/>
              <a:t>».</a:t>
            </a:r>
            <a:endParaRPr lang="en-US" dirty="0" smtClean="0"/>
          </a:p>
          <a:p>
            <a:r>
              <a:rPr lang="ar-IQ" dirty="0" smtClean="0"/>
              <a:t>وفي العراق برزت أسماء مثل محمود السيد وأحمد عبد المجيد لطفي وعبد الرحمن الربيعي. واشتهر اسم فاضل </a:t>
            </a:r>
            <a:r>
              <a:rPr lang="ar-IQ" dirty="0" err="1" smtClean="0"/>
              <a:t>العزاوي</a:t>
            </a:r>
            <a:r>
              <a:rPr lang="ar-IQ" dirty="0" smtClean="0"/>
              <a:t> في «القلعة الخامسة» وسواها. ومن الأسماء الجديدة عادل عبد الجبار في «</a:t>
            </a:r>
            <a:r>
              <a:rPr lang="ar-IQ" dirty="0" err="1" smtClean="0"/>
              <a:t>عرزال</a:t>
            </a:r>
            <a:r>
              <a:rPr lang="ar-IQ" dirty="0" smtClean="0"/>
              <a:t> حمد السالم» وناجي التكريتي في «مزمار نوار» ...إضافة إلى أعداد من الكتاب الآخرين.</a:t>
            </a:r>
            <a:endParaRPr lang="en-US" dirty="0" smtClean="0"/>
          </a:p>
          <a:p>
            <a:r>
              <a:rPr lang="ar-IQ" dirty="0" smtClean="0"/>
              <a:t>وأشهر كتاب الرواية في الأردن غالب هلسا الذي كتب «الخماسين» </a:t>
            </a:r>
            <a:r>
              <a:rPr lang="ar-IQ" dirty="0" err="1" smtClean="0"/>
              <a:t>و</a:t>
            </a:r>
            <a:r>
              <a:rPr lang="ar-IQ" dirty="0" smtClean="0"/>
              <a:t>«الضحك» </a:t>
            </a:r>
            <a:r>
              <a:rPr lang="ar-IQ" dirty="0" err="1" smtClean="0"/>
              <a:t>و</a:t>
            </a:r>
            <a:r>
              <a:rPr lang="ar-IQ" dirty="0" smtClean="0"/>
              <a:t>«سلطانة» وغيرها. وأهم كتاب الرواية في فلسطين غسان كنفاني ومن أعماله «رجال تحت الشمس» </a:t>
            </a:r>
            <a:r>
              <a:rPr lang="ar-IQ" dirty="0" err="1" smtClean="0"/>
              <a:t>و</a:t>
            </a:r>
            <a:r>
              <a:rPr lang="ar-IQ" dirty="0" smtClean="0"/>
              <a:t>«عائد إلى حيفا».. ثم جبرا إبراهيم جبرا الذي كتب أعمالاً روائية عدة من أشهرها «صيادون في شارع ضيق» </a:t>
            </a:r>
            <a:r>
              <a:rPr lang="ar-IQ" dirty="0" err="1" smtClean="0"/>
              <a:t>و</a:t>
            </a:r>
            <a:r>
              <a:rPr lang="ar-IQ" dirty="0" smtClean="0"/>
              <a:t>«السفينة» </a:t>
            </a:r>
            <a:r>
              <a:rPr lang="ar-IQ" dirty="0" err="1" smtClean="0"/>
              <a:t>و</a:t>
            </a:r>
            <a:r>
              <a:rPr lang="ar-IQ" dirty="0" smtClean="0"/>
              <a:t>«البحث عن وليد مسعود»، أما في أقطار المغرب العربي فإن كتابة الرواية قد أجبرت - شأنها شأن القصة القصيرةـ على أن يكون بعضها بالفرنسية وبعضها الآخر بالعربية بحكم ما فرضه المستعمر الفرنسي من ثنائية اللغة على تلك الأقطار. وهناك رواية ما قبل الاستقلال في هذه الأقطار وهي عموماً تفتقر إلى هذا القدر أو ذاك من النضج الفني، ورواية ما بعد الاستقلال التي تزدهر وتبلغ حداً جيداً من ذلك النضج.</a:t>
            </a:r>
            <a:endParaRPr lang="en-US" dirty="0" smtClean="0"/>
          </a:p>
          <a:p>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ففي المغرب كتب عبد المجيد بن جلون الرواية منذ الحرب العالمية الثانية، وكذلك فعل عبد الكريم غلاب. وطبيعي أن ابتداء الرواية آنذاك كان يعكس صور الصراع من أجل الحرية والاستقلال. وفي الستينات والسبعينات يكثر كتاب الرواية المكتملة فنياً، والتي تتناول هموم الناس وقضاياهم الاجتماعية </a:t>
            </a:r>
            <a:r>
              <a:rPr lang="ar-IQ" dirty="0" err="1" smtClean="0"/>
              <a:t>والمعاشية</a:t>
            </a:r>
            <a:r>
              <a:rPr lang="ar-IQ" dirty="0" smtClean="0"/>
              <a:t> ومشاكلهم الإنسانية المختلفة. ومن ذلك أعمال مثل «أمطار الرحمة» لعبد الرحمن </a:t>
            </a:r>
            <a:r>
              <a:rPr lang="ar-IQ" dirty="0" err="1" smtClean="0"/>
              <a:t>المريني</a:t>
            </a:r>
            <a:r>
              <a:rPr lang="ar-IQ" dirty="0" smtClean="0"/>
              <a:t>، </a:t>
            </a:r>
            <a:r>
              <a:rPr lang="ar-IQ" dirty="0" err="1" smtClean="0"/>
              <a:t>و</a:t>
            </a:r>
            <a:r>
              <a:rPr lang="ar-IQ" dirty="0" smtClean="0"/>
              <a:t>«غداً تتبدل الأرض» لفاطمة الراوي، .</a:t>
            </a:r>
            <a:endParaRPr lang="en-US" dirty="0" smtClean="0"/>
          </a:p>
          <a:p>
            <a:r>
              <a:rPr lang="ar-IQ" dirty="0" smtClean="0"/>
              <a:t>أما في تونس فقد تزعم البشير خريف تيار الواقعية في الرواية، وتابعه محمد </a:t>
            </a:r>
            <a:r>
              <a:rPr lang="ar-IQ" dirty="0" err="1" smtClean="0"/>
              <a:t>العروسي</a:t>
            </a:r>
            <a:r>
              <a:rPr lang="ar-IQ" dirty="0" smtClean="0"/>
              <a:t> كما في روايته «النضوج المر» في حين زاوج رشيد </a:t>
            </a:r>
            <a:r>
              <a:rPr lang="ar-IQ" dirty="0" err="1" smtClean="0"/>
              <a:t>حمزاوي</a:t>
            </a:r>
            <a:r>
              <a:rPr lang="ar-IQ" dirty="0" smtClean="0"/>
              <a:t> بين الجمالي والاجتماعي في «مات </a:t>
            </a:r>
            <a:r>
              <a:rPr lang="ar-IQ" dirty="0" err="1" smtClean="0"/>
              <a:t>بودوا</a:t>
            </a:r>
            <a:r>
              <a:rPr lang="ar-IQ" dirty="0" smtClean="0"/>
              <a:t>» ورسم محمد صالح الجابري لوحات تاريخية لصراع الطبقات الاجتماعية في رواية «يوم في زمرا» ورواية «البحر يلفظ فضلاته».</a:t>
            </a:r>
            <a:endParaRPr lang="en-US" dirty="0" smtClean="0"/>
          </a:p>
          <a:p>
            <a:r>
              <a:rPr lang="ar-IQ" dirty="0" smtClean="0"/>
              <a:t>أما الرواية المكتوبة بالفرنسية في أقطار المغرب العربي، فقد توازت مع تلك المكتوبة بالعربية تحت تأثير الشروط الخاصة بأوضاع تلك الأقطار. ولم تبرز هذه الرواية في المملكة المغربية والجزائر بروزاً حقيقياً من الوجهة الفنية إلا في سنوات الخمسينات من القرن العشرين.</a:t>
            </a:r>
            <a:endParaRPr lang="en-US" dirty="0" smtClean="0"/>
          </a:p>
          <a:p>
            <a:r>
              <a:rPr lang="ar-IQ" dirty="0" smtClean="0"/>
              <a:t>   أما في شبه الجزيرة العربية فإن الرواية لا تزال ضعيفة جداً هذا إذا استثني الكاتب عبد الرحمن منيف السعودي الذي لم يعش في السعودية بل تنقل بين الشام ومصر، وأصبح واحداً من مشاهير كتاب الرواية العربية. ومن أعماله «الأشجار واغتيال مرزوق» </a:t>
            </a:r>
            <a:r>
              <a:rPr lang="ar-IQ" dirty="0" err="1" smtClean="0"/>
              <a:t>و</a:t>
            </a:r>
            <a:r>
              <a:rPr lang="ar-IQ" dirty="0" smtClean="0"/>
              <a:t>«شرق المتوسط» وخماسيته الكبيرة «مدن الملح» التي يؤرخ فيها - فنياً - لشبه الجزيرة في العصر الحديث</a:t>
            </a:r>
            <a:endParaRPr lang="en-US" dirty="0" smtClean="0"/>
          </a:p>
          <a:p>
            <a:r>
              <a:rPr lang="ar-IQ" b="1" dirty="0" smtClean="0"/>
              <a:t>القصة:</a:t>
            </a:r>
            <a:endParaRPr lang="en-US" dirty="0" smtClean="0"/>
          </a:p>
          <a:p>
            <a:r>
              <a:rPr lang="ar-IQ" dirty="0" smtClean="0"/>
              <a:t>عرفت القصة على نحو ما في الأدب العربي القديم على غرار ما عرفته مختلف الشعوب من حكاية وخرافة وأسطورة. وفي القرآن الكريم قصص كثيرة عن الأنبياء والمرسلين والأقوام البائدة. وأولى بوادر القص النثري الفني كانت في ما نقله إلى العربية وأضافه ابن المقفع (ت142هـ) في كتاب «كليلة ودمنة» ثم جاء الجاحظ </a:t>
            </a:r>
            <a:endParaRPr lang="ar-IQ"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(ت255هـ) فألف كتاب «البخلاء» في شكل نوادر فكهة عن البخل وأصحابه من أهل </a:t>
            </a:r>
            <a:r>
              <a:rPr lang="ar-IQ" dirty="0" err="1" smtClean="0"/>
              <a:t>مرو</a:t>
            </a:r>
            <a:r>
              <a:rPr lang="ar-IQ" dirty="0" smtClean="0"/>
              <a:t> خصوصاً.</a:t>
            </a:r>
            <a:endParaRPr lang="en-US" dirty="0" smtClean="0"/>
          </a:p>
          <a:p>
            <a:r>
              <a:rPr lang="ar-IQ" dirty="0" smtClean="0"/>
              <a:t>    وابتكر بديع الزمان </a:t>
            </a:r>
            <a:r>
              <a:rPr lang="ar-IQ" dirty="0" err="1" smtClean="0"/>
              <a:t>الهمذاني</a:t>
            </a:r>
            <a:r>
              <a:rPr lang="ar-IQ" dirty="0" smtClean="0"/>
              <a:t> (ت398هـ) شكلاً من أشكال القصة القصيرة سماه المقامات، وبطل مجموعة المقامات واحد، ثم تابعه الحريري (516هـ) وآخرون لم يحظوا بشهرة </a:t>
            </a:r>
            <a:r>
              <a:rPr lang="ar-IQ" dirty="0" err="1" smtClean="0"/>
              <a:t>الهمذاني</a:t>
            </a:r>
            <a:r>
              <a:rPr lang="ar-IQ" dirty="0" smtClean="0"/>
              <a:t> والحريري.</a:t>
            </a:r>
            <a:endParaRPr lang="en-US" dirty="0" smtClean="0"/>
          </a:p>
          <a:p>
            <a:r>
              <a:rPr lang="ar-IQ" dirty="0" smtClean="0"/>
              <a:t>    وتكاد السيرة الشعبية أن تكون خليطاً من الروايات والملاحم التي تداخلها الخرافة كما يداخلها الشعر الذي يفتقر إلى الفنية الجيدة.</a:t>
            </a:r>
            <a:endParaRPr lang="en-US" dirty="0" smtClean="0"/>
          </a:p>
          <a:p>
            <a:r>
              <a:rPr lang="ar-IQ" dirty="0" smtClean="0"/>
              <a:t>    على أن أهم كتاب عربي قديم في هذا الباب هو «ألف ليلة وليلة» وهو مجموع من التراث ذي القص (</a:t>
            </a:r>
            <a:r>
              <a:rPr lang="ar-IQ" dirty="0" err="1" smtClean="0"/>
              <a:t>الحكائي</a:t>
            </a:r>
            <a:r>
              <a:rPr lang="ar-IQ" dirty="0" smtClean="0"/>
              <a:t>) للشعوب غير العربية ممن دخل منهم في الإسلام أو احتك المسلمون بهم كالهنود، وقد عرب هذا المجموع وأضيفت إليه </a:t>
            </a:r>
            <a:r>
              <a:rPr lang="ar-IQ" dirty="0" err="1" smtClean="0"/>
              <a:t>حكايا</a:t>
            </a:r>
            <a:r>
              <a:rPr lang="ar-IQ" dirty="0" smtClean="0"/>
              <a:t> جديدة حتى صار نسيجه العام عربياً إسلامياً خالصاً. وترك هذا الكتاب أثراً قوياً في الآداب الأوربية حتى إن رجلاً كفولتير يصرح بأنه لم يكتب القصة إلا بعد أن قرأ «ألف ليلة وليلة» أربع عشرة مرة.</a:t>
            </a:r>
            <a:endParaRPr lang="en-US" dirty="0" smtClean="0"/>
          </a:p>
          <a:p>
            <a:r>
              <a:rPr lang="ar-IQ" dirty="0" smtClean="0"/>
              <a:t>    على أن القصة بمفهومها الفني الحديث إنما ظهرت في الأدب العربي في القرن التاسع عشر، وبعد الاطلاع على الآداب الغربية.</a:t>
            </a:r>
            <a:endParaRPr lang="en-US" dirty="0" smtClean="0"/>
          </a:p>
          <a:p>
            <a:r>
              <a:rPr lang="ar-IQ" dirty="0" smtClean="0"/>
              <a:t>    وقد ابتدأ الكتاب العرب بترجمة القصص القصيرة عن تلك الآداب ونشرها في المجلات كالجنان والضياء والمقتطف والهلال، وكان المترجمون يتصرفون بالقصة لتتلاءم مع العقلية العربية. وهذا أيضاً ما فعله المنفلوطي في ترجمته لرواية «</a:t>
            </a:r>
            <a:r>
              <a:rPr lang="ar-IQ" dirty="0" err="1" smtClean="0"/>
              <a:t>ماجدولين</a:t>
            </a:r>
            <a:r>
              <a:rPr lang="ar-IQ" dirty="0" smtClean="0"/>
              <a:t>» للكاتب الفرنسي ألفونس كار </a:t>
            </a:r>
            <a:r>
              <a:rPr lang="en-US" dirty="0" smtClean="0"/>
              <a:t>A. Karr</a:t>
            </a:r>
            <a:r>
              <a:rPr lang="ar-IQ" dirty="0" smtClean="0"/>
              <a:t>، وحافظ إبراهيم [ر] في «البؤساء» </a:t>
            </a:r>
            <a:r>
              <a:rPr lang="ar-IQ" dirty="0" err="1" smtClean="0"/>
              <a:t>لفكتور</a:t>
            </a:r>
            <a:r>
              <a:rPr lang="ar-IQ" dirty="0" smtClean="0"/>
              <a:t> </a:t>
            </a:r>
            <a:r>
              <a:rPr lang="ar-IQ" dirty="0" err="1" smtClean="0"/>
              <a:t>هوغو</a:t>
            </a:r>
            <a:r>
              <a:rPr lang="ar-IQ" dirty="0" smtClean="0"/>
              <a:t> </a:t>
            </a:r>
            <a:r>
              <a:rPr lang="en-US" dirty="0" smtClean="0"/>
              <a:t>V. Hugo</a:t>
            </a:r>
            <a:r>
              <a:rPr lang="ar-IQ" dirty="0" smtClean="0"/>
              <a:t>. وقد قام نفر من الكتاب في مصر وبلاد الشام بتأليف الرواية في القرن التاسع عشر إلى مطالع القرن العشرين مثل </a:t>
            </a:r>
            <a:r>
              <a:rPr lang="ar-IQ" dirty="0" err="1" smtClean="0"/>
              <a:t>ناصيف</a:t>
            </a:r>
            <a:r>
              <a:rPr lang="ar-IQ" dirty="0" smtClean="0"/>
              <a:t> </a:t>
            </a:r>
            <a:r>
              <a:rPr lang="ar-IQ" dirty="0" err="1" smtClean="0"/>
              <a:t>اليازجي</a:t>
            </a:r>
            <a:r>
              <a:rPr lang="ar-IQ" dirty="0" smtClean="0"/>
              <a:t> وسليم البستاني وفرح </a:t>
            </a:r>
            <a:r>
              <a:rPr lang="ar-IQ" dirty="0" err="1" smtClean="0"/>
              <a:t>أنطون</a:t>
            </a:r>
            <a:r>
              <a:rPr lang="ar-IQ" dirty="0" smtClean="0"/>
              <a:t> </a:t>
            </a:r>
            <a:r>
              <a:rPr lang="ar-IQ" dirty="0" err="1" smtClean="0"/>
              <a:t>وجرجي</a:t>
            </a:r>
            <a:r>
              <a:rPr lang="ar-IQ" dirty="0" smtClean="0"/>
              <a:t> زيدان ومحمد المويلحي. وإذا أفردنا من هؤلاء </a:t>
            </a:r>
            <a:r>
              <a:rPr lang="ar-IQ" dirty="0" err="1" smtClean="0"/>
              <a:t>جرجي</a:t>
            </a:r>
            <a:r>
              <a:rPr lang="ar-IQ" dirty="0" smtClean="0"/>
              <a:t> زيدان الذي كتب مجموعة كبيرة من الروايات عن تاريخ الإسلام فإن محاولات الآخرين كانت غير مكتملة فنياً وتميل إلى الوعظ والتعليم الأخلاقي كما تأثرت بأساليب الحكاية والمحسنات البديعية </a:t>
            </a:r>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تأثرت بأساليب الحكاية والمحسنات البديعية في المقامات. ويجمع مؤرخو الأدب العربي على أن أولى الروايات المكتملة فنياً كتبها محمد حسين هيكل تحت عنوان «زينب» وكان ذلك نحو عام 1920.</a:t>
            </a:r>
            <a:endParaRPr lang="en-US" dirty="0" smtClean="0"/>
          </a:p>
          <a:p>
            <a:r>
              <a:rPr lang="ar-IQ" dirty="0" smtClean="0"/>
              <a:t>    وإذا كان الغربيون يقسمون فن القص عندهم إلى الأقصوصة </a:t>
            </a:r>
            <a:r>
              <a:rPr lang="en-US" dirty="0" smtClean="0"/>
              <a:t>le </a:t>
            </a:r>
            <a:r>
              <a:rPr lang="en-US" dirty="0" err="1" smtClean="0"/>
              <a:t>conte</a:t>
            </a:r>
            <a:r>
              <a:rPr lang="ar-IQ" dirty="0" smtClean="0"/>
              <a:t> والقصة </a:t>
            </a:r>
            <a:r>
              <a:rPr lang="en-US" dirty="0" smtClean="0"/>
              <a:t>la nouvelle</a:t>
            </a:r>
            <a:r>
              <a:rPr lang="ar-IQ" dirty="0" smtClean="0"/>
              <a:t> والرواية </a:t>
            </a:r>
            <a:r>
              <a:rPr lang="en-US" dirty="0" smtClean="0"/>
              <a:t>le roman</a:t>
            </a:r>
            <a:r>
              <a:rPr lang="ar-IQ" dirty="0" smtClean="0"/>
              <a:t> فإن فن القص العربي الحديث يمكن تقسيمه إلى «قصة قصيرة» </a:t>
            </a:r>
            <a:r>
              <a:rPr lang="ar-IQ" dirty="0" err="1" smtClean="0"/>
              <a:t>و</a:t>
            </a:r>
            <a:r>
              <a:rPr lang="ar-IQ" dirty="0" smtClean="0"/>
              <a:t>«رواية». تعتمد القصة القصيرة على التقاط الكاتب للحظة من الحياة يعنى فيها بتحليل الحدث أو الشخصية أو البيئة أو مجموع هذه العناصر معاً ليصل إلى هدف دلالي أعلى، ويكون أسلوبه في ذلك على نحو مركز ودقيق. أما الرواية - وهي هنا تضم القصة الطويلة إليها - فتهتم بإقامة بنيان فني واسع تشغل حيزاً واسعاً من الزمان والمكان وتدور حول شخصية واحدة أو شخصيات كثيرة وتتشابك فيها الأحداث والعلاقات بعضها ببعض من جهة، وبعضها أو كلها مع معطيات الزمان والمكان أي البيئة الفنية من جهة أخرى. والكاتب هنا يتعمق في تحليل ما يدور في نفوس أبطال روايته وفي ربط الأحداث بتواريخ أو توقعات مستقبلية بوساطة تقنيات تختلف باختلاف كل كاتب عن الآخر وكل رواية عن الأخرى، ولهدف تقديم روايات متراكبة المستويات للبشر والحياة والعالم عبر سياق </a:t>
            </a:r>
            <a:r>
              <a:rPr lang="ar-IQ" dirty="0" err="1" smtClean="0"/>
              <a:t>تخييلي</a:t>
            </a:r>
            <a:r>
              <a:rPr lang="ar-IQ" dirty="0" smtClean="0"/>
              <a:t> ينطوي على جملة من الإيحاءات الدلالية.</a:t>
            </a:r>
            <a:endParaRPr lang="en-US" dirty="0" smtClean="0"/>
          </a:p>
          <a:p>
            <a:r>
              <a:rPr lang="ar-IQ" dirty="0" smtClean="0"/>
              <a:t>    ويمكن القول إنه منذ عشرينات القرن العشرين بدأ الازدهار في القصة والرواية العربيتين.</a:t>
            </a:r>
            <a:endParaRPr lang="en-US" dirty="0" smtClean="0"/>
          </a:p>
          <a:p>
            <a:r>
              <a:rPr lang="ar-IQ" dirty="0" smtClean="0"/>
              <a:t>    ففي مصر اشتهر من كتاب القصة القصيرة الأخوان محمود ومحمد تيمور، ويحيى حقي، ثم أمين يوسف غراب، وكثير غيرهم، على أن أكثر كتاب القصة القصيرة شهرة في مصر - وربما في مختلف البلدان العربية - هو يوسف إدريس.</a:t>
            </a:r>
            <a:endParaRPr lang="en-US" dirty="0" smtClean="0"/>
          </a:p>
          <a:p>
            <a:r>
              <a:rPr lang="ar-IQ" dirty="0" smtClean="0"/>
              <a:t> ومن لبنان اشتهر كتاب القصة القصيرة توفيق يوسف عواد الذي يعدّ رائداً لهذا الفن في كل بلاد الشام كما كتب القصة سهيل إدريس وزوجه عائدة </a:t>
            </a:r>
            <a:r>
              <a:rPr lang="ar-IQ" dirty="0" err="1" smtClean="0"/>
              <a:t>مطرجي</a:t>
            </a:r>
            <a:r>
              <a:rPr lang="ar-IQ" dirty="0" smtClean="0"/>
              <a:t> إدريس وكتبها كذلك كرم </a:t>
            </a:r>
            <a:r>
              <a:rPr lang="ar-IQ" dirty="0" err="1" smtClean="0"/>
              <a:t>ملحم</a:t>
            </a:r>
            <a:r>
              <a:rPr lang="ar-IQ" dirty="0" smtClean="0"/>
              <a:t> كرم ومارون عبود وسواهم.</a:t>
            </a:r>
            <a:endParaRPr lang="en-US" dirty="0" smtClean="0"/>
          </a:p>
          <a:p>
            <a:endParaRPr lang="ar-IQ"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    وفي الأردن كان أول من كتب القصة القصيرة محمد صبحي أبو غنيمة في مجموعته «أغاني الليل» وهي مجموعة قصص اجتماعية ذات طابع وعظي أخلاقي تضم أيضاً خواطر متقدمة عن فن الأدب قياساً إلى ما كان قد تم إنجازه أدبياً في الإمارة الأردنية آنذاك..</a:t>
            </a:r>
            <a:endParaRPr lang="en-US" dirty="0" smtClean="0"/>
          </a:p>
          <a:p>
            <a:r>
              <a:rPr lang="ar-IQ" dirty="0" smtClean="0"/>
              <a:t>    وظهرت القصة الحديثة في ليبية على يد خالد </a:t>
            </a:r>
            <a:r>
              <a:rPr lang="ar-IQ" dirty="0" err="1" smtClean="0"/>
              <a:t>زغبية</a:t>
            </a:r>
            <a:r>
              <a:rPr lang="ar-IQ" dirty="0" smtClean="0"/>
              <a:t> في مجموعته «السور الكبير» عام 1964 وهناك أسماء أخرى مثل كامل حسن المقهور ومصطفى </a:t>
            </a:r>
            <a:r>
              <a:rPr lang="ar-IQ" dirty="0" err="1" smtClean="0"/>
              <a:t>المصراني</a:t>
            </a:r>
            <a:r>
              <a:rPr lang="ar-IQ" dirty="0" smtClean="0"/>
              <a:t> وزعيمة البارودي.</a:t>
            </a:r>
            <a:endParaRPr lang="en-US" dirty="0" smtClean="0"/>
          </a:p>
          <a:p>
            <a:r>
              <a:rPr lang="ar-IQ" dirty="0" smtClean="0"/>
              <a:t>    وفي تونس أسماء غير قليلة في إطار حركة ثقافية ناشطة. ومن هذه الأسماء التي تكتب القصة القصيرة الميداني بن صلاح وحسن نصر ومحمد صالح الجابري وسمير </a:t>
            </a:r>
            <a:r>
              <a:rPr lang="ar-IQ" dirty="0" err="1" smtClean="0"/>
              <a:t>العيادي</a:t>
            </a:r>
            <a:r>
              <a:rPr lang="ar-IQ" dirty="0" smtClean="0"/>
              <a:t> وغيرهم.</a:t>
            </a:r>
            <a:endParaRPr lang="en-US" dirty="0" smtClean="0"/>
          </a:p>
          <a:p>
            <a:r>
              <a:rPr lang="ar-IQ" dirty="0" smtClean="0"/>
              <a:t>    أما الجزائر فقد ازدهر فيها ما سمي أدب المعركة قبل الاستقلال. وكانت مجموعة مالك حداد «البؤس في خطر» 1956 هي أولى المجموعات القصصية المعبرة عن ذلك الأدب. وهناك أسماء أخرى في تلك المرحلة كتبت القصة القصيرة مثل </a:t>
            </a:r>
            <a:r>
              <a:rPr lang="ar-IQ" dirty="0" err="1" smtClean="0"/>
              <a:t>مفدي</a:t>
            </a:r>
            <a:r>
              <a:rPr lang="ar-IQ" dirty="0" smtClean="0"/>
              <a:t> زكريا وجان سيناك وحسين </a:t>
            </a:r>
            <a:r>
              <a:rPr lang="ar-IQ" dirty="0" err="1" smtClean="0"/>
              <a:t>بوزاهر</a:t>
            </a:r>
            <a:r>
              <a:rPr lang="ar-IQ" dirty="0" smtClean="0"/>
              <a:t> وجمال عمراني.</a:t>
            </a:r>
            <a:endParaRPr lang="en-US" dirty="0" smtClean="0"/>
          </a:p>
          <a:p>
            <a:r>
              <a:rPr lang="ar-IQ" dirty="0" smtClean="0"/>
              <a:t>    ويرى بعض الباحثين أن هذا النوع من الأدب يتبع الأمة التي كتب بلغتها بصرف النظر عن الجنس.</a:t>
            </a:r>
            <a:endParaRPr lang="en-US" dirty="0" smtClean="0"/>
          </a:p>
          <a:p>
            <a:r>
              <a:rPr lang="ar-IQ" dirty="0" smtClean="0"/>
              <a:t>   وفي شبه الجزيرة العربية بدأ فن القصة الناضج على يدي أحمد السباعي (1905-1983). وفي الربع الأخير من القرن العشرين شهدت كتابة القصة ازدهاراً جيداً ففي اليمن مهد محمد عبد المولى (1940-1973) للقصة الواقعية، ويصور زيد مطيع </a:t>
            </a:r>
            <a:r>
              <a:rPr lang="ar-IQ" dirty="0" err="1" smtClean="0"/>
              <a:t>دماج</a:t>
            </a:r>
            <a:r>
              <a:rPr lang="ar-IQ" dirty="0" smtClean="0"/>
              <a:t> (1943-...) الزمان والمكان اليمنيين قبل الثورة وبعدها. </a:t>
            </a:r>
            <a:endParaRPr lang="en-US" dirty="0" smtClean="0"/>
          </a:p>
          <a:p>
            <a:r>
              <a:rPr lang="ar-IQ" dirty="0" smtClean="0"/>
              <a:t>    وفي العراق أسماء مهمة في هذا الفن مثل محمود السيد أحمد وعبد المجيد لطفي وأنور </a:t>
            </a:r>
            <a:r>
              <a:rPr lang="ar-IQ" dirty="0" err="1" smtClean="0"/>
              <a:t>شاؤول</a:t>
            </a:r>
            <a:r>
              <a:rPr lang="ar-IQ" dirty="0" smtClean="0"/>
              <a:t> وعبد الرحمن الربيعي.. إضافة إلى أسماء كثيرة من الأجيال الجديدة.</a:t>
            </a:r>
            <a:endParaRPr lang="en-US" dirty="0" smtClean="0"/>
          </a:p>
          <a:p>
            <a:endParaRPr lang="ar-IQ"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    وقد تناولت القصة في الوطن العربي مجموع المشكلات المحلية والشخصية والقومية بالمعالجة، وفق أساليب مختلفة، وبما ينسجم مع المعاناة التي يحسها الكاتب تبعاً لظروف هذا القطر أو ذاك، إذ تطرح المسائل والمشكلات الاجتماعية من منظوراتها المختلفة، وتعالج مطالب الحرية والديمقراطية، وقضايا تأثير الفواعل العالمية في الوضع الوطني الخاص والقومي العام وانعكاسات ذلك كله على شخصية الإنسان العربي من جوانبها المختلفة.</a:t>
            </a:r>
            <a:endParaRPr lang="en-US" dirty="0" smtClean="0"/>
          </a:p>
          <a:p>
            <a:r>
              <a:rPr lang="ar-IQ" dirty="0" smtClean="0"/>
              <a:t>    هذا في ما يخص القصة القصيرة. </a:t>
            </a:r>
            <a:endParaRPr lang="en-US" dirty="0" smtClean="0"/>
          </a:p>
          <a:p>
            <a:r>
              <a:rPr lang="ar-IQ" b="1" dirty="0" smtClean="0"/>
              <a:t>حافظ </a:t>
            </a:r>
            <a:r>
              <a:rPr lang="ar-IQ" b="1" dirty="0" err="1" smtClean="0"/>
              <a:t>ابراهيم</a:t>
            </a:r>
            <a:r>
              <a:rPr lang="ar-IQ" b="1" dirty="0" smtClean="0"/>
              <a:t>:</a:t>
            </a:r>
            <a:endParaRPr lang="en-US" dirty="0" smtClean="0"/>
          </a:p>
          <a:p>
            <a:r>
              <a:rPr lang="ar-IQ" dirty="0" smtClean="0"/>
              <a:t>من أبرز الشعراء في التاريخ المصري، وسُمي بشاعر النيل لعشقه النيل، ولُقب كذلك بشاعر الشعب لتعبيره عن أبناء النيل. </a:t>
            </a:r>
            <a:endParaRPr lang="en-US" dirty="0" smtClean="0"/>
          </a:p>
          <a:p>
            <a:r>
              <a:rPr lang="ar-IQ" dirty="0" smtClean="0"/>
              <a:t>وُلد محمد حافظ إبراهيم فهمي المهندس </a:t>
            </a:r>
            <a:r>
              <a:rPr lang="ar-IQ" dirty="0" err="1" smtClean="0"/>
              <a:t>ـ</a:t>
            </a:r>
            <a:r>
              <a:rPr lang="ar-IQ" dirty="0" smtClean="0"/>
              <a:t> والذي اُشتهر بحافظ إبراهيم </a:t>
            </a:r>
            <a:r>
              <a:rPr lang="ar-IQ" dirty="0" err="1" smtClean="0"/>
              <a:t>ـ</a:t>
            </a:r>
            <a:r>
              <a:rPr lang="ar-IQ" dirty="0" smtClean="0"/>
              <a:t> في مدينة </a:t>
            </a:r>
            <a:r>
              <a:rPr lang="ar-IQ" dirty="0" err="1" smtClean="0"/>
              <a:t>ديروط</a:t>
            </a:r>
            <a:r>
              <a:rPr lang="ar-IQ" dirty="0" smtClean="0"/>
              <a:t> بمحافظة أسيوط في 24 فبراير 1872 من أب مصري وأم تركية . </a:t>
            </a:r>
            <a:endParaRPr lang="en-US" dirty="0" smtClean="0"/>
          </a:p>
          <a:p>
            <a:r>
              <a:rPr lang="ar-IQ" dirty="0" smtClean="0"/>
              <a:t>التحق بالمدرسة الحربية في عام 1888، وتخرج منها في عام 1891 ضابطاً برتبة ملازم ثان في الجيش المصري، وعُين في وزارة الداخلية. </a:t>
            </a:r>
            <a:endParaRPr lang="en-US" dirty="0" smtClean="0"/>
          </a:p>
          <a:p>
            <a:r>
              <a:rPr lang="ar-IQ" dirty="0" smtClean="0"/>
              <a:t>وفي عام 1896 أُرسل إلى السودان مع الحملة المصرية، إلا أن الحياة لم تطب له هنالك، فثار مع بعض الضباط.. ونتيجة لذلك أُحيل حافظ إلى الاستيداع بمرتب ضئيل. </a:t>
            </a:r>
            <a:endParaRPr lang="en-US" dirty="0" smtClean="0"/>
          </a:p>
          <a:p>
            <a:r>
              <a:rPr lang="ar-IQ" dirty="0" smtClean="0"/>
              <a:t>اتصف حافظ إبراهيم بثلاث صفات يرويها كل من عاشره وهي حلاوة الحديث، وكرم النفس، وحب النكتة والتنكيت. وفي عام 1911 انتقل إلي دار الكتب رئيساً للقسم الأدبي، ثم اشتغل محرراً بالأهرام. </a:t>
            </a:r>
            <a:endParaRPr lang="en-US" dirty="0" smtClean="0"/>
          </a:p>
          <a:p>
            <a:r>
              <a:rPr lang="ar-IQ" dirty="0" smtClean="0"/>
              <a:t>أهم أعماله الشعرية: (قصيدة العام الهجري </a:t>
            </a:r>
            <a:r>
              <a:rPr lang="ar-IQ" dirty="0" err="1" smtClean="0"/>
              <a:t>ـ</a:t>
            </a:r>
            <a:r>
              <a:rPr lang="ar-IQ" dirty="0" smtClean="0"/>
              <a:t> الأم المثالية </a:t>
            </a:r>
            <a:r>
              <a:rPr lang="ar-IQ" dirty="0" err="1" smtClean="0"/>
              <a:t>ـ</a:t>
            </a:r>
            <a:r>
              <a:rPr lang="ar-IQ" dirty="0" smtClean="0"/>
              <a:t> مصر تتحدث عن نفسها </a:t>
            </a:r>
            <a:r>
              <a:rPr lang="ar-IQ" dirty="0" err="1" smtClean="0"/>
              <a:t>ـ</a:t>
            </a:r>
            <a:r>
              <a:rPr lang="ar-IQ" dirty="0" smtClean="0"/>
              <a:t> خمريات </a:t>
            </a:r>
            <a:r>
              <a:rPr lang="ar-IQ" dirty="0" err="1" smtClean="0"/>
              <a:t>ـ</a:t>
            </a:r>
            <a:r>
              <a:rPr lang="ar-IQ" dirty="0" smtClean="0"/>
              <a:t> سجن الفضائل) </a:t>
            </a:r>
            <a:endParaRPr lang="en-US" dirty="0" smtClean="0"/>
          </a:p>
          <a:p>
            <a:endParaRPr lang="ar-IQ"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ومن أعماله النثرية: "ليالي </a:t>
            </a:r>
            <a:r>
              <a:rPr lang="ar-IQ" dirty="0" err="1" smtClean="0"/>
              <a:t>سطيح</a:t>
            </a:r>
            <a:r>
              <a:rPr lang="ar-IQ" dirty="0" smtClean="0"/>
              <a:t> ". </a:t>
            </a:r>
            <a:endParaRPr lang="en-US" dirty="0" smtClean="0"/>
          </a:p>
          <a:p>
            <a:r>
              <a:rPr lang="ar-IQ" dirty="0" smtClean="0"/>
              <a:t>ومن أعماله المترجمة: (مسرحية شكسبير </a:t>
            </a:r>
            <a:r>
              <a:rPr lang="ar-IQ" dirty="0" err="1" smtClean="0"/>
              <a:t>ـ</a:t>
            </a:r>
            <a:r>
              <a:rPr lang="ar-IQ" dirty="0" smtClean="0"/>
              <a:t> البؤساء </a:t>
            </a:r>
            <a:r>
              <a:rPr lang="ar-IQ" dirty="0" err="1" smtClean="0"/>
              <a:t>لفكتور</a:t>
            </a:r>
            <a:r>
              <a:rPr lang="ar-IQ" dirty="0" smtClean="0"/>
              <a:t> </a:t>
            </a:r>
            <a:r>
              <a:rPr lang="ar-IQ" dirty="0" err="1" smtClean="0"/>
              <a:t>هوجو</a:t>
            </a:r>
            <a:r>
              <a:rPr lang="ar-IQ" dirty="0" smtClean="0"/>
              <a:t>). توفي شاعر النيل حافظ إبراهيم في 21 يوليو1932</a:t>
            </a:r>
            <a:endParaRPr lang="en-US" dirty="0" smtClean="0"/>
          </a:p>
          <a:p>
            <a:r>
              <a:rPr lang="ar-IQ" b="1" u="sng" dirty="0" smtClean="0"/>
              <a:t>حياته</a:t>
            </a:r>
            <a:endParaRPr lang="en-US" dirty="0" smtClean="0"/>
          </a:p>
          <a:p>
            <a:r>
              <a:rPr lang="ar-IQ" dirty="0" smtClean="0"/>
              <a:t>ولد حافظ إبراهيم على متن سفينة كانت راسية على النيل في مدينة بمحافظة أسيوط من أب مصري وأم تركية. توفي والداه وهو صغير. وقبل وفاتها، أتت </a:t>
            </a:r>
            <a:r>
              <a:rPr lang="ar-IQ" dirty="0" err="1" smtClean="0"/>
              <a:t>به</a:t>
            </a:r>
            <a:r>
              <a:rPr lang="ar-IQ" dirty="0" smtClean="0"/>
              <a:t> أمه إلى القاهرة حيث نشأ </a:t>
            </a:r>
            <a:r>
              <a:rPr lang="ar-IQ" dirty="0" err="1" smtClean="0"/>
              <a:t>بها</a:t>
            </a:r>
            <a:r>
              <a:rPr lang="ar-IQ" dirty="0" smtClean="0"/>
              <a:t> يتيما تحت كفالة خاله الذي كان ضيق الرزق حيث كان يعمل مهندسا في مصلحة التنظيم. ثم انتقل خاله إلى مدينة طنطا وهنالك أخذ حافظ يدرس في الكتاتيب. أحس حافظ إبراهيم بضيق خاله </a:t>
            </a:r>
            <a:r>
              <a:rPr lang="ar-IQ" dirty="0" err="1" smtClean="0"/>
              <a:t>به</a:t>
            </a:r>
            <a:r>
              <a:rPr lang="ar-IQ" dirty="0" smtClean="0"/>
              <a:t> مما أثر في نفسه، فرحل عنه وترك له رسالة كتب فيها.</a:t>
            </a:r>
            <a:endParaRPr lang="en-US" dirty="0" smtClean="0"/>
          </a:p>
          <a:p>
            <a:r>
              <a:rPr lang="ar-IQ" dirty="0" smtClean="0"/>
              <a:t>كان حافظ إبراهيم إحدى عجائب زمانه، ليس فقط في جزالة شعره بل في قوة ذاكرته التي قاومت السنين ولم يصبها الوهن والضعف على مر 60 سنة هي عمر حافظ إبراهيم، فإنها ولا عجب </a:t>
            </a:r>
            <a:r>
              <a:rPr lang="ar-IQ" dirty="0" err="1" smtClean="0"/>
              <a:t>إتسعت</a:t>
            </a:r>
            <a:r>
              <a:rPr lang="ar-IQ" dirty="0" smtClean="0"/>
              <a:t> لآلاف الآلاف من القصائد العربية القديمة والحديثة ومئات المطالعات والكتب وكان </a:t>
            </a:r>
            <a:r>
              <a:rPr lang="ar-IQ" dirty="0" err="1" smtClean="0"/>
              <a:t>بإستطاعته</a:t>
            </a:r>
            <a:r>
              <a:rPr lang="ar-IQ" dirty="0" smtClean="0"/>
              <a:t> – بشهادة أصدقائه – أن يقرأ كتاب أو ديوان شعر كامل في عده دقائق وبقراءة سريعة ثم بعد ذلك يتمثل ببعض فقرات هذا الكتاب أو أبيات ذاك الديوان. وروى عنه بعض أصدقائه أنه كان يسمع قارئ القرآن في بيت خاله يقرأ سورة الكهف أو مريم أو طه فيحفظ ما يقوله ويؤديه كما سمعه </a:t>
            </a:r>
            <a:r>
              <a:rPr lang="ar-IQ" dirty="0" err="1" smtClean="0"/>
              <a:t>بالروايه</a:t>
            </a:r>
            <a:r>
              <a:rPr lang="ar-IQ" dirty="0" smtClean="0"/>
              <a:t> التي سمع القارئ يقرأ </a:t>
            </a:r>
            <a:r>
              <a:rPr lang="ar-IQ" dirty="0" err="1" smtClean="0"/>
              <a:t>بها</a:t>
            </a:r>
            <a:r>
              <a:rPr lang="ar-IQ" dirty="0" smtClean="0"/>
              <a:t>.</a:t>
            </a:r>
            <a:endParaRPr lang="en-US" dirty="0" smtClean="0"/>
          </a:p>
          <a:p>
            <a:r>
              <a:rPr lang="ar-IQ" dirty="0" smtClean="0"/>
              <a:t>ويعد شعره سجل الأحداث، إنما يسجلها بدماء قلبه وأجزاء روحه ويصوغ منها أدبا قيماً يحث النفوس ويدفعها إلى النهضة، سواء أضحك في شعره أم بكى وأمل أم يئس، فقد كان يتربص كل حادث هام يعرض فيخلق منه موضوعا لشعره ويملؤه بما يجيش في صدره.</a:t>
            </a:r>
            <a:endParaRPr lang="en-US" dirty="0" smtClean="0"/>
          </a:p>
          <a:p>
            <a:endParaRPr lang="ar-IQ"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كان لحافظ إبراهيم طريقته الخاصة فهو لم يكن يتمتع بقدر كبير من الخيال ولكنه </a:t>
            </a:r>
            <a:r>
              <a:rPr lang="ar-IQ" dirty="0" err="1" smtClean="0"/>
              <a:t>أستعاض</a:t>
            </a:r>
            <a:r>
              <a:rPr lang="ar-IQ" dirty="0" smtClean="0"/>
              <a:t> عن ذلك بجزالة الجمل وتراكيب الكلمات وحسن الصياغة </a:t>
            </a:r>
            <a:r>
              <a:rPr lang="ar-IQ" dirty="0" err="1" smtClean="0"/>
              <a:t>بالأضافة</a:t>
            </a:r>
            <a:r>
              <a:rPr lang="ar-IQ" dirty="0" smtClean="0"/>
              <a:t> أن الجميع اتفقوا على انه كان أحسن خلق الله إنشاداً للشعر. ومن أروع المناسبات التي أنشد حافظ بك فيها شعره بكفاءة هي حفلة تكريم أحمد </a:t>
            </a:r>
            <a:r>
              <a:rPr lang="ar-IQ" dirty="0" err="1" smtClean="0"/>
              <a:t>شوقى</a:t>
            </a:r>
            <a:r>
              <a:rPr lang="ar-IQ" dirty="0" smtClean="0"/>
              <a:t> ومبايعته أميراً للشعر في دار الأوبرا الخديوية، وأيضاً القصيدة التي أنشدها ونظمها في الذكرى السنوية لرحيل مصطفى كامل التي خلبت الألباب وساعدها على ذلك الأداء </a:t>
            </a:r>
            <a:r>
              <a:rPr lang="ar-IQ" dirty="0" err="1" smtClean="0"/>
              <a:t>المسرحى</a:t>
            </a:r>
            <a:r>
              <a:rPr lang="ar-IQ" dirty="0" smtClean="0"/>
              <a:t> الذي قام </a:t>
            </a:r>
            <a:r>
              <a:rPr lang="ar-IQ" dirty="0" err="1" smtClean="0"/>
              <a:t>به</a:t>
            </a:r>
            <a:r>
              <a:rPr lang="ar-IQ" dirty="0" smtClean="0"/>
              <a:t> حافظ للتأثير في بعض الأبيات، ومما يبرهن ذلك ذلك المقال الذي نشرته إحدى الجرائد والذي تناول بكامله فن إنشاد الشعر عند حافظ. ومن الجدير بالذكر أن أحمد </a:t>
            </a:r>
            <a:r>
              <a:rPr lang="ar-IQ" dirty="0" err="1" smtClean="0"/>
              <a:t>شوقى</a:t>
            </a:r>
            <a:r>
              <a:rPr lang="ar-IQ" dirty="0" smtClean="0"/>
              <a:t> لم يلقى في حياته قصيدة على ملأ من الناس حيث كان الموقف يرهبه فيتلعثم عند الإلقاء.</a:t>
            </a:r>
            <a:endParaRPr lang="en-US" dirty="0" smtClean="0"/>
          </a:p>
          <a:p>
            <a:r>
              <a:rPr lang="ar-IQ" b="1" dirty="0" smtClean="0"/>
              <a:t>من أشعاره:</a:t>
            </a:r>
            <a:endParaRPr lang="en-US" dirty="0" smtClean="0"/>
          </a:p>
          <a:p>
            <a:r>
              <a:rPr lang="ar-IQ" dirty="0" smtClean="0"/>
              <a:t>سافر حافظ إبراهيم إلى سوريا، وعند زيارته للمجمع العلمي بدمشق قال هذين البيتين:</a:t>
            </a:r>
            <a:endParaRPr lang="en-US" dirty="0" smtClean="0"/>
          </a:p>
          <a:p>
            <a:r>
              <a:rPr lang="ar-IQ" dirty="0" smtClean="0"/>
              <a:t>شكرت جميل صنعكم بدمعي ودمع العين مقياس الشعور </a:t>
            </a:r>
            <a:endParaRPr lang="en-US" dirty="0" smtClean="0"/>
          </a:p>
          <a:p>
            <a:r>
              <a:rPr lang="ar-IQ" dirty="0" err="1" smtClean="0"/>
              <a:t>لاول</a:t>
            </a:r>
            <a:r>
              <a:rPr lang="ar-IQ" dirty="0" smtClean="0"/>
              <a:t> مرة قد ذاق جفني - على ما ذاقه - دمع السرور </a:t>
            </a:r>
            <a:endParaRPr lang="en-US" dirty="0" smtClean="0"/>
          </a:p>
          <a:p>
            <a:r>
              <a:rPr lang="ar-IQ" dirty="0" smtClean="0"/>
              <a:t>للحظ الشاعر مدى ظلم المستعمر وتصرفه بخيرات بلاده فنظم قصيدة بعنوان الامتيازات الأجنبية‏، ومما جاء فيها:</a:t>
            </a:r>
            <a:endParaRPr lang="en-US" dirty="0" smtClean="0"/>
          </a:p>
          <a:p>
            <a:r>
              <a:rPr lang="ar-IQ" dirty="0" smtClean="0"/>
              <a:t>سكتُّ فأصغروا أدبي وقلت فأكبروا أربي </a:t>
            </a:r>
            <a:endParaRPr lang="en-US" dirty="0" smtClean="0"/>
          </a:p>
          <a:p>
            <a:r>
              <a:rPr lang="ar-IQ" dirty="0" smtClean="0"/>
              <a:t>يقتلنا بلا </a:t>
            </a:r>
            <a:r>
              <a:rPr lang="ar-IQ" dirty="0" err="1" smtClean="0"/>
              <a:t>قود</a:t>
            </a:r>
            <a:r>
              <a:rPr lang="ar-IQ" dirty="0" smtClean="0"/>
              <a:t> ولا دية ولا رهب </a:t>
            </a:r>
            <a:endParaRPr lang="en-US" dirty="0" smtClean="0"/>
          </a:p>
          <a:p>
            <a:r>
              <a:rPr lang="ar-IQ" dirty="0" smtClean="0"/>
              <a:t>ويمشي نحو رايته فنحميه من العطب </a:t>
            </a:r>
            <a:endParaRPr lang="en-US" dirty="0" smtClean="0"/>
          </a:p>
          <a:p>
            <a:r>
              <a:rPr lang="ar-IQ" dirty="0" smtClean="0"/>
              <a:t>فقل للفاخرين: أما لهذا الفخر من سبب؟ </a:t>
            </a:r>
            <a:endParaRPr lang="en-US" dirty="0" smtClean="0"/>
          </a:p>
          <a:p>
            <a:r>
              <a:rPr lang="ar-IQ" dirty="0" smtClean="0"/>
              <a:t>وله قصيدة عن لسان صديقه يرثي ولده، وقد جاء في مطلع قصيدته:</a:t>
            </a:r>
            <a:endParaRPr lang="en-US" dirty="0" smtClean="0"/>
          </a:p>
          <a:p>
            <a:endParaRPr lang="ar-IQ"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IQ" dirty="0" smtClean="0"/>
              <a:t>ولدي، قد طال سهدي ونحيبي جئت أدعوك فهل أنت مجيبي؟ </a:t>
            </a:r>
            <a:endParaRPr lang="en-US" dirty="0" smtClean="0"/>
          </a:p>
          <a:p>
            <a:r>
              <a:rPr lang="ar-IQ" dirty="0" smtClean="0"/>
              <a:t>جئت أروي بدموعي مضجعا فيه أودعت من الدنيا نصيبي </a:t>
            </a:r>
            <a:endParaRPr lang="ar-IQ" dirty="0" smtClean="0"/>
          </a:p>
          <a:p>
            <a:r>
              <a:rPr lang="ar-SA" dirty="0" smtClean="0"/>
              <a:t>رَجَعْتُ لنفْسِي فاتَّهمتُ حَصاتِي             </a:t>
            </a:r>
            <a:r>
              <a:rPr lang="ar-SA" dirty="0" err="1" smtClean="0"/>
              <a:t>وناديْتُ</a:t>
            </a:r>
            <a:r>
              <a:rPr lang="ar-SA" dirty="0" smtClean="0"/>
              <a:t> قَوْمِي فاحْتَسَبْتُ حياتِي</a:t>
            </a:r>
            <a:endParaRPr lang="en-US" dirty="0" smtClean="0"/>
          </a:p>
          <a:p>
            <a:r>
              <a:rPr lang="ar-SA" dirty="0" smtClean="0"/>
              <a:t>رَمَوني بعُقمٍ في الشَّبابِ وليتَني  </a:t>
            </a:r>
            <a:r>
              <a:rPr lang="ar-SA" dirty="0" smtClean="0"/>
              <a:t>     عَقِمتُ </a:t>
            </a:r>
            <a:r>
              <a:rPr lang="ar-SA" dirty="0" smtClean="0"/>
              <a:t>فلم أجزَعْ لقَولِ </a:t>
            </a:r>
            <a:r>
              <a:rPr lang="ar-SA" dirty="0" err="1" smtClean="0"/>
              <a:t>عِداتي</a:t>
            </a:r>
            <a:endParaRPr lang="en-US" dirty="0" smtClean="0"/>
          </a:p>
          <a:p>
            <a:r>
              <a:rPr lang="ar-SA" dirty="0" smtClean="0"/>
              <a:t>وَلَدتُ ولمَّا لم أجِدْ لعرائسي             </a:t>
            </a:r>
            <a:r>
              <a:rPr lang="ar-SA" dirty="0" smtClean="0"/>
              <a:t>رِجالاً </a:t>
            </a:r>
            <a:r>
              <a:rPr lang="ar-SA" dirty="0" smtClean="0"/>
              <a:t>وأَكفاءً وَأَدْتُ بناتِي</a:t>
            </a:r>
            <a:endParaRPr lang="en-US" dirty="0" smtClean="0"/>
          </a:p>
          <a:p>
            <a:r>
              <a:rPr lang="ar-SA" dirty="0" smtClean="0"/>
              <a:t>وسِعتُ كِتابَ اللهِ لَفظاً وغاية </a:t>
            </a:r>
            <a:r>
              <a:rPr lang="ar-SA" dirty="0" err="1" smtClean="0"/>
              <a:t>ً</a:t>
            </a:r>
            <a:r>
              <a:rPr lang="ar-SA" dirty="0" smtClean="0"/>
              <a:t>            </a:t>
            </a:r>
            <a:r>
              <a:rPr lang="ar-SA" dirty="0" smtClean="0"/>
              <a:t>وما </a:t>
            </a:r>
            <a:r>
              <a:rPr lang="ar-SA" dirty="0" smtClean="0"/>
              <a:t>ضِقْتُ عن آيٍ </a:t>
            </a:r>
            <a:r>
              <a:rPr lang="ar-SA" dirty="0" err="1" smtClean="0"/>
              <a:t>به</a:t>
            </a:r>
            <a:r>
              <a:rPr lang="ar-SA" dirty="0" smtClean="0"/>
              <a:t> وعِظاتِ</a:t>
            </a:r>
            <a:endParaRPr lang="en-US" dirty="0" smtClean="0"/>
          </a:p>
          <a:p>
            <a:r>
              <a:rPr lang="ar-SA" dirty="0" smtClean="0"/>
              <a:t>فكيف أضِيقُ اليومَ عن وَصفِ آلة </a:t>
            </a:r>
            <a:r>
              <a:rPr lang="ar-SA" dirty="0" err="1" smtClean="0"/>
              <a:t>ٍ</a:t>
            </a:r>
            <a:r>
              <a:rPr lang="ar-SA" dirty="0" smtClean="0"/>
              <a:t>        </a:t>
            </a:r>
            <a:r>
              <a:rPr lang="ar-SA" dirty="0" smtClean="0"/>
              <a:t>وتَنْسِيقِ </a:t>
            </a:r>
            <a:r>
              <a:rPr lang="ar-SA" dirty="0" smtClean="0"/>
              <a:t>أسماءٍ لمُخْترَعاتِ</a:t>
            </a:r>
            <a:endParaRPr lang="en-US" dirty="0" smtClean="0"/>
          </a:p>
          <a:p>
            <a:r>
              <a:rPr lang="ar-SA" dirty="0" smtClean="0"/>
              <a:t>أنا البحر في أحشائه الدر كامن         </a:t>
            </a:r>
            <a:r>
              <a:rPr lang="ar-SA" dirty="0" smtClean="0"/>
              <a:t>فهل </a:t>
            </a:r>
            <a:r>
              <a:rPr lang="ar-SA" dirty="0" smtClean="0"/>
              <a:t>ساءلوا الغواص عن صدفاتي</a:t>
            </a:r>
            <a:endParaRPr lang="en-US" dirty="0" smtClean="0"/>
          </a:p>
          <a:p>
            <a:r>
              <a:rPr lang="ar-SA" dirty="0" smtClean="0"/>
              <a:t>فيا وَيحَكُم أبلى وتَبلى مَحاسِني       </a:t>
            </a:r>
            <a:r>
              <a:rPr lang="ar-SA" dirty="0" smtClean="0"/>
              <a:t>ومنْكمْ </a:t>
            </a:r>
            <a:r>
              <a:rPr lang="ar-SA" dirty="0" smtClean="0"/>
              <a:t>وإنْ عَزَّ الدّواءُ أساتِي</a:t>
            </a:r>
            <a:endParaRPr lang="en-US" dirty="0" smtClean="0"/>
          </a:p>
          <a:p>
            <a:r>
              <a:rPr lang="ar-SA" dirty="0" smtClean="0"/>
              <a:t>فلا تَكِلُوني للزّمانِ فإنّني                 </a:t>
            </a:r>
            <a:r>
              <a:rPr lang="ar-SA" dirty="0" smtClean="0"/>
              <a:t>أخافُ </a:t>
            </a:r>
            <a:r>
              <a:rPr lang="ar-SA" dirty="0" smtClean="0"/>
              <a:t>عليكم أن تَحينَ وَفاتي</a:t>
            </a:r>
            <a:endParaRPr lang="en-US" dirty="0" smtClean="0"/>
          </a:p>
          <a:p>
            <a:r>
              <a:rPr lang="ar-SA" dirty="0" smtClean="0"/>
              <a:t>أرى لرِجالِ الغَربِ عِزّاً ومَنعَة </a:t>
            </a:r>
            <a:r>
              <a:rPr lang="ar-SA" dirty="0" err="1" smtClean="0"/>
              <a:t>ً</a:t>
            </a:r>
            <a:r>
              <a:rPr lang="ar-SA" dirty="0" smtClean="0"/>
              <a:t>             </a:t>
            </a:r>
            <a:r>
              <a:rPr lang="ar-IQ" dirty="0" smtClean="0"/>
              <a:t>و</a:t>
            </a:r>
            <a:r>
              <a:rPr lang="ar-SA" dirty="0" smtClean="0"/>
              <a:t>كم </a:t>
            </a:r>
            <a:r>
              <a:rPr lang="ar-SA" dirty="0" smtClean="0"/>
              <a:t>عَزَّ أقوامٌ بعِزِّ لُغاتِ</a:t>
            </a:r>
            <a:endParaRPr lang="en-US" dirty="0" smtClean="0"/>
          </a:p>
          <a:p>
            <a:r>
              <a:rPr lang="ar-SA" dirty="0" smtClean="0"/>
              <a:t>أتَوْا أهلَهُم بالمُعجِزاتِ تَفَنُّناً                </a:t>
            </a:r>
            <a:r>
              <a:rPr lang="ar-SA" dirty="0" smtClean="0"/>
              <a:t>فيا </a:t>
            </a:r>
            <a:r>
              <a:rPr lang="ar-SA" dirty="0" smtClean="0"/>
              <a:t>ليتَكُمْ تأتونَ بالكلِمَاتِ</a:t>
            </a:r>
            <a:endParaRPr lang="en-US" dirty="0" smtClean="0"/>
          </a:p>
          <a:p>
            <a:r>
              <a:rPr lang="ar-SA" dirty="0" smtClean="0"/>
              <a:t>أيُطرِبُكُم من جانِبِ الغَربِ ناعِبٌ           يُنادي بِوَأدي في رَبيعِ حَياتي</a:t>
            </a:r>
            <a:endParaRPr lang="en-US" dirty="0" smtClean="0"/>
          </a:p>
          <a:p>
            <a:r>
              <a:rPr lang="en-US" dirty="0" smtClean="0"/>
              <a:t> </a:t>
            </a:r>
            <a:r>
              <a:rPr lang="ar-IQ" b="1" dirty="0" smtClean="0"/>
              <a:t>2- معروف عبد الغني </a:t>
            </a:r>
            <a:r>
              <a:rPr lang="ar-IQ" b="1" dirty="0" err="1" smtClean="0"/>
              <a:t>الرصافي</a:t>
            </a:r>
            <a:r>
              <a:rPr lang="ar-IQ" b="1" dirty="0" smtClean="0"/>
              <a:t>:-</a:t>
            </a:r>
            <a:endParaRPr lang="en-US" dirty="0" smtClean="0"/>
          </a:p>
          <a:p>
            <a:r>
              <a:rPr lang="ar-IQ" dirty="0" smtClean="0"/>
              <a:t>  ولد الشاعر معروف عبد الغني </a:t>
            </a:r>
            <a:r>
              <a:rPr lang="ar-IQ" dirty="0" err="1" smtClean="0"/>
              <a:t>الرصافي</a:t>
            </a:r>
            <a:r>
              <a:rPr lang="ar-IQ" dirty="0" smtClean="0"/>
              <a:t> في بغداد عام 1875م  بجانب </a:t>
            </a:r>
            <a:r>
              <a:rPr lang="ar-IQ" dirty="0" err="1" smtClean="0"/>
              <a:t>الرصافه</a:t>
            </a:r>
            <a:r>
              <a:rPr lang="ar-IQ" dirty="0" smtClean="0"/>
              <a:t> منها وجاء لقبه ( </a:t>
            </a:r>
            <a:r>
              <a:rPr lang="ar-IQ" dirty="0" err="1" smtClean="0"/>
              <a:t>الرصافي</a:t>
            </a:r>
            <a:r>
              <a:rPr lang="ar-IQ" dirty="0" smtClean="0"/>
              <a:t> ) نسبه </a:t>
            </a:r>
            <a:r>
              <a:rPr lang="ar-IQ" dirty="0" err="1" smtClean="0"/>
              <a:t>الى</a:t>
            </a:r>
            <a:r>
              <a:rPr lang="ar-IQ" dirty="0" smtClean="0"/>
              <a:t> جانب </a:t>
            </a:r>
            <a:r>
              <a:rPr lang="ar-IQ" dirty="0" err="1" smtClean="0"/>
              <a:t>الرصافه</a:t>
            </a:r>
            <a:r>
              <a:rPr lang="ar-IQ" dirty="0" smtClean="0"/>
              <a:t> . وبدا ينظم الشعر في مطلع شبابه حيث كان جريئا في قسم من أشعاره السياسية ، فقد هاجم بإشعاره ألدوله العثمانية وسلطات الاحتلال البريطانية وواصل تلقي علومه في المعاهد ألدينيه . </a:t>
            </a:r>
            <a:endParaRPr lang="en-US" dirty="0" smtClean="0"/>
          </a:p>
          <a:p>
            <a:r>
              <a:rPr lang="ar-IQ" dirty="0" smtClean="0"/>
              <a:t>   درس </a:t>
            </a:r>
            <a:r>
              <a:rPr lang="ar-IQ" dirty="0" err="1" smtClean="0"/>
              <a:t>الرصافي</a:t>
            </a:r>
            <a:r>
              <a:rPr lang="ar-IQ" dirty="0" smtClean="0"/>
              <a:t> الأدب في بغداد واللغة العربية وكان أسلوبه بسيط واضح يهدف منه معالجه ما كان يعانيه المجتمع العراقي أيام الشاعر من جهل ومرض وفقر ... فهو شاعر إصلاح وتوجيه .</a:t>
            </a:r>
            <a:endParaRPr lang="en-US" dirty="0" smtClean="0"/>
          </a:p>
          <a:p>
            <a:r>
              <a:rPr lang="ar-IQ" dirty="0" smtClean="0"/>
              <a:t>    لقد كان الشاعر يتميز بأنه كان يوجه أكثر شعره </a:t>
            </a:r>
            <a:r>
              <a:rPr lang="ar-IQ" dirty="0" err="1" smtClean="0"/>
              <a:t>الى</a:t>
            </a:r>
            <a:r>
              <a:rPr lang="ar-IQ" dirty="0" smtClean="0"/>
              <a:t> الناس بأسلوب واضح إيقاظا للهمم وتنبيها للأذهان ويهدف من وراء ذلك معالجه ما كان يتصف </a:t>
            </a:r>
            <a:r>
              <a:rPr lang="ar-IQ" dirty="0" err="1" smtClean="0"/>
              <a:t>به</a:t>
            </a:r>
            <a:r>
              <a:rPr lang="ar-IQ" dirty="0" smtClean="0"/>
              <a:t> </a:t>
            </a:r>
            <a:endParaRPr lang="en-US" dirty="0" smtClean="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543824" cy="6357982"/>
          </a:xfrm>
        </p:spPr>
        <p:txBody>
          <a:bodyPr>
            <a:normAutofit fontScale="62500" lnSpcReduction="20000"/>
          </a:bodyPr>
          <a:lstStyle/>
          <a:p>
            <a:r>
              <a:rPr lang="ar-IQ" dirty="0" smtClean="0"/>
              <a:t>سلمت : فعل وفاعل .</a:t>
            </a:r>
            <a:endParaRPr lang="en-US" dirty="0" smtClean="0"/>
          </a:p>
          <a:p>
            <a:r>
              <a:rPr lang="ar-IQ" dirty="0" smtClean="0"/>
              <a:t>على صديق : جار ومجرور متعلقان </a:t>
            </a:r>
            <a:r>
              <a:rPr lang="ar-IQ" dirty="0" err="1" smtClean="0"/>
              <a:t>بـ</a:t>
            </a:r>
            <a:r>
              <a:rPr lang="ar-IQ" dirty="0" smtClean="0"/>
              <a:t> " سلمت " .</a:t>
            </a:r>
            <a:endParaRPr lang="en-US" dirty="0" smtClean="0"/>
          </a:p>
          <a:p>
            <a:r>
              <a:rPr lang="ar-IQ" dirty="0" smtClean="0"/>
              <a:t>سافر والده : فعل وفاعل ، والضمير المتصل في محل جر مضاف إليه .</a:t>
            </a:r>
            <a:endParaRPr lang="en-US" dirty="0" smtClean="0"/>
          </a:p>
          <a:p>
            <a:r>
              <a:rPr lang="ar-IQ" dirty="0" smtClean="0"/>
              <a:t>الجملة الفعلية : سافر والده في محل جر نعت لـ " صديق " .</a:t>
            </a:r>
            <a:endParaRPr lang="en-US" dirty="0" smtClean="0"/>
          </a:p>
          <a:p>
            <a:r>
              <a:rPr lang="ar-IQ" b="1" u="sng" dirty="0" smtClean="0"/>
              <a:t>2-النعت </a:t>
            </a:r>
            <a:r>
              <a:rPr lang="ar-IQ" b="1" u="sng" dirty="0" err="1" smtClean="0"/>
              <a:t>السببي</a:t>
            </a:r>
            <a:r>
              <a:rPr lang="ar-IQ" b="1" u="sng" dirty="0" smtClean="0"/>
              <a:t>:</a:t>
            </a:r>
            <a:endParaRPr lang="en-US" dirty="0" smtClean="0"/>
          </a:p>
          <a:p>
            <a:r>
              <a:rPr lang="ar-IQ" dirty="0" smtClean="0"/>
              <a:t>يذكر لبيان صفة في شيء مرتبط بالموصوف ( وليس لبيان الموصوف نفسه ).</a:t>
            </a:r>
            <a:endParaRPr lang="en-US" dirty="0" smtClean="0"/>
          </a:p>
          <a:p>
            <a:r>
              <a:rPr lang="ar-IQ" dirty="0" smtClean="0"/>
              <a:t>نحو جاء الرجلُ الحسنُ خطهُ.</a:t>
            </a:r>
            <a:endParaRPr lang="en-US" dirty="0" smtClean="0"/>
          </a:p>
          <a:p>
            <a:r>
              <a:rPr lang="ar-IQ" dirty="0" smtClean="0"/>
              <a:t>يستشار الصديق السديد </a:t>
            </a:r>
            <a:r>
              <a:rPr lang="ar-IQ" dirty="0" err="1" smtClean="0"/>
              <a:t>رايه</a:t>
            </a:r>
            <a:r>
              <a:rPr lang="ar-IQ" dirty="0" smtClean="0"/>
              <a:t>.</a:t>
            </a:r>
            <a:endParaRPr lang="en-US" dirty="0" smtClean="0"/>
          </a:p>
          <a:p>
            <a:r>
              <a:rPr lang="ar-IQ" b="1" dirty="0" smtClean="0"/>
              <a:t>حكم النعت </a:t>
            </a:r>
            <a:r>
              <a:rPr lang="ar-IQ" b="1" dirty="0" err="1" smtClean="0"/>
              <a:t>السببي</a:t>
            </a:r>
            <a:r>
              <a:rPr lang="ar-IQ" b="1" dirty="0" smtClean="0"/>
              <a:t> :</a:t>
            </a:r>
            <a:endParaRPr lang="en-US" dirty="0" smtClean="0"/>
          </a:p>
          <a:p>
            <a:r>
              <a:rPr lang="ar-SA" dirty="0" smtClean="0"/>
              <a:t>يكون النعت </a:t>
            </a:r>
            <a:r>
              <a:rPr lang="ar-SA" dirty="0" err="1" smtClean="0"/>
              <a:t>السببي</a:t>
            </a:r>
            <a:r>
              <a:rPr lang="ar-SA" dirty="0" smtClean="0"/>
              <a:t> دائما مفردا ، ويتبع النعت </a:t>
            </a:r>
            <a:r>
              <a:rPr lang="ar-SA" dirty="0" err="1" smtClean="0"/>
              <a:t>السببي</a:t>
            </a:r>
            <a:r>
              <a:rPr lang="ar-SA" dirty="0" smtClean="0"/>
              <a:t> </a:t>
            </a:r>
            <a:r>
              <a:rPr lang="ar-SA" dirty="0" err="1" smtClean="0"/>
              <a:t>منعوته</a:t>
            </a:r>
            <a:r>
              <a:rPr lang="ar-SA" dirty="0" smtClean="0"/>
              <a:t> في اثنين : إعرابه أي الرفع  والنصب والج</a:t>
            </a:r>
            <a:r>
              <a:rPr lang="ar-IQ" dirty="0" smtClean="0"/>
              <a:t>ر -</a:t>
            </a:r>
            <a:r>
              <a:rPr lang="en-US" dirty="0" smtClean="0"/>
              <a:t>  </a:t>
            </a:r>
            <a:r>
              <a:rPr lang="ar-SA" dirty="0" smtClean="0"/>
              <a:t>التعريف والتنكير</a:t>
            </a:r>
            <a:r>
              <a:rPr lang="en-US" dirty="0" smtClean="0"/>
              <a:t>. </a:t>
            </a:r>
            <a:r>
              <a:rPr lang="ar-SA" dirty="0" smtClean="0"/>
              <a:t>ويراعى في تذكيره وتأنيثه ما بعده</a:t>
            </a:r>
            <a:r>
              <a:rPr lang="en-US" dirty="0" smtClean="0"/>
              <a:t>. </a:t>
            </a:r>
          </a:p>
          <a:p>
            <a:r>
              <a:rPr lang="ar-IQ" dirty="0" smtClean="0"/>
              <a:t>مثال التعريف : جاءنا الإخوان الصادق ودهم .</a:t>
            </a:r>
            <a:endParaRPr lang="en-US" dirty="0" smtClean="0"/>
          </a:p>
          <a:p>
            <a:r>
              <a:rPr lang="ar-IQ" dirty="0" smtClean="0"/>
              <a:t>ونحو : فاز الفريق المتعاون أفراده .</a:t>
            </a:r>
            <a:endParaRPr lang="en-US" dirty="0" smtClean="0"/>
          </a:p>
          <a:p>
            <a:r>
              <a:rPr lang="ar-IQ" dirty="0" smtClean="0"/>
              <a:t>ومثال التنكير : رأينا رجالا جليلة أقدارهم .</a:t>
            </a:r>
            <a:endParaRPr lang="en-US" dirty="0" smtClean="0"/>
          </a:p>
          <a:p>
            <a:r>
              <a:rPr lang="ar-IQ" dirty="0" smtClean="0"/>
              <a:t>ونحو : هؤلاء نسوة راجحة عقولهن .</a:t>
            </a:r>
            <a:endParaRPr lang="en-US" dirty="0" smtClean="0"/>
          </a:p>
          <a:p>
            <a:r>
              <a:rPr lang="ar-IQ" b="1" u="sng" dirty="0" err="1" smtClean="0"/>
              <a:t>اغراض</a:t>
            </a:r>
            <a:r>
              <a:rPr lang="ar-IQ" b="1" u="sng" dirty="0" smtClean="0"/>
              <a:t> النعت:</a:t>
            </a:r>
            <a:endParaRPr lang="en-US" dirty="0" smtClean="0"/>
          </a:p>
          <a:p>
            <a:r>
              <a:rPr lang="ar-IQ" dirty="0" smtClean="0"/>
              <a:t> </a:t>
            </a:r>
            <a:r>
              <a:rPr lang="ar-SA" dirty="0" err="1" smtClean="0"/>
              <a:t>ان</a:t>
            </a:r>
            <a:r>
              <a:rPr lang="ar-SA" dirty="0" smtClean="0"/>
              <a:t> القصد الأساسي من </a:t>
            </a:r>
            <a:r>
              <a:rPr lang="ar-SA" dirty="0" err="1" smtClean="0"/>
              <a:t>اداء</a:t>
            </a:r>
            <a:r>
              <a:rPr lang="ar-SA" dirty="0" smtClean="0"/>
              <a:t> النعت هو ليبين أحوال </a:t>
            </a:r>
            <a:r>
              <a:rPr lang="ar-SA" dirty="0" err="1" smtClean="0"/>
              <a:t>الإسم</a:t>
            </a:r>
            <a:r>
              <a:rPr lang="ar-SA" dirty="0" smtClean="0"/>
              <a:t> الذي يذكر قبله أو أحوال ما يتعلق </a:t>
            </a:r>
            <a:r>
              <a:rPr lang="ar-SA" dirty="0" err="1" smtClean="0"/>
              <a:t>به</a:t>
            </a:r>
            <a:r>
              <a:rPr lang="en-US" dirty="0" smtClean="0"/>
              <a:t>. </a:t>
            </a:r>
            <a:r>
              <a:rPr lang="ar-SA" dirty="0" smtClean="0"/>
              <a:t>وأغرض النعت كثيرة، منها</a:t>
            </a:r>
            <a:r>
              <a:rPr lang="en-US" dirty="0" smtClean="0"/>
              <a:t> :</a:t>
            </a:r>
          </a:p>
          <a:p>
            <a:r>
              <a:rPr lang="ar-IQ" u="sng" dirty="0" smtClean="0"/>
              <a:t>1-</a:t>
            </a:r>
            <a:r>
              <a:rPr lang="en-US" u="sng" dirty="0" smtClean="0"/>
              <a:t>. </a:t>
            </a:r>
            <a:r>
              <a:rPr lang="ar-SA" b="1" u="sng" dirty="0" smtClean="0"/>
              <a:t>الإيضاح</a:t>
            </a:r>
            <a:endParaRPr lang="en-US" dirty="0" smtClean="0"/>
          </a:p>
          <a:p>
            <a:r>
              <a:rPr lang="ar-SA" dirty="0" smtClean="0"/>
              <a:t> إذا كان المنعوت معرفة، والإيضاح هو إزالة </a:t>
            </a:r>
            <a:r>
              <a:rPr lang="ar-SA" dirty="0" err="1" smtClean="0"/>
              <a:t>الإشتراك</a:t>
            </a:r>
            <a:r>
              <a:rPr lang="ar-SA" dirty="0" smtClean="0"/>
              <a:t> اللفظي الذي يكون في المعرفة ورفع الاحتمال الذي يتجه </a:t>
            </a:r>
            <a:r>
              <a:rPr lang="ar-SA" dirty="0" err="1" smtClean="0"/>
              <a:t>الى</a:t>
            </a:r>
            <a:r>
              <a:rPr lang="ar-SA" dirty="0" smtClean="0"/>
              <a:t> مدلولها ومعناها ، أو التفرقة بين المشتركين</a:t>
            </a:r>
            <a:r>
              <a:rPr lang="en-US" dirty="0" smtClean="0"/>
              <a:t>.</a:t>
            </a:r>
            <a:r>
              <a:rPr lang="ar-SA" dirty="0" smtClean="0"/>
              <a:t>نحو</a:t>
            </a:r>
            <a:r>
              <a:rPr lang="en-US" dirty="0" smtClean="0"/>
              <a:t>: "</a:t>
            </a:r>
            <a:r>
              <a:rPr lang="ar-SA" dirty="0" smtClean="0"/>
              <a:t>جَاءَ مُحَمدٌ الماهِرُ</a:t>
            </a:r>
            <a:r>
              <a:rPr lang="en-US" dirty="0" smtClean="0"/>
              <a:t>"</a:t>
            </a:r>
          </a:p>
          <a:p>
            <a:r>
              <a:rPr lang="ar-SA" dirty="0" smtClean="0"/>
              <a:t>وفيه</a:t>
            </a:r>
            <a:r>
              <a:rPr lang="en-US" dirty="0" smtClean="0"/>
              <a:t> : "</a:t>
            </a:r>
            <a:r>
              <a:rPr lang="ar-SA" dirty="0" smtClean="0"/>
              <a:t>الماهر</a:t>
            </a:r>
            <a:r>
              <a:rPr lang="en-US" dirty="0" smtClean="0"/>
              <a:t>" </a:t>
            </a:r>
            <a:r>
              <a:rPr lang="ar-SA" dirty="0" smtClean="0"/>
              <a:t>نعت تفيد توضيح </a:t>
            </a:r>
            <a:r>
              <a:rPr lang="ar-SA" dirty="0" err="1" smtClean="0"/>
              <a:t>منعوتها</a:t>
            </a:r>
            <a:r>
              <a:rPr lang="ar-SA" dirty="0" smtClean="0"/>
              <a:t> المعرفة</a:t>
            </a:r>
            <a:endParaRPr lang="ar-IQ"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IQ" dirty="0" smtClean="0"/>
              <a:t>المجتمع العراقي آنذاك من فقر وجهل لان الظروف التي مر </a:t>
            </a:r>
            <a:r>
              <a:rPr lang="ar-IQ" dirty="0" err="1" smtClean="0"/>
              <a:t>بها</a:t>
            </a:r>
            <a:r>
              <a:rPr lang="ar-IQ" dirty="0" smtClean="0"/>
              <a:t> المجتمع اقتضت من الشعراء </a:t>
            </a:r>
            <a:r>
              <a:rPr lang="ar-IQ" dirty="0" err="1" smtClean="0"/>
              <a:t>ان</a:t>
            </a:r>
            <a:r>
              <a:rPr lang="ar-IQ" dirty="0" smtClean="0"/>
              <a:t> يكرسوا شعرهم لخدمه المجتمع العراقي .</a:t>
            </a:r>
            <a:endParaRPr lang="en-US" dirty="0" smtClean="0"/>
          </a:p>
          <a:p>
            <a:r>
              <a:rPr lang="ar-IQ" dirty="0" smtClean="0"/>
              <a:t>   لقد لزم الشاعر </a:t>
            </a:r>
            <a:r>
              <a:rPr lang="ar-IQ" dirty="0" err="1" smtClean="0"/>
              <a:t>الرصافي</a:t>
            </a:r>
            <a:r>
              <a:rPr lang="ar-IQ" dirty="0" smtClean="0"/>
              <a:t> العالم محمود شكري </a:t>
            </a:r>
            <a:r>
              <a:rPr lang="ar-IQ" dirty="0" err="1" smtClean="0"/>
              <a:t>الالوسي</a:t>
            </a:r>
            <a:r>
              <a:rPr lang="ar-IQ" dirty="0" smtClean="0"/>
              <a:t> ثلاث عشرة سنة . ولقد توفي </a:t>
            </a:r>
            <a:r>
              <a:rPr lang="ar-IQ" dirty="0" err="1" smtClean="0"/>
              <a:t>الرصافي</a:t>
            </a:r>
            <a:r>
              <a:rPr lang="ar-IQ" dirty="0" smtClean="0"/>
              <a:t> سنة 1945م وقد جاء في وصية تركها بعد وفاته " كل ما كتبته من نظم ونثر لم اجعل هدفي منه منفعتي ألشخصيه وإنما قصدت </a:t>
            </a:r>
            <a:r>
              <a:rPr lang="ar-IQ" dirty="0" err="1" smtClean="0"/>
              <a:t>به</a:t>
            </a:r>
            <a:r>
              <a:rPr lang="ar-IQ" dirty="0" smtClean="0"/>
              <a:t> منفعة المجتمع "</a:t>
            </a:r>
            <a:endParaRPr lang="en-US" dirty="0" smtClean="0"/>
          </a:p>
          <a:p>
            <a:r>
              <a:rPr lang="ar-IQ" dirty="0" smtClean="0"/>
              <a:t>وله ديوان شعر ضخم وله بحوث منها : </a:t>
            </a:r>
            <a:endParaRPr lang="en-US" dirty="0" smtClean="0"/>
          </a:p>
          <a:p>
            <a:pPr lvl="0"/>
            <a:r>
              <a:rPr lang="ar-IQ" dirty="0" smtClean="0"/>
              <a:t>على باب سجن أبي العلاء </a:t>
            </a:r>
            <a:endParaRPr lang="en-US" dirty="0" smtClean="0"/>
          </a:p>
          <a:p>
            <a:pPr lvl="0"/>
            <a:r>
              <a:rPr lang="ar-IQ" dirty="0" smtClean="0"/>
              <a:t>رسائل التعليقات . ()</a:t>
            </a:r>
            <a:endParaRPr lang="en-US" dirty="0" smtClean="0"/>
          </a:p>
          <a:p>
            <a:r>
              <a:rPr lang="ar-IQ" dirty="0" smtClean="0"/>
              <a:t>       ولو نظرنا إلى بيئة الشاعر السياسية </a:t>
            </a:r>
            <a:r>
              <a:rPr lang="ar-IQ" dirty="0" err="1" smtClean="0"/>
              <a:t>والادبيه</a:t>
            </a:r>
            <a:r>
              <a:rPr lang="ar-IQ" dirty="0" smtClean="0"/>
              <a:t> حتى منتصف القرن العشرين لوجدنا كما يقول الدكتور </a:t>
            </a:r>
            <a:r>
              <a:rPr lang="ar-IQ" dirty="0" err="1" smtClean="0"/>
              <a:t>رؤوف</a:t>
            </a:r>
            <a:r>
              <a:rPr lang="ar-IQ" dirty="0" smtClean="0"/>
              <a:t> الواعظ </a:t>
            </a:r>
            <a:r>
              <a:rPr lang="ar-IQ" dirty="0" err="1" smtClean="0"/>
              <a:t>ـ</a:t>
            </a:r>
            <a:r>
              <a:rPr lang="ar-IQ" dirty="0" smtClean="0"/>
              <a:t> </a:t>
            </a:r>
            <a:r>
              <a:rPr lang="ar-IQ" dirty="0" err="1" smtClean="0"/>
              <a:t>ان</a:t>
            </a:r>
            <a:r>
              <a:rPr lang="ar-IQ" dirty="0" smtClean="0"/>
              <a:t> </a:t>
            </a:r>
            <a:r>
              <a:rPr lang="ar-IQ" dirty="0" err="1" smtClean="0"/>
              <a:t>الرصافي</a:t>
            </a:r>
            <a:r>
              <a:rPr lang="ar-IQ" dirty="0" smtClean="0"/>
              <a:t> </a:t>
            </a:r>
            <a:r>
              <a:rPr lang="ar-IQ" dirty="0" err="1" smtClean="0"/>
              <a:t>والزهاوي</a:t>
            </a:r>
            <a:r>
              <a:rPr lang="ar-IQ" dirty="0" smtClean="0"/>
              <a:t> </a:t>
            </a:r>
            <a:r>
              <a:rPr lang="ar-IQ" dirty="0" err="1" smtClean="0"/>
              <a:t>والكاظمي</a:t>
            </a:r>
            <a:r>
              <a:rPr lang="ar-IQ" dirty="0" smtClean="0"/>
              <a:t> ومحمد رضا </a:t>
            </a:r>
            <a:r>
              <a:rPr lang="ar-IQ" dirty="0" err="1" smtClean="0"/>
              <a:t>الشبيبي</a:t>
            </a:r>
            <a:r>
              <a:rPr lang="ar-IQ" dirty="0" smtClean="0"/>
              <a:t> وعلي الشرقي ومحمد باقر </a:t>
            </a:r>
            <a:r>
              <a:rPr lang="ar-IQ" dirty="0" err="1" smtClean="0"/>
              <a:t>الشبيبي</a:t>
            </a:r>
            <a:r>
              <a:rPr lang="ar-IQ" dirty="0" smtClean="0"/>
              <a:t> وخيري </a:t>
            </a:r>
            <a:r>
              <a:rPr lang="ar-IQ" dirty="0" err="1" smtClean="0"/>
              <a:t>الهنداوي</a:t>
            </a:r>
            <a:r>
              <a:rPr lang="ar-IQ" dirty="0" smtClean="0"/>
              <a:t> </a:t>
            </a:r>
            <a:r>
              <a:rPr lang="ar-IQ" dirty="0" err="1" smtClean="0"/>
              <a:t>والجواهري</a:t>
            </a:r>
            <a:r>
              <a:rPr lang="ar-IQ" dirty="0" smtClean="0"/>
              <a:t> ، كان شعرهم جميلا يعبر تعبيرا صادقا عن كل ما يتعلق بالمجتمع العراقي في جميع شؤونه ومشاكله وأمانيه . ()</a:t>
            </a:r>
            <a:endParaRPr lang="en-US" dirty="0" smtClean="0"/>
          </a:p>
          <a:p>
            <a:r>
              <a:rPr lang="ar-IQ" dirty="0" smtClean="0"/>
              <a:t>      ويمكن القول إن الشعر السياسي والاجتماعي قد برز </a:t>
            </a:r>
            <a:r>
              <a:rPr lang="ar-IQ" dirty="0" err="1" smtClean="0"/>
              <a:t>الى</a:t>
            </a:r>
            <a:r>
              <a:rPr lang="ar-IQ" dirty="0" smtClean="0"/>
              <a:t> الوجود – فكان نقطة تحول من حدود </a:t>
            </a:r>
            <a:r>
              <a:rPr lang="ar-IQ" dirty="0" err="1" smtClean="0"/>
              <a:t>النزعه</a:t>
            </a:r>
            <a:r>
              <a:rPr lang="ar-IQ" dirty="0" smtClean="0"/>
              <a:t> الفردية </a:t>
            </a:r>
            <a:r>
              <a:rPr lang="ar-IQ" dirty="0" err="1" smtClean="0"/>
              <a:t>الى</a:t>
            </a:r>
            <a:r>
              <a:rPr lang="ar-IQ" dirty="0" smtClean="0"/>
              <a:t> </a:t>
            </a:r>
            <a:r>
              <a:rPr lang="ar-IQ" dirty="0" err="1" smtClean="0"/>
              <a:t>المشاركه</a:t>
            </a:r>
            <a:r>
              <a:rPr lang="ar-IQ" dirty="0" smtClean="0"/>
              <a:t> </a:t>
            </a:r>
            <a:r>
              <a:rPr lang="ar-IQ" dirty="0" err="1" smtClean="0"/>
              <a:t>الوجدانيه</a:t>
            </a:r>
            <a:r>
              <a:rPr lang="ar-IQ" dirty="0" smtClean="0"/>
              <a:t> لآلام الشعب </a:t>
            </a:r>
            <a:r>
              <a:rPr lang="ar-IQ" dirty="0" err="1" smtClean="0"/>
              <a:t>واماله</a:t>
            </a:r>
            <a:r>
              <a:rPr lang="ar-IQ" dirty="0" smtClean="0"/>
              <a:t> . ولقد اهتم الشعراء بالفقراء والفقر والبؤس والشقاء ثم الدعوة </a:t>
            </a:r>
            <a:r>
              <a:rPr lang="ar-IQ" dirty="0" err="1" smtClean="0"/>
              <a:t>الى</a:t>
            </a:r>
            <a:r>
              <a:rPr lang="ar-IQ" dirty="0" smtClean="0"/>
              <a:t> تحقيق العدالة الاجتماعية بين الناس والقضاء على الفوارق </a:t>
            </a:r>
            <a:r>
              <a:rPr lang="ar-IQ" dirty="0" err="1" smtClean="0"/>
              <a:t>الطبقيه</a:t>
            </a:r>
            <a:r>
              <a:rPr lang="ar-IQ" dirty="0" smtClean="0"/>
              <a:t> ، ثم الدعوة لمشاركة </a:t>
            </a:r>
            <a:r>
              <a:rPr lang="ar-IQ" dirty="0" err="1" smtClean="0"/>
              <a:t>المرأه</a:t>
            </a:r>
            <a:r>
              <a:rPr lang="ar-IQ" dirty="0" smtClean="0"/>
              <a:t> مع الرجل في ميادين العلم والعمل ، هذا من الناحية ألاجتماعيه ، وإما من الناحية السياسية فقد شارك الشعر العربي في العراق مشاركة فعاله في </a:t>
            </a:r>
            <a:r>
              <a:rPr lang="ar-IQ" dirty="0" err="1" smtClean="0"/>
              <a:t>الاحداث</a:t>
            </a:r>
            <a:r>
              <a:rPr lang="ar-IQ" dirty="0" smtClean="0"/>
              <a:t> السياسية التي جرت على مسرح السياسية داخل العراق وخارجه . </a:t>
            </a:r>
            <a:endParaRPr lang="en-US" dirty="0" smtClean="0"/>
          </a:p>
          <a:p>
            <a:r>
              <a:rPr lang="ar-IQ" dirty="0" smtClean="0"/>
              <a:t>1) معروف عبد الغني </a:t>
            </a:r>
            <a:r>
              <a:rPr lang="ar-IQ" dirty="0" err="1" smtClean="0"/>
              <a:t>الرصافي</a:t>
            </a:r>
            <a:r>
              <a:rPr lang="ar-IQ" dirty="0" smtClean="0"/>
              <a:t> قصة </a:t>
            </a:r>
            <a:r>
              <a:rPr lang="ar-IQ" dirty="0" err="1" smtClean="0"/>
              <a:t>حمسين</a:t>
            </a:r>
            <a:r>
              <a:rPr lang="ar-IQ" dirty="0" smtClean="0"/>
              <a:t> عاما في كبرياء الشعر :عزيز السيد جاسم،ص5-16 ، 65-69 .</a:t>
            </a:r>
            <a:endParaRPr lang="en-US" dirty="0" smtClean="0"/>
          </a:p>
          <a:p>
            <a:r>
              <a:rPr lang="ar-IQ" dirty="0" smtClean="0"/>
              <a:t>2) </a:t>
            </a:r>
            <a:r>
              <a:rPr lang="ar-IQ" dirty="0" err="1" smtClean="0"/>
              <a:t>م</a:t>
            </a:r>
            <a:r>
              <a:rPr lang="ar-IQ" dirty="0" smtClean="0"/>
              <a:t> . ن : ص30 1) معروف عبد الغني </a:t>
            </a:r>
            <a:r>
              <a:rPr lang="ar-IQ" dirty="0" err="1" smtClean="0"/>
              <a:t>الرصافي</a:t>
            </a:r>
            <a:r>
              <a:rPr lang="ar-IQ" dirty="0" smtClean="0"/>
              <a:t> قصة </a:t>
            </a:r>
            <a:r>
              <a:rPr lang="ar-IQ" dirty="0" err="1" smtClean="0"/>
              <a:t>حمسين</a:t>
            </a:r>
            <a:r>
              <a:rPr lang="ar-IQ" dirty="0" smtClean="0"/>
              <a:t> عاما في كبرياء الشعر :عزيز السيد جاسم،ص5-16 ، 65-69 .</a:t>
            </a:r>
            <a:endParaRPr lang="en-US" dirty="0" smtClean="0"/>
          </a:p>
          <a:p>
            <a:r>
              <a:rPr lang="ar-IQ" dirty="0" smtClean="0"/>
              <a:t>فما بعد.وانظر : الجامع في تاريخ </a:t>
            </a:r>
            <a:r>
              <a:rPr lang="ar-IQ" dirty="0" err="1" smtClean="0"/>
              <a:t>الادب</a:t>
            </a:r>
            <a:r>
              <a:rPr lang="ar-IQ" dirty="0" smtClean="0"/>
              <a:t> العربي ، ص486.</a:t>
            </a:r>
            <a:endParaRPr lang="en-US" dirty="0" smtClean="0"/>
          </a:p>
          <a:p>
            <a:endParaRPr lang="ar-IQ"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 لقد كان للبيئة السياسية في العراق الأثر الفعال في شعر </a:t>
            </a:r>
            <a:r>
              <a:rPr lang="ar-IQ" dirty="0" err="1" smtClean="0"/>
              <a:t>الرصافي</a:t>
            </a:r>
            <a:r>
              <a:rPr lang="ar-IQ" dirty="0" smtClean="0"/>
              <a:t> ونتيجة لسيطرة (</a:t>
            </a:r>
            <a:r>
              <a:rPr lang="ar-IQ" dirty="0" err="1" smtClean="0"/>
              <a:t>الايليخانيين</a:t>
            </a:r>
            <a:r>
              <a:rPr lang="ar-IQ" dirty="0" smtClean="0"/>
              <a:t>) والتخريب الذي قام </a:t>
            </a:r>
            <a:r>
              <a:rPr lang="ar-IQ" dirty="0" err="1" smtClean="0"/>
              <a:t>به</a:t>
            </a:r>
            <a:r>
              <a:rPr lang="ar-IQ" dirty="0" smtClean="0"/>
              <a:t> التتار من جماعه هولاكو فقد بقيت بغداد محتفظة بصفتها البائسة  حتى تم استيلاء العثمانيين على العراق عام 921هج (1534م) . إذ أن العراق بعد انقراض الحكم المغولي </a:t>
            </a:r>
            <a:r>
              <a:rPr lang="ar-IQ" dirty="0" err="1" smtClean="0"/>
              <a:t>او</a:t>
            </a:r>
            <a:r>
              <a:rPr lang="ar-IQ" dirty="0" smtClean="0"/>
              <a:t> (</a:t>
            </a:r>
            <a:r>
              <a:rPr lang="ar-IQ" dirty="0" err="1" smtClean="0"/>
              <a:t>الايلخاني</a:t>
            </a:r>
            <a:r>
              <a:rPr lang="ar-IQ" dirty="0" smtClean="0"/>
              <a:t> ) ظل تحت سيطرة الحكم </a:t>
            </a:r>
            <a:r>
              <a:rPr lang="ar-IQ" dirty="0" err="1" smtClean="0"/>
              <a:t>الجلائري</a:t>
            </a:r>
            <a:r>
              <a:rPr lang="ar-IQ" dirty="0" smtClean="0"/>
              <a:t> ثم بعد ذلك جاءت دولة الخروف الأبيض (</a:t>
            </a:r>
            <a:r>
              <a:rPr lang="ar-IQ" dirty="0" err="1" smtClean="0"/>
              <a:t>اقوينلو</a:t>
            </a:r>
            <a:r>
              <a:rPr lang="ar-IQ" dirty="0" smtClean="0"/>
              <a:t>) ثم جاءت (الدولة </a:t>
            </a:r>
            <a:r>
              <a:rPr lang="ar-IQ" dirty="0" err="1" smtClean="0"/>
              <a:t>الصفويه</a:t>
            </a:r>
            <a:r>
              <a:rPr lang="ar-IQ" dirty="0" smtClean="0"/>
              <a:t>) من إيران . </a:t>
            </a:r>
            <a:endParaRPr lang="en-US" dirty="0" smtClean="0"/>
          </a:p>
          <a:p>
            <a:r>
              <a:rPr lang="ar-IQ" dirty="0" smtClean="0"/>
              <a:t>       وهكذا انتقل العراق من الحكم التركماني </a:t>
            </a:r>
            <a:r>
              <a:rPr lang="ar-IQ" dirty="0" err="1" smtClean="0"/>
              <a:t>الى</a:t>
            </a:r>
            <a:r>
              <a:rPr lang="ar-IQ" dirty="0" smtClean="0"/>
              <a:t> الفارسي وبعد ذلك </a:t>
            </a:r>
            <a:r>
              <a:rPr lang="ar-IQ" dirty="0" err="1" smtClean="0"/>
              <a:t>الى</a:t>
            </a:r>
            <a:r>
              <a:rPr lang="ar-IQ" dirty="0" smtClean="0"/>
              <a:t> الحكم العثماني ، على يد السلطان مراد الرابع  1048هج ثم جاء النفوذ البريطاني .</a:t>
            </a:r>
            <a:endParaRPr lang="en-US" dirty="0" smtClean="0"/>
          </a:p>
          <a:p>
            <a:r>
              <a:rPr lang="ar-IQ" dirty="0" smtClean="0"/>
              <a:t>        ومما تقدم يمكن أن نشهد الخطوط </a:t>
            </a:r>
            <a:r>
              <a:rPr lang="ar-IQ" dirty="0" err="1" smtClean="0"/>
              <a:t>العامه</a:t>
            </a:r>
            <a:r>
              <a:rPr lang="ar-IQ" dirty="0" smtClean="0"/>
              <a:t> للوقائع </a:t>
            </a:r>
            <a:r>
              <a:rPr lang="ar-IQ" dirty="0" err="1" smtClean="0"/>
              <a:t>والاحداث</a:t>
            </a:r>
            <a:r>
              <a:rPr lang="ar-IQ" dirty="0" smtClean="0"/>
              <a:t> السياسية التي مرت في العراق والتي بدورها كان لها الأثر في شعر هذا الشاعر ، فمنذ أن بدا الفساد يعم في العراق بعد زوال </a:t>
            </a:r>
            <a:r>
              <a:rPr lang="ar-IQ" dirty="0" err="1" smtClean="0"/>
              <a:t>الدوله</a:t>
            </a:r>
            <a:r>
              <a:rPr lang="ar-IQ" dirty="0" smtClean="0"/>
              <a:t> العباسية حتى بعد </a:t>
            </a:r>
            <a:r>
              <a:rPr lang="ar-IQ" dirty="0" err="1" smtClean="0"/>
              <a:t>الرصافي</a:t>
            </a:r>
            <a:r>
              <a:rPr lang="ar-IQ" dirty="0" smtClean="0"/>
              <a:t> </a:t>
            </a:r>
            <a:r>
              <a:rPr lang="ar-IQ" dirty="0" err="1" smtClean="0"/>
              <a:t>والرصافي</a:t>
            </a:r>
            <a:r>
              <a:rPr lang="ar-IQ" dirty="0" smtClean="0"/>
              <a:t> الذي امتدت حياته السياسية أكثر من نصف قرن قد عاصر معظم </a:t>
            </a:r>
            <a:r>
              <a:rPr lang="ar-IQ" dirty="0" err="1" smtClean="0"/>
              <a:t>الاحداث</a:t>
            </a:r>
            <a:r>
              <a:rPr lang="ar-IQ" dirty="0" smtClean="0"/>
              <a:t> السياسية . ولذلك فقد سجل معظم هذه </a:t>
            </a:r>
            <a:r>
              <a:rPr lang="ar-IQ" dirty="0" err="1" smtClean="0"/>
              <a:t>الاحداث</a:t>
            </a:r>
            <a:r>
              <a:rPr lang="ar-IQ" dirty="0" smtClean="0"/>
              <a:t> في شعره تسجيلا دقيقا وله مواقفه </a:t>
            </a:r>
            <a:r>
              <a:rPr lang="ar-IQ" dirty="0" err="1" smtClean="0"/>
              <a:t>الوطنيه</a:t>
            </a:r>
            <a:r>
              <a:rPr lang="ar-IQ" dirty="0" smtClean="0"/>
              <a:t> الصادقة ، ولهذا فان شعره السياسي هو خير سجل لهذه الأحداث </a:t>
            </a:r>
            <a:r>
              <a:rPr lang="ar-IQ" dirty="0" err="1" smtClean="0"/>
              <a:t>والامه</a:t>
            </a:r>
            <a:r>
              <a:rPr lang="ar-IQ" dirty="0" smtClean="0"/>
              <a:t> العربية كلها </a:t>
            </a:r>
            <a:endParaRPr lang="en-US" dirty="0" smtClean="0"/>
          </a:p>
          <a:p>
            <a:r>
              <a:rPr lang="ar-IQ" dirty="0" smtClean="0"/>
              <a:t>لقد كان شعر </a:t>
            </a:r>
            <a:r>
              <a:rPr lang="ar-IQ" dirty="0" err="1" smtClean="0"/>
              <a:t>الرصافي</a:t>
            </a:r>
            <a:r>
              <a:rPr lang="ar-IQ" dirty="0" smtClean="0"/>
              <a:t> صوتا قويا تجاه سياسية السلطان عبد الحميد التعسفية وجمعية الاتحاد والترقي التي حكمت بعد خلع السلطان عبد الحميد . </a:t>
            </a:r>
            <a:endParaRPr lang="en-US" dirty="0" smtClean="0"/>
          </a:p>
          <a:p>
            <a:r>
              <a:rPr lang="ar-IQ" dirty="0" smtClean="0"/>
              <a:t> وساهم الشاعر بشكل حازم بشعره ضد الإنكليز الذين استعمروا العراق وأسهم الشعر في إشاعة الروح </a:t>
            </a:r>
            <a:r>
              <a:rPr lang="ar-IQ" dirty="0" err="1" smtClean="0"/>
              <a:t>القوميه</a:t>
            </a:r>
            <a:r>
              <a:rPr lang="ar-IQ" dirty="0" smtClean="0"/>
              <a:t> وتوحيد أجزاء </a:t>
            </a:r>
            <a:r>
              <a:rPr lang="ar-IQ" dirty="0" err="1" smtClean="0"/>
              <a:t>الدوله</a:t>
            </a:r>
            <a:r>
              <a:rPr lang="ar-IQ" dirty="0" smtClean="0"/>
              <a:t> العربية وإقامة دوله عربية موحدة . ولهذا فقد كان الشعر هو السبب في مطاردة هؤلاء الشعراء الأحرار والفتك بهم من قبل السلطات ألاستعماريه </a:t>
            </a:r>
            <a:r>
              <a:rPr lang="ar-IQ" dirty="0" err="1" smtClean="0"/>
              <a:t>الحاكمه</a:t>
            </a:r>
            <a:r>
              <a:rPr lang="ar-IQ" dirty="0" smtClean="0"/>
              <a:t> آنذاك . </a:t>
            </a:r>
            <a:endParaRPr lang="en-US" dirty="0" smtClean="0"/>
          </a:p>
          <a:p>
            <a:r>
              <a:rPr lang="ar-IQ" dirty="0" smtClean="0"/>
              <a:t>على هذه الصورة نهض هذا الشاعر بشعره من الكبوة التي صار إليها الشعر بعد عهد الانحطاط ودخل في عهد جديد من النمو والازدهار </a:t>
            </a:r>
            <a:endParaRPr lang="ar-IQ"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55000" lnSpcReduction="20000"/>
          </a:bodyPr>
          <a:lstStyle/>
          <a:p>
            <a:r>
              <a:rPr lang="ar-IQ" dirty="0" smtClean="0"/>
              <a:t> وقد حدد بعض الأدباء بداية هذه النهضة الأدبية </a:t>
            </a:r>
            <a:r>
              <a:rPr lang="ar-IQ" dirty="0" err="1" smtClean="0"/>
              <a:t>الحديثه</a:t>
            </a:r>
            <a:r>
              <a:rPr lang="ar-IQ" dirty="0" smtClean="0"/>
              <a:t> وقال بعضهم </a:t>
            </a:r>
            <a:r>
              <a:rPr lang="ar-IQ" dirty="0" err="1" smtClean="0"/>
              <a:t>انها</a:t>
            </a:r>
            <a:r>
              <a:rPr lang="ar-IQ" dirty="0" smtClean="0"/>
              <a:t> بدأت عام (1908م) أي عند إعلان الدستور العثماني . وقال البعض الأخر </a:t>
            </a:r>
            <a:r>
              <a:rPr lang="ar-IQ" dirty="0" err="1" smtClean="0"/>
              <a:t>انها</a:t>
            </a:r>
            <a:r>
              <a:rPr lang="ar-IQ" dirty="0" smtClean="0"/>
              <a:t> بدأت عام (1921م) عند قيام الحكم الوطني في العراق . </a:t>
            </a:r>
            <a:endParaRPr lang="en-US" dirty="0" smtClean="0"/>
          </a:p>
          <a:p>
            <a:r>
              <a:rPr lang="ar-IQ" dirty="0" smtClean="0"/>
              <a:t>  وعندما نصب الملك فيصل ملكا على العراق قام الصراع بينه وبين الشاعر من جهة وبين الإنكليز والشاعر من جهة أخرى ، حيث كان الملك فيصل يكن عداء </a:t>
            </a:r>
            <a:r>
              <a:rPr lang="ar-IQ" dirty="0" err="1" smtClean="0"/>
              <a:t>للرصافي</a:t>
            </a:r>
            <a:r>
              <a:rPr lang="ar-IQ" dirty="0" smtClean="0"/>
              <a:t> ، وقد كان </a:t>
            </a:r>
            <a:r>
              <a:rPr lang="ar-IQ" dirty="0" err="1" smtClean="0"/>
              <a:t>للرصافي</a:t>
            </a:r>
            <a:r>
              <a:rPr lang="ar-IQ" dirty="0" smtClean="0"/>
              <a:t> قصيدة من غرر قصائده السياسية والنفسية وعنوانها ( بعد النزوح) في الديوان ص428ـ إذ كان </a:t>
            </a:r>
            <a:r>
              <a:rPr lang="ar-IQ" dirty="0" err="1" smtClean="0"/>
              <a:t>الرصافي</a:t>
            </a:r>
            <a:r>
              <a:rPr lang="ar-IQ" dirty="0" smtClean="0"/>
              <a:t> يحب العراق وأهل العراق حيث يقول : </a:t>
            </a:r>
            <a:endParaRPr lang="en-US" dirty="0" smtClean="0"/>
          </a:p>
          <a:p>
            <a:r>
              <a:rPr lang="ar-IQ" dirty="0" smtClean="0"/>
              <a:t>  أنا ابن دجلة معــــــروف </a:t>
            </a:r>
            <a:r>
              <a:rPr lang="ar-IQ" dirty="0" err="1" smtClean="0"/>
              <a:t>بها</a:t>
            </a:r>
            <a:r>
              <a:rPr lang="ar-IQ" dirty="0" smtClean="0"/>
              <a:t> أدبي</a:t>
            </a:r>
            <a:endParaRPr lang="en-US" dirty="0" smtClean="0"/>
          </a:p>
          <a:p>
            <a:r>
              <a:rPr lang="ar-IQ" dirty="0" smtClean="0"/>
              <a:t>قد كنت  بلبلها </a:t>
            </a:r>
            <a:r>
              <a:rPr lang="ar-IQ" dirty="0" err="1" smtClean="0"/>
              <a:t>الغــــــــريد</a:t>
            </a:r>
            <a:r>
              <a:rPr lang="ar-IQ" dirty="0" smtClean="0"/>
              <a:t> أنشدها</a:t>
            </a:r>
            <a:endParaRPr lang="en-US" dirty="0" smtClean="0"/>
          </a:p>
          <a:p>
            <a:r>
              <a:rPr lang="ar-IQ" dirty="0" smtClean="0"/>
              <a:t>ويل  لبغداد ممــــــــا سوف  تذكره</a:t>
            </a:r>
            <a:endParaRPr lang="en-US" dirty="0" smtClean="0"/>
          </a:p>
          <a:p>
            <a:r>
              <a:rPr lang="ar-IQ" dirty="0" smtClean="0"/>
              <a:t>لقد سقيت بفيض الـــــدمع أربعـها</a:t>
            </a:r>
            <a:endParaRPr lang="en-US" dirty="0" smtClean="0"/>
          </a:p>
          <a:p>
            <a:r>
              <a:rPr lang="en-US" dirty="0" smtClean="0"/>
              <a:t> </a:t>
            </a:r>
          </a:p>
          <a:p>
            <a:r>
              <a:rPr lang="ar-IQ" dirty="0" smtClean="0"/>
              <a:t>وان </a:t>
            </a:r>
            <a:r>
              <a:rPr lang="ar-IQ" dirty="0" err="1" smtClean="0"/>
              <a:t>يك</a:t>
            </a:r>
            <a:r>
              <a:rPr lang="ar-IQ" dirty="0" smtClean="0"/>
              <a:t> المــاء منها ليــــس يروينـــي</a:t>
            </a:r>
            <a:endParaRPr lang="en-US" dirty="0" smtClean="0"/>
          </a:p>
          <a:p>
            <a:r>
              <a:rPr lang="ar-IQ" dirty="0" smtClean="0"/>
              <a:t>أشجى الأناشيد في أشجى </a:t>
            </a:r>
            <a:r>
              <a:rPr lang="ar-IQ" dirty="0" err="1" smtClean="0"/>
              <a:t>التلاحين</a:t>
            </a:r>
            <a:endParaRPr lang="en-US" dirty="0" smtClean="0"/>
          </a:p>
          <a:p>
            <a:r>
              <a:rPr lang="ar-IQ" dirty="0" smtClean="0"/>
              <a:t>عني وعنها الـليـالـي فــــي الدواويـــن</a:t>
            </a:r>
            <a:endParaRPr lang="en-US" dirty="0" smtClean="0"/>
          </a:p>
          <a:p>
            <a:r>
              <a:rPr lang="ar-IQ" dirty="0" smtClean="0"/>
              <a:t>على  جوانب  ود  ليس  يسقينــي </a:t>
            </a:r>
            <a:endParaRPr lang="en-US" dirty="0" smtClean="0"/>
          </a:p>
          <a:p>
            <a:r>
              <a:rPr lang="ar-IQ" dirty="0" smtClean="0"/>
              <a:t>ومن أجل موقفه الوطني فقد ظل مبعدا عن كل المناصب .</a:t>
            </a:r>
            <a:endParaRPr lang="en-US" dirty="0" smtClean="0"/>
          </a:p>
          <a:p>
            <a:r>
              <a:rPr lang="ar-IQ" dirty="0" smtClean="0"/>
              <a:t>   لقد طرق </a:t>
            </a:r>
            <a:r>
              <a:rPr lang="ar-IQ" dirty="0" err="1" smtClean="0"/>
              <a:t>الرصافي</a:t>
            </a:r>
            <a:r>
              <a:rPr lang="ar-IQ" dirty="0" smtClean="0"/>
              <a:t> معظم القضايا بشعر ومن الأمور </a:t>
            </a:r>
            <a:r>
              <a:rPr lang="ar-IQ" dirty="0" err="1" smtClean="0"/>
              <a:t>الاجتماعيه</a:t>
            </a:r>
            <a:r>
              <a:rPr lang="ar-IQ" dirty="0" smtClean="0"/>
              <a:t> التي طرقها (العلم) فلا حياة لمن لا علم له </a:t>
            </a:r>
            <a:r>
              <a:rPr lang="ar-IQ" dirty="0" err="1" smtClean="0"/>
              <a:t>ـ</a:t>
            </a:r>
            <a:r>
              <a:rPr lang="ar-IQ" dirty="0" smtClean="0"/>
              <a:t> والعلم نور والجهل ظلام </a:t>
            </a:r>
            <a:r>
              <a:rPr lang="ar-IQ" dirty="0" err="1" smtClean="0"/>
              <a:t>ـ</a:t>
            </a:r>
            <a:r>
              <a:rPr lang="ar-IQ" dirty="0" smtClean="0"/>
              <a:t> فالشاعر كان يحسب الجاهل ميتا في هذه الحياة من قبل الممات وهو يحسب العالم حيا لا يموت وتطرق </a:t>
            </a:r>
            <a:r>
              <a:rPr lang="ar-IQ" dirty="0" err="1" smtClean="0"/>
              <a:t>الى</a:t>
            </a:r>
            <a:r>
              <a:rPr lang="ar-IQ" dirty="0" smtClean="0"/>
              <a:t> البؤس والفقر ولقد كان يقول : " كانت مشاهد البؤس من اشد الدواعي عندي </a:t>
            </a:r>
            <a:r>
              <a:rPr lang="ar-IQ" dirty="0" err="1" smtClean="0"/>
              <a:t>الى</a:t>
            </a:r>
            <a:r>
              <a:rPr lang="ar-IQ" dirty="0" smtClean="0"/>
              <a:t> نظم الشعر " ، كما انه كتب عن النفاق والحسد والكذب لأنها تتصل بالمجتمع </a:t>
            </a:r>
            <a:endParaRPr lang="en-US" dirty="0" smtClean="0"/>
          </a:p>
          <a:p>
            <a:r>
              <a:rPr lang="ar-IQ" dirty="0" smtClean="0"/>
              <a:t>   ولقد كان </a:t>
            </a:r>
            <a:r>
              <a:rPr lang="ar-IQ" dirty="0" err="1" smtClean="0"/>
              <a:t>للرصافي</a:t>
            </a:r>
            <a:r>
              <a:rPr lang="ar-IQ" dirty="0" smtClean="0"/>
              <a:t> دور في الدعوة التحررية لاقتصادنا العربي لأنه كافح الاستعمار السياسي والفكري فقد كافح من اجل الناحية </a:t>
            </a:r>
            <a:r>
              <a:rPr lang="ar-IQ" dirty="0" err="1" smtClean="0"/>
              <a:t>الاقتصاديه</a:t>
            </a:r>
            <a:r>
              <a:rPr lang="ar-IQ" dirty="0" smtClean="0"/>
              <a:t> . </a:t>
            </a:r>
            <a:endParaRPr lang="en-US" dirty="0" smtClean="0"/>
          </a:p>
          <a:p>
            <a:r>
              <a:rPr lang="ar-IQ" dirty="0" smtClean="0"/>
              <a:t>     وكان </a:t>
            </a:r>
            <a:r>
              <a:rPr lang="ar-IQ" dirty="0" err="1" smtClean="0"/>
              <a:t>الرصافي</a:t>
            </a:r>
            <a:r>
              <a:rPr lang="ar-IQ" dirty="0" smtClean="0"/>
              <a:t> يؤمن بالقومية العربية ومقوماتها ثم يدعو </a:t>
            </a:r>
            <a:r>
              <a:rPr lang="ar-IQ" dirty="0" err="1" smtClean="0"/>
              <a:t>الى</a:t>
            </a:r>
            <a:r>
              <a:rPr lang="ar-IQ" dirty="0" smtClean="0"/>
              <a:t> تحقيق أهدافها ولا مجال للشك في قوميته حيث كانت أهداف </a:t>
            </a:r>
            <a:r>
              <a:rPr lang="ar-IQ" dirty="0" err="1" smtClean="0"/>
              <a:t>القوميه</a:t>
            </a:r>
            <a:r>
              <a:rPr lang="ar-IQ" dirty="0" smtClean="0"/>
              <a:t> العربية في شعره تكمن في :</a:t>
            </a:r>
            <a:endParaRPr lang="ar-IQ"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pPr lvl="2"/>
            <a:r>
              <a:rPr lang="ar-IQ" dirty="0" smtClean="0"/>
              <a:t>القضاء على الاستعمار بمختلف أشكاله .</a:t>
            </a:r>
            <a:endParaRPr lang="en-US" sz="1400" dirty="0" smtClean="0"/>
          </a:p>
          <a:p>
            <a:pPr lvl="2"/>
            <a:r>
              <a:rPr lang="ar-IQ" dirty="0" smtClean="0"/>
              <a:t>إقامة كيان عام على شكل دولة موحدة .</a:t>
            </a:r>
            <a:endParaRPr lang="en-US" sz="1400" dirty="0" smtClean="0"/>
          </a:p>
          <a:p>
            <a:r>
              <a:rPr lang="ar-IQ" sz="2800" dirty="0" smtClean="0"/>
              <a:t>ج) تحقيق العدالة </a:t>
            </a:r>
            <a:r>
              <a:rPr lang="ar-IQ" sz="2800" dirty="0" err="1" smtClean="0"/>
              <a:t>الاجتماعيه</a:t>
            </a:r>
            <a:r>
              <a:rPr lang="ar-IQ" sz="2800" dirty="0" smtClean="0"/>
              <a:t> والاقتصادية في الوطن العربي الكبير . </a:t>
            </a:r>
            <a:endParaRPr lang="en-US" sz="1800" dirty="0" smtClean="0"/>
          </a:p>
          <a:p>
            <a:r>
              <a:rPr lang="ar-IQ" sz="2800" u="dbl" dirty="0" smtClean="0"/>
              <a:t>واهم خصائص شعره السياسي :</a:t>
            </a:r>
            <a:endParaRPr lang="en-US" sz="1800" dirty="0" smtClean="0"/>
          </a:p>
          <a:p>
            <a:r>
              <a:rPr lang="ar-IQ" sz="2800" dirty="0" smtClean="0"/>
              <a:t> طول النفس وامتلاك ناصية التعبير امتلاكا محكما .</a:t>
            </a:r>
            <a:endParaRPr lang="en-US" sz="1800" dirty="0" smtClean="0"/>
          </a:p>
          <a:p>
            <a:pPr lvl="0"/>
            <a:r>
              <a:rPr lang="ar-IQ" sz="2800" dirty="0" smtClean="0"/>
              <a:t>اختيار الألفاظ السهلة . </a:t>
            </a:r>
            <a:endParaRPr lang="en-US" sz="1800" dirty="0" smtClean="0"/>
          </a:p>
          <a:p>
            <a:pPr lvl="0"/>
            <a:r>
              <a:rPr lang="ar-IQ" sz="2800" dirty="0" smtClean="0"/>
              <a:t>نظمه للقوافي والأوزان بصورة جيدة والتي تناسب المقام والقصد .</a:t>
            </a:r>
            <a:endParaRPr lang="en-US" sz="1800" dirty="0" smtClean="0"/>
          </a:p>
          <a:p>
            <a:pPr lvl="0"/>
            <a:r>
              <a:rPr lang="ar-IQ" sz="2800" dirty="0" smtClean="0"/>
              <a:t>الانفعالات والأحاسيس الصادقة .</a:t>
            </a:r>
            <a:endParaRPr lang="en-US" sz="1800" dirty="0" smtClean="0"/>
          </a:p>
          <a:p>
            <a:r>
              <a:rPr lang="en-US" sz="2800" dirty="0" smtClean="0"/>
              <a:t> </a:t>
            </a:r>
            <a:r>
              <a:rPr lang="ar-IQ" sz="2800" dirty="0" smtClean="0"/>
              <a:t>وأخيرا أن لكل واحد منا رأيه الشخصي في قصائد </a:t>
            </a:r>
            <a:r>
              <a:rPr lang="ar-IQ" sz="2800" dirty="0" err="1" smtClean="0"/>
              <a:t>الرصافي</a:t>
            </a:r>
            <a:r>
              <a:rPr lang="ar-IQ" sz="2800" dirty="0" smtClean="0"/>
              <a:t> </a:t>
            </a:r>
            <a:r>
              <a:rPr lang="ar-IQ" sz="2800" dirty="0" err="1" smtClean="0"/>
              <a:t>او</a:t>
            </a:r>
            <a:r>
              <a:rPr lang="ar-IQ" sz="2800" dirty="0" smtClean="0"/>
              <a:t> بعض أبياته على الأقل ، وواضح أن الشاعر من خلال قراءة قصائده أراد من الناس إن يهتموا بالحاضر والمستقبل ودور الإسلام وكان للشاعر دور مهم من الماضي ومن التراث العربي بصورة عامه وحيث أراد الشاعر </a:t>
            </a:r>
            <a:r>
              <a:rPr lang="ar-IQ" sz="2800" dirty="0" err="1" smtClean="0"/>
              <a:t>او</a:t>
            </a:r>
            <a:r>
              <a:rPr lang="ar-IQ" sz="2800" dirty="0" smtClean="0"/>
              <a:t> حاول أن يكون مصلحا في أشعاره .</a:t>
            </a:r>
            <a:endParaRPr lang="en-US" sz="1800" dirty="0" smtClean="0"/>
          </a:p>
          <a:p>
            <a:r>
              <a:rPr lang="ar-SA" sz="2800" b="1" dirty="0" err="1" smtClean="0"/>
              <a:t>لقيتها</a:t>
            </a:r>
            <a:r>
              <a:rPr lang="ar-SA" sz="2800" b="1" dirty="0" smtClean="0"/>
              <a:t> </a:t>
            </a:r>
            <a:r>
              <a:rPr lang="ar-SA" sz="2800" b="1" dirty="0" err="1" smtClean="0"/>
              <a:t>ليتنـي</a:t>
            </a:r>
            <a:r>
              <a:rPr lang="ar-SA" sz="2800" b="1" dirty="0" smtClean="0"/>
              <a:t> ما كنـت ألقاها         تمشي وقد أثقل الإملاق ممشاها</a:t>
            </a:r>
            <a:r>
              <a:rPr lang="en-US" sz="2800" b="1" dirty="0" smtClean="0"/>
              <a:t/>
            </a:r>
            <a:br>
              <a:rPr lang="en-US" sz="2800" b="1" dirty="0" smtClean="0"/>
            </a:br>
            <a:r>
              <a:rPr lang="ar-SA" sz="2800" b="1" dirty="0" smtClean="0"/>
              <a:t>أثوابـها رثة والرجـل حـافية           والدمع تذرفه في الخد عيـناها</a:t>
            </a:r>
            <a:r>
              <a:rPr lang="en-US" sz="2800" b="1" dirty="0" smtClean="0"/>
              <a:t/>
            </a:r>
            <a:br>
              <a:rPr lang="en-US" sz="2800" b="1" dirty="0" smtClean="0"/>
            </a:br>
            <a:r>
              <a:rPr lang="ar-SA" sz="2800" b="1" dirty="0" smtClean="0"/>
              <a:t>بكت من الفقر فاحمرت مدامعها     واصفر </a:t>
            </a:r>
            <a:r>
              <a:rPr lang="ar-SA" sz="2800" b="1" dirty="0" err="1" smtClean="0"/>
              <a:t>كالورس</a:t>
            </a:r>
            <a:r>
              <a:rPr lang="ar-SA" sz="2800" b="1" dirty="0" smtClean="0"/>
              <a:t> من جوع محياها</a:t>
            </a:r>
            <a:r>
              <a:rPr lang="en-US" sz="2800" b="1" dirty="0" smtClean="0"/>
              <a:t/>
            </a:r>
            <a:br>
              <a:rPr lang="en-US" sz="2800" b="1" dirty="0" smtClean="0"/>
            </a:br>
            <a:r>
              <a:rPr lang="ar-SA" sz="2800" b="1" dirty="0" smtClean="0"/>
              <a:t>مات الذي كان يحميـها ويسعدها    فالدهر من بـعده بالفقر أنساها</a:t>
            </a:r>
            <a:r>
              <a:rPr lang="en-US" sz="2800" b="1" dirty="0" smtClean="0"/>
              <a:t/>
            </a:r>
            <a:br>
              <a:rPr lang="en-US" sz="2800" b="1" dirty="0" smtClean="0"/>
            </a:br>
            <a:r>
              <a:rPr lang="ar-SA" sz="2800" b="1" dirty="0" smtClean="0"/>
              <a:t>الموت افجعهـا والفقر أوجعها       والـهم انحلهـا والغم أضـناها</a:t>
            </a:r>
            <a:r>
              <a:rPr lang="en-US" sz="2800" b="1" dirty="0" smtClean="0"/>
              <a:t/>
            </a:r>
            <a:br>
              <a:rPr lang="en-US" sz="2800" b="1" dirty="0" smtClean="0"/>
            </a:br>
            <a:r>
              <a:rPr lang="ar-SA" sz="2800" b="1" dirty="0" smtClean="0"/>
              <a:t>فمنظر الحـزن مشهود بمنظرها     والبؤس مــرآة مقرون بمرآها</a:t>
            </a:r>
            <a:r>
              <a:rPr lang="en-US" sz="2800" b="1" dirty="0" smtClean="0"/>
              <a:t/>
            </a:r>
            <a:br>
              <a:rPr lang="en-US" sz="2800" b="1" dirty="0" smtClean="0"/>
            </a:br>
            <a:r>
              <a:rPr lang="ar-SA" sz="2800" b="1" dirty="0" smtClean="0"/>
              <a:t>تمشي وتحمل </a:t>
            </a:r>
            <a:r>
              <a:rPr lang="ar-SA" sz="2800" b="1" dirty="0" err="1" smtClean="0"/>
              <a:t>باليسرى</a:t>
            </a:r>
            <a:r>
              <a:rPr lang="ar-SA" sz="2800" b="1" dirty="0" smtClean="0"/>
              <a:t> وليدتها     حملا على الصدر مدعوما بيمناها</a:t>
            </a:r>
            <a:r>
              <a:rPr lang="en-US" sz="2800" b="1" dirty="0" smtClean="0"/>
              <a:t/>
            </a:r>
            <a:br>
              <a:rPr lang="en-US" sz="2800" b="1" dirty="0" smtClean="0"/>
            </a:br>
            <a:r>
              <a:rPr lang="ar-SA" sz="2800" b="1" dirty="0" smtClean="0"/>
              <a:t>تقول: يا رب لا تـترك بلا لبن       هذه الرضيعة وارحمني وإياها</a:t>
            </a:r>
            <a:r>
              <a:rPr lang="en-US" sz="2800" b="1" dirty="0" smtClean="0"/>
              <a:t/>
            </a:r>
            <a:br>
              <a:rPr lang="en-US" sz="2800" b="1" dirty="0" smtClean="0"/>
            </a:br>
            <a:r>
              <a:rPr lang="ar-SA" sz="2800" b="1" dirty="0" smtClean="0"/>
              <a:t>كانت مصـيبتها بالـفقر واحدة       ومـوت والدهـا باليتـم ثناها</a:t>
            </a:r>
            <a:r>
              <a:rPr lang="en-US" sz="2800" b="1" dirty="0" smtClean="0"/>
              <a:t/>
            </a:r>
            <a:br>
              <a:rPr lang="en-US" sz="2800" b="1" dirty="0" smtClean="0"/>
            </a:br>
            <a:r>
              <a:rPr lang="ar-SA" sz="2800" b="1" dirty="0" smtClean="0"/>
              <a:t>هذي حكاية حال جئـت اذكرها       وليس يخفى على الأحرار</a:t>
            </a:r>
            <a:r>
              <a:rPr lang="ar-SA" sz="2800" dirty="0" smtClean="0"/>
              <a:t> </a:t>
            </a:r>
            <a:r>
              <a:rPr lang="ar-SA" sz="2800" b="1" dirty="0" smtClean="0"/>
              <a:t>مغزاها</a:t>
            </a:r>
            <a:endParaRPr lang="en-US" sz="1800" dirty="0" smtClean="0"/>
          </a:p>
          <a:p>
            <a:r>
              <a:rPr lang="ar-SA" sz="2800" dirty="0" smtClean="0"/>
              <a:t> </a:t>
            </a:r>
            <a:endParaRPr lang="en-US" sz="1800" dirty="0" smtClean="0"/>
          </a:p>
          <a:p>
            <a:endParaRPr lang="ar-IQ"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smtClean="0"/>
              <a:t>بدر شاكر </a:t>
            </a:r>
            <a:r>
              <a:rPr lang="ar-SA" dirty="0" err="1" smtClean="0"/>
              <a:t>السياب</a:t>
            </a:r>
            <a:r>
              <a:rPr lang="ar-SA" dirty="0" smtClean="0"/>
              <a:t> :</a:t>
            </a:r>
            <a:endParaRPr lang="en-US" dirty="0" smtClean="0"/>
          </a:p>
          <a:p>
            <a:r>
              <a:rPr lang="ar-SA" dirty="0" smtClean="0"/>
              <a:t>بدر شاكر </a:t>
            </a:r>
            <a:r>
              <a:rPr lang="ar-SA" dirty="0" err="1" smtClean="0"/>
              <a:t>السياب</a:t>
            </a:r>
            <a:r>
              <a:rPr lang="ar-SA" dirty="0" smtClean="0"/>
              <a:t> (24 ديسمبر 1926-1964م) شاعر عراقي ولد بقرية </a:t>
            </a:r>
            <a:r>
              <a:rPr lang="ar-SA" dirty="0" err="1" smtClean="0"/>
              <a:t>جيكور</a:t>
            </a:r>
            <a:r>
              <a:rPr lang="ar-SA" dirty="0" smtClean="0"/>
              <a:t> جنوب شرق البصرة.</a:t>
            </a:r>
            <a:r>
              <a:rPr lang="ar-SA" dirty="0" err="1" smtClean="0"/>
              <a:t>ويؤكدالباحث</a:t>
            </a:r>
            <a:r>
              <a:rPr lang="ar-SA" dirty="0" smtClean="0"/>
              <a:t> جمال الدين فالح </a:t>
            </a:r>
            <a:r>
              <a:rPr lang="ar-SA" dirty="0" err="1" smtClean="0"/>
              <a:t>الكيلاني</a:t>
            </a:r>
            <a:r>
              <a:rPr lang="ar-SA" dirty="0" smtClean="0"/>
              <a:t> </a:t>
            </a:r>
            <a:r>
              <a:rPr lang="ar-SA" dirty="0" err="1" smtClean="0"/>
              <a:t>وهوباحث</a:t>
            </a:r>
            <a:r>
              <a:rPr lang="ar-SA" dirty="0" smtClean="0"/>
              <a:t> متخصص </a:t>
            </a:r>
            <a:r>
              <a:rPr lang="ar-SA" dirty="0" err="1" smtClean="0"/>
              <a:t>بالانساب</a:t>
            </a:r>
            <a:r>
              <a:rPr lang="ar-SA" dirty="0" smtClean="0"/>
              <a:t> </a:t>
            </a:r>
            <a:r>
              <a:rPr lang="ar-SA" dirty="0" err="1" smtClean="0"/>
              <a:t>ان</a:t>
            </a:r>
            <a:r>
              <a:rPr lang="ar-SA" dirty="0" smtClean="0"/>
              <a:t> </a:t>
            </a:r>
            <a:r>
              <a:rPr lang="ar-SA" dirty="0" err="1" smtClean="0"/>
              <a:t>ال</a:t>
            </a:r>
            <a:r>
              <a:rPr lang="ar-SA" dirty="0" smtClean="0"/>
              <a:t> </a:t>
            </a:r>
            <a:r>
              <a:rPr lang="ar-SA" dirty="0" err="1" smtClean="0"/>
              <a:t>السياب</a:t>
            </a:r>
            <a:r>
              <a:rPr lang="ar-SA" dirty="0" smtClean="0"/>
              <a:t> في البصرة من قبيلة ربيعة العدنانية وان جدهم </a:t>
            </a:r>
            <a:r>
              <a:rPr lang="ar-SA" dirty="0" err="1" smtClean="0"/>
              <a:t>سياب</a:t>
            </a:r>
            <a:r>
              <a:rPr lang="ar-SA" dirty="0" smtClean="0"/>
              <a:t> من </a:t>
            </a:r>
            <a:r>
              <a:rPr lang="ar-SA" dirty="0" err="1" smtClean="0"/>
              <a:t>امراء</a:t>
            </a:r>
            <a:r>
              <a:rPr lang="ar-SA" dirty="0" smtClean="0"/>
              <a:t> ربيعة </a:t>
            </a:r>
            <a:r>
              <a:rPr lang="ar-SA" dirty="0" err="1" smtClean="0"/>
              <a:t>وهذاماكدته</a:t>
            </a:r>
            <a:r>
              <a:rPr lang="ar-SA" dirty="0" smtClean="0"/>
              <a:t> الروايات والمصادر التاريخية المتعلقة بالموضوع وهذه </a:t>
            </a:r>
            <a:r>
              <a:rPr lang="ar-SA" dirty="0" err="1" smtClean="0"/>
              <a:t>الاسرة</a:t>
            </a:r>
            <a:r>
              <a:rPr lang="ar-SA" dirty="0" smtClean="0"/>
              <a:t> </a:t>
            </a:r>
            <a:r>
              <a:rPr lang="ar-SA" dirty="0" err="1" smtClean="0"/>
              <a:t>انجبت</a:t>
            </a:r>
            <a:r>
              <a:rPr lang="ar-SA" dirty="0" smtClean="0"/>
              <a:t> </a:t>
            </a:r>
            <a:r>
              <a:rPr lang="ar-SA" dirty="0" err="1" smtClean="0"/>
              <a:t>العديدمن</a:t>
            </a:r>
            <a:r>
              <a:rPr lang="ar-SA" dirty="0" smtClean="0"/>
              <a:t> رجال العلم </a:t>
            </a:r>
            <a:r>
              <a:rPr lang="ar-SA" dirty="0" err="1" smtClean="0"/>
              <a:t>والادب</a:t>
            </a:r>
            <a:r>
              <a:rPr lang="ar-SA" dirty="0" smtClean="0"/>
              <a:t> والسياسة في تاريخ العراق الحديث درس الابتدائية في مدرسة باب سليمان في أبي الخصيب ثم انتقل إلى مدرسة المحمودية وتخرج منها في 1 أكتوبر 1938م. ثم أكمل الثانوية في البصرة ما بين عامي 1938 </a:t>
            </a:r>
            <a:r>
              <a:rPr lang="ar-SA" dirty="0" err="1" smtClean="0"/>
              <a:t>و</a:t>
            </a:r>
            <a:r>
              <a:rPr lang="ar-SA" dirty="0" smtClean="0"/>
              <a:t> 1943م. ثم انتقل إلى بغداد فدخل جامعتها دار المعلمين العالية من عام 1943 إلى 1948م، والتحق بفرع اللغة العربية، ثم الإنجليزية. ومن خلال تلك الدراسة أتيحت له الفرصة للإطلاع على الأدب الإنجليزي بكل تفرعاته.</a:t>
            </a:r>
            <a:endParaRPr lang="en-US" dirty="0" smtClean="0"/>
          </a:p>
          <a:p>
            <a:r>
              <a:rPr lang="ar-SA" dirty="0" smtClean="0"/>
              <a:t>اتسم شعره في الفترة الأولى بالرومانسية وبدا تأثره بجيل علي محمود طه من خلال تشكيل القصيد العمودي وتنويع القافية ومنذ 1947 انساق وراء السياسة وبدا ذلك واضحا في ديوانه أعاصير الذي حافظ فيه </a:t>
            </a:r>
            <a:r>
              <a:rPr lang="ar-SA" dirty="0" err="1" smtClean="0"/>
              <a:t>السياب</a:t>
            </a:r>
            <a:r>
              <a:rPr lang="ar-SA" dirty="0" smtClean="0"/>
              <a:t> على الشكل العمودي وبدأ فيه اهتمامه بقضايا الإنسانية وقد تواصل هذا النفس مع مزجه </a:t>
            </a:r>
            <a:r>
              <a:rPr lang="ar-SA" dirty="0" err="1" smtClean="0"/>
              <a:t>يثقافته</a:t>
            </a:r>
            <a:r>
              <a:rPr lang="ar-SA" dirty="0" smtClean="0"/>
              <a:t> الإنجليزية متأثرا </a:t>
            </a:r>
            <a:r>
              <a:rPr lang="ar-SA" dirty="0" err="1" smtClean="0"/>
              <a:t>بإليوت</a:t>
            </a:r>
            <a:r>
              <a:rPr lang="ar-SA" dirty="0" smtClean="0"/>
              <a:t> في أزهار وأساطير وظهرت محاولاته الأولى في الشعر الحر وقد ذهبت فئة من النقاد إلى أن قصيدته "هل كان حبا" هي أول نص في الشكل الجديد للشعر العربي ومازال الجدل قائما حتى الآن في خصوص </a:t>
            </a:r>
            <a:r>
              <a:rPr lang="ar-SA" dirty="0" err="1" smtClean="0"/>
              <a:t>الريادة</a:t>
            </a:r>
            <a:r>
              <a:rPr lang="ar-SA" dirty="0" smtClean="0"/>
              <a:t> بينه وبين نازك الملائكة، </a:t>
            </a:r>
            <a:r>
              <a:rPr lang="ar-SA" dirty="0" err="1" smtClean="0"/>
              <a:t>و</a:t>
            </a:r>
            <a:r>
              <a:rPr lang="ar-SA" dirty="0" smtClean="0"/>
              <a:t> من ثم بينهما وبين </a:t>
            </a:r>
            <a:r>
              <a:rPr lang="ar-SA" dirty="0" err="1" smtClean="0"/>
              <a:t>شاذل</a:t>
            </a:r>
            <a:r>
              <a:rPr lang="ar-SA" dirty="0" smtClean="0"/>
              <a:t> طاقه </a:t>
            </a:r>
            <a:r>
              <a:rPr lang="ar-SA" dirty="0" err="1" smtClean="0"/>
              <a:t>و</a:t>
            </a:r>
            <a:r>
              <a:rPr lang="ar-SA" dirty="0" smtClean="0"/>
              <a:t> </a:t>
            </a:r>
            <a:r>
              <a:rPr lang="ar-SA" dirty="0" err="1" smtClean="0"/>
              <a:t>البياتي</a:t>
            </a:r>
            <a:r>
              <a:rPr lang="ar-SA" dirty="0" smtClean="0"/>
              <a:t>.وفي أول الخمسينات كرس </a:t>
            </a:r>
            <a:r>
              <a:rPr lang="ar-SA" dirty="0" err="1" smtClean="0"/>
              <a:t>السياب</a:t>
            </a:r>
            <a:r>
              <a:rPr lang="ar-SA" dirty="0" smtClean="0"/>
              <a:t> كل شعره لهذا النمط الجديد واتخذ المطولات الشعرية وسيلة للكتابة فكانت "الأسلحة والأطفال" </a:t>
            </a:r>
            <a:r>
              <a:rPr lang="ar-SA" dirty="0" err="1" smtClean="0"/>
              <a:t>و</a:t>
            </a:r>
            <a:r>
              <a:rPr lang="ar-SA" dirty="0" smtClean="0"/>
              <a:t>"المومس العمياء" </a:t>
            </a:r>
            <a:r>
              <a:rPr lang="ar-SA" dirty="0" err="1" smtClean="0"/>
              <a:t>و</a:t>
            </a:r>
            <a:r>
              <a:rPr lang="ar-SA" dirty="0" smtClean="0"/>
              <a:t>"حفار القبور" وفيها تلتقي القضايا الاجتماعية بالشعر الذاتي. مع بداية الستينات نشر </a:t>
            </a:r>
            <a:r>
              <a:rPr lang="ar-SA" dirty="0" err="1" smtClean="0"/>
              <a:t>السياب</a:t>
            </a:r>
            <a:r>
              <a:rPr lang="ar-SA" dirty="0" smtClean="0"/>
              <a:t> ديوانه "أنشودة المطر" الذي انتزع </a:t>
            </a:r>
            <a:r>
              <a:rPr lang="ar-SA" dirty="0" err="1" smtClean="0"/>
              <a:t>به</a:t>
            </a:r>
            <a:r>
              <a:rPr lang="ar-SA" dirty="0" smtClean="0"/>
              <a:t> الاعتراف نهائيا للشعر الحر من القراء وصار هو الشكل الأكثر ملائمة لشعراء الأجيال الصاعدة وأخذ </a:t>
            </a:r>
            <a:r>
              <a:rPr lang="ar-SA" dirty="0" err="1" smtClean="0"/>
              <a:t>السيات</a:t>
            </a:r>
            <a:r>
              <a:rPr lang="ar-SA" dirty="0" smtClean="0"/>
              <a:t> موقع </a:t>
            </a:r>
            <a:r>
              <a:rPr lang="ar-SA" dirty="0" err="1" smtClean="0"/>
              <a:t>الريادة</a:t>
            </a:r>
            <a:r>
              <a:rPr lang="ar-SA" dirty="0" smtClean="0"/>
              <a:t> بفضل تدفقه الشعري وتمكنه من جميع الأغراض وكذلك للنفس الأسطوري الذي أدخله على الشعر العربي بإيقاظ أساطير </a:t>
            </a:r>
            <a:endParaRPr lang="ar-IQ"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smtClean="0"/>
              <a:t>بابل واليونان القديمة كما صنع رموزا خاصة بشعره مثل المطر، تموز، </a:t>
            </a:r>
            <a:r>
              <a:rPr lang="ar-SA" dirty="0" err="1" smtClean="0"/>
              <a:t>عشتار</a:t>
            </a:r>
            <a:r>
              <a:rPr lang="ar-SA" dirty="0" smtClean="0"/>
              <a:t>، </a:t>
            </a:r>
            <a:r>
              <a:rPr lang="ar-SA" dirty="0" err="1" smtClean="0"/>
              <a:t>جيكور</a:t>
            </a:r>
            <a:r>
              <a:rPr lang="ar-SA" dirty="0" smtClean="0"/>
              <a:t> قريته التي خلدها. وتخللت سنوات الشهرة صراعات </a:t>
            </a:r>
            <a:r>
              <a:rPr lang="ar-SA" dirty="0" err="1" smtClean="0"/>
              <a:t>السياب</a:t>
            </a:r>
            <a:r>
              <a:rPr lang="ar-SA" dirty="0" smtClean="0"/>
              <a:t> مع المرض ولكن لم تنقص </a:t>
            </a:r>
            <a:r>
              <a:rPr lang="ar-SA" dirty="0" err="1" smtClean="0"/>
              <a:t>مردوديته</a:t>
            </a:r>
            <a:r>
              <a:rPr lang="ar-SA" dirty="0" smtClean="0"/>
              <a:t> الشعرية وبدأت ملامح جديدة تظهر في شعره وتغيرت رموزه من تموز والمطر في "أنشودة المطر" إلى السراب والمراثي في مجموعته "المعبد الغريق" ولاحقا توغل </a:t>
            </a:r>
            <a:r>
              <a:rPr lang="ar-SA" dirty="0" err="1" smtClean="0"/>
              <a:t>السياب</a:t>
            </a:r>
            <a:r>
              <a:rPr lang="ar-SA" dirty="0" smtClean="0"/>
              <a:t> في ذكرياته الخاصة وصار شعره ملتصقا بسيرته الذاتية في "منزل </a:t>
            </a:r>
            <a:r>
              <a:rPr lang="ar-SA" dirty="0" err="1" smtClean="0"/>
              <a:t>الأقنان</a:t>
            </a:r>
            <a:r>
              <a:rPr lang="ar-SA" dirty="0" smtClean="0"/>
              <a:t>" </a:t>
            </a:r>
            <a:r>
              <a:rPr lang="ar-SA" dirty="0" err="1" smtClean="0"/>
              <a:t>و</a:t>
            </a:r>
            <a:r>
              <a:rPr lang="ar-SA" dirty="0" smtClean="0"/>
              <a:t>"</a:t>
            </a:r>
            <a:r>
              <a:rPr lang="ar-SA" dirty="0" err="1" smtClean="0"/>
              <a:t>شناشيل</a:t>
            </a:r>
            <a:r>
              <a:rPr lang="ar-SA" dirty="0" smtClean="0"/>
              <a:t> ابنة </a:t>
            </a:r>
            <a:r>
              <a:rPr lang="ar-SA" dirty="0" err="1" smtClean="0"/>
              <a:t>الجلبي</a:t>
            </a:r>
            <a:r>
              <a:rPr lang="ar-SA" dirty="0" smtClean="0"/>
              <a:t>" . سافر </a:t>
            </a:r>
            <a:r>
              <a:rPr lang="ar-SA" dirty="0" err="1" smtClean="0"/>
              <a:t>السياب</a:t>
            </a:r>
            <a:r>
              <a:rPr lang="ar-SA" dirty="0" smtClean="0"/>
              <a:t> في هذه الفترة الأخيرة من حياته كثيرا </a:t>
            </a:r>
            <a:r>
              <a:rPr lang="ar-SA" dirty="0" err="1" smtClean="0"/>
              <a:t>للتداوي</a:t>
            </a:r>
            <a:r>
              <a:rPr lang="ar-SA" dirty="0" smtClean="0"/>
              <a:t> وكذلك لحضور بعض المؤتمرات الأدبية وكتب في رحلاته هذه بوفرة ربما </a:t>
            </a:r>
            <a:r>
              <a:rPr lang="ar-SA" dirty="0" err="1" smtClean="0"/>
              <a:t>لاحساسه</a:t>
            </a:r>
            <a:r>
              <a:rPr lang="ar-SA" dirty="0" smtClean="0"/>
              <a:t> الدفين باقتراب النهاية. توفي عام 1964م بالمستشفى الأميري في الكويت، عن 38 عام ونقل جثمانه إلى البصرة </a:t>
            </a:r>
            <a:r>
              <a:rPr lang="ar-SA" dirty="0" err="1" smtClean="0"/>
              <a:t>و</a:t>
            </a:r>
            <a:r>
              <a:rPr lang="ar-SA" dirty="0" smtClean="0"/>
              <a:t> دفن في مقبرة الحسن البصري في الزبير </a:t>
            </a:r>
            <a:endParaRPr lang="en-US" dirty="0" smtClean="0"/>
          </a:p>
          <a:p>
            <a:r>
              <a:rPr lang="ar-SA" b="1" dirty="0" smtClean="0"/>
              <a:t>مقتطفات من قصائده</a:t>
            </a:r>
            <a:endParaRPr lang="en-US" dirty="0" smtClean="0"/>
          </a:p>
          <a:p>
            <a:r>
              <a:rPr lang="ar-SA" dirty="0" smtClean="0"/>
              <a:t>كان الحنين إلى الرعاة يؤرّقه، وكانت صورة «هالة» </a:t>
            </a:r>
            <a:r>
              <a:rPr lang="ar-SA" dirty="0" err="1" smtClean="0"/>
              <a:t>ماتزال</a:t>
            </a:r>
            <a:r>
              <a:rPr lang="ar-SA" dirty="0" smtClean="0"/>
              <a:t> تعيش في قلبه رمزاً لكل </a:t>
            </a:r>
            <a:r>
              <a:rPr lang="ar-SA" dirty="0" err="1" smtClean="0"/>
              <a:t>مايُحبّ</a:t>
            </a:r>
            <a:r>
              <a:rPr lang="ar-SA" dirty="0" smtClean="0"/>
              <a:t> في الريف؛ ولهذا لم يكد يجد الفرصة سانحة في عطلة الشتاء (</a:t>
            </a:r>
            <a:r>
              <a:rPr lang="ar-EG" dirty="0" smtClean="0"/>
              <a:t>1943</a:t>
            </a:r>
            <a:r>
              <a:rPr lang="ar-SA" dirty="0" smtClean="0"/>
              <a:t>) حتّى خفّ إلى القرية، ولكنّ قصيدة «تنهّدات» </a:t>
            </a:r>
            <a:r>
              <a:rPr lang="ar-SA" dirty="0" err="1" smtClean="0"/>
              <a:t>تُنبىء</a:t>
            </a:r>
            <a:r>
              <a:rPr lang="ar-SA" dirty="0" smtClean="0"/>
              <a:t> أنّه لم يستطع أن يراها </a:t>
            </a:r>
            <a:r>
              <a:rPr lang="ar-SA" dirty="0" err="1" smtClean="0"/>
              <a:t>و</a:t>
            </a:r>
            <a:r>
              <a:rPr lang="ar-SA" dirty="0" smtClean="0"/>
              <a:t>"</a:t>
            </a:r>
            <a:r>
              <a:rPr lang="ar-EG" dirty="0" smtClean="0"/>
              <a:t>أ</a:t>
            </a:r>
            <a:r>
              <a:rPr lang="ar-SA" dirty="0" err="1" smtClean="0"/>
              <a:t>نّها</a:t>
            </a:r>
            <a:r>
              <a:rPr lang="ar-SA" dirty="0" smtClean="0"/>
              <a:t> لن تأتي" ذلك </a:t>
            </a:r>
            <a:r>
              <a:rPr lang="ar-SA" dirty="0" err="1" smtClean="0"/>
              <a:t>ماقاله</a:t>
            </a:r>
            <a:r>
              <a:rPr lang="ar-SA" dirty="0" smtClean="0"/>
              <a:t> في </a:t>
            </a:r>
            <a:r>
              <a:rPr lang="ar-SA" dirty="0" err="1" smtClean="0"/>
              <a:t>التوطئة</a:t>
            </a:r>
            <a:r>
              <a:rPr lang="ar-SA" dirty="0" smtClean="0"/>
              <a:t> للقصيدة:</a:t>
            </a:r>
            <a:endParaRPr lang="en-US" dirty="0" smtClean="0"/>
          </a:p>
          <a:p>
            <a:r>
              <a:rPr lang="ar-SA" dirty="0" smtClean="0"/>
              <a:t> أكان ذلك لأنّ فصل الشتاء حال دون قدومها أم لأنّ العهد قد انتهى؟ إنّه يُخبرنا في القصيدة أنّها أصبحت نائية، حين يقول مخاطباً سعف النخيل:</a:t>
            </a:r>
            <a:endParaRPr lang="en-US" dirty="0" smtClean="0"/>
          </a:p>
          <a:p>
            <a:r>
              <a:rPr lang="ar-SA" dirty="0" smtClean="0"/>
              <a:t>من كنتُ أحذرُ أن تحجب طيفها </a:t>
            </a:r>
            <a:endParaRPr lang="en-US" dirty="0" smtClean="0"/>
          </a:p>
          <a:p>
            <a:r>
              <a:rPr lang="ar-SA" dirty="0" smtClean="0"/>
              <a:t>عن ناظري نزلت بأبعد منزلِ</a:t>
            </a:r>
            <a:endParaRPr lang="en-US" dirty="0" smtClean="0"/>
          </a:p>
          <a:p>
            <a:r>
              <a:rPr lang="ar-SA" dirty="0" smtClean="0"/>
              <a:t>سيّان عندي اليوم </a:t>
            </a:r>
            <a:endParaRPr lang="en-US" dirty="0" smtClean="0"/>
          </a:p>
          <a:p>
            <a:r>
              <a:rPr lang="ar-SA" dirty="0" smtClean="0"/>
              <a:t>قفرٌ مـوحشٌ وظلال روض مستطـاب المنهلِ</a:t>
            </a:r>
            <a:endParaRPr lang="en-US" dirty="0" smtClean="0"/>
          </a:p>
          <a:p>
            <a:endParaRPr lang="ar-IQ"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smtClean="0"/>
              <a:t>وعلينا أن نُقدّر أنّ هذا النأي كان مكانياً، وكان طارئاً؛ ولعلّ من </a:t>
            </a:r>
            <a:r>
              <a:rPr lang="ar-SA" dirty="0" err="1" smtClean="0"/>
              <a:t>زسبابه</a:t>
            </a:r>
            <a:r>
              <a:rPr lang="ar-SA" dirty="0" smtClean="0"/>
              <a:t> أنّ الراعية لم تعد راعية بعد أن مات القطيع، وسأل عنها فقيل له إنّ المروج لن تحظى بعد بطلعتها الجميلة:أحزنـاً على </a:t>
            </a:r>
            <a:r>
              <a:rPr lang="ar-SA" dirty="0" err="1" smtClean="0"/>
              <a:t>مـاأصـاب</a:t>
            </a:r>
            <a:r>
              <a:rPr lang="ar-SA" dirty="0" smtClean="0"/>
              <a:t> القطيـع أليف الروابي اعتراك الألم؟سـأبكي وقد كنت تستضحكين إذا الدمــع من ناظريّ </a:t>
            </a:r>
            <a:r>
              <a:rPr lang="ar-SA" dirty="0" err="1" smtClean="0"/>
              <a:t>انسجمومثل</a:t>
            </a:r>
            <a:r>
              <a:rPr lang="ar-SA" dirty="0" smtClean="0"/>
              <a:t> هذا التقدير ينسجم تماماً مع قصائد نظمها من بعد يحنّ فيها إلى راعيته حين عاد يستأنف العام الدراسي</a:t>
            </a:r>
            <a:r>
              <a:rPr lang="ar-EG" dirty="0" smtClean="0"/>
              <a:t>.</a:t>
            </a:r>
            <a:r>
              <a:rPr lang="ar-SA" dirty="0" smtClean="0"/>
              <a:t> وفي هذه الإجازة الشتوية لم ينسَ أن يُقدّم إلى القرية تحيّة الابن البار ويتحدّث عن موطن الجمال في جوانبها:</a:t>
            </a:r>
            <a:endParaRPr lang="en-US" dirty="0" smtClean="0"/>
          </a:p>
          <a:p>
            <a:r>
              <a:rPr lang="ar-SA" dirty="0" smtClean="0"/>
              <a:t>صورٌ تسجد النفوس لديها وتضجّ القلوب بالصلوات</a:t>
            </a:r>
            <a:endParaRPr lang="en-US" dirty="0" smtClean="0"/>
          </a:p>
          <a:p>
            <a:r>
              <a:rPr lang="ar-SA" dirty="0" smtClean="0"/>
              <a:t>أينما دار ناظري طالعتْني فتنـةٌ </a:t>
            </a:r>
            <a:endParaRPr lang="en-US" dirty="0" smtClean="0"/>
          </a:p>
          <a:p>
            <a:r>
              <a:rPr lang="ar-SA" dirty="0" smtClean="0"/>
              <a:t>تستعيدهـا نظراتي</a:t>
            </a:r>
            <a:endParaRPr lang="en-US" dirty="0" smtClean="0"/>
          </a:p>
          <a:p>
            <a:r>
              <a:rPr lang="ar-SA" dirty="0" smtClean="0"/>
              <a:t>ولمّا عاد يُجدّد العهد بدار المعلمين، أخذ يحاول أن يخلق شيئاً من المواءمة بين نفسه وبيئته الجديدة؛ وكانت </a:t>
            </a:r>
            <a:r>
              <a:rPr lang="ar-SA" dirty="0" err="1" smtClean="0"/>
              <a:t>ال</a:t>
            </a:r>
            <a:r>
              <a:rPr lang="ar-EG" dirty="0" smtClean="0"/>
              <a:t>أ</a:t>
            </a:r>
            <a:r>
              <a:rPr lang="ar-SA" dirty="0" err="1" smtClean="0"/>
              <a:t>سابيع</a:t>
            </a:r>
            <a:r>
              <a:rPr lang="ar-SA" dirty="0" smtClean="0"/>
              <a:t> القليلة التي قضاها في دار المعلمين قبل عطلة الشتاء قد عرّفته إلى بعض الفتيات فيها، وكان قليل من اللطف في المعاملة والرقّة في لغة التخاطب والابتسامة عند التحيّة كافياً ليحمله على أجنحة الخيال، ويهيم </a:t>
            </a:r>
            <a:r>
              <a:rPr lang="ar-SA" dirty="0" err="1" smtClean="0"/>
              <a:t>به</a:t>
            </a:r>
            <a:r>
              <a:rPr lang="ar-SA" dirty="0" smtClean="0"/>
              <a:t> في مسارب الإلهام؛ وفجأة وجد نفسه أسير حبٍ جديد: هنالك اثنتان تُعاملانه </a:t>
            </a:r>
            <a:r>
              <a:rPr lang="ar-SA" dirty="0" err="1" smtClean="0"/>
              <a:t>بلفطف</a:t>
            </a:r>
            <a:r>
              <a:rPr lang="ar-SA" dirty="0" smtClean="0"/>
              <a:t> وتستمعان إلى شعره وتُبديان إعجابهما بذلك الشعر، وهذه كناية إذا تُرجمت فُهم منها أنّهما مُعجبتان </a:t>
            </a:r>
            <a:r>
              <a:rPr lang="ar-SA" dirty="0" err="1" smtClean="0"/>
              <a:t>به</a:t>
            </a:r>
            <a:r>
              <a:rPr lang="ar-SA" dirty="0" smtClean="0"/>
              <a:t>، أليس تقدير العبقريّة تقديراً للعبقري نفسه؟ أمّا إحدى الفتاتين فتمتاز برقّة وعذوبة وعينين وادعتين ونغمة حلوة وغمازتين لطيفتين، وهو يُسمّيها </a:t>
            </a:r>
            <a:r>
              <a:rPr lang="ar-EG" dirty="0" smtClean="0"/>
              <a:t>&lt;</a:t>
            </a:r>
            <a:r>
              <a:rPr lang="ar-SA" dirty="0" err="1" smtClean="0"/>
              <a:t>الاقحوانة</a:t>
            </a:r>
            <a:r>
              <a:rPr lang="ar-EG" dirty="0" smtClean="0"/>
              <a:t>&gt;.</a:t>
            </a:r>
            <a:r>
              <a:rPr lang="ar-SA" dirty="0" smtClean="0"/>
              <a:t> وأمّا الثانية فإنّها -في نظره- جميلة أو بارعة الحسن، وإذا أراد أن يُميّزها بسمةٍ فارقة سمّاها </a:t>
            </a:r>
            <a:r>
              <a:rPr lang="ar-EG" dirty="0" smtClean="0"/>
              <a:t>&lt;</a:t>
            </a:r>
            <a:r>
              <a:rPr lang="ar-SA" dirty="0" smtClean="0"/>
              <a:t>ذات المنديل الأحمر</a:t>
            </a:r>
            <a:r>
              <a:rPr lang="ar-EG" dirty="0" smtClean="0"/>
              <a:t>&gt;</a:t>
            </a:r>
            <a:r>
              <a:rPr lang="ar-SA" dirty="0" smtClean="0"/>
              <a:t> وقد عرف من الأحاديث المتبادلة في رحاب الكليّة أنّها تكبره بسبع سنوات؛ وتلك حقيقة </a:t>
            </a:r>
            <a:r>
              <a:rPr lang="ar-SA" dirty="0" err="1" smtClean="0"/>
              <a:t>لاأثر</a:t>
            </a:r>
            <a:r>
              <a:rPr lang="ar-SA" dirty="0" smtClean="0"/>
              <a:t> لها في الحب، </a:t>
            </a:r>
            <a:r>
              <a:rPr lang="ar-SA" dirty="0" err="1" smtClean="0"/>
              <a:t>لابل</a:t>
            </a:r>
            <a:r>
              <a:rPr lang="ar-SA" dirty="0" smtClean="0"/>
              <a:t> لها كل الأثر </a:t>
            </a:r>
            <a:r>
              <a:rPr lang="ar-SA" dirty="0" err="1" smtClean="0"/>
              <a:t>رذا</a:t>
            </a:r>
            <a:r>
              <a:rPr lang="ar-SA" dirty="0" smtClean="0"/>
              <a:t> كان </a:t>
            </a:r>
            <a:r>
              <a:rPr lang="ar-SA" dirty="0" err="1" smtClean="0"/>
              <a:t>السيّاب</a:t>
            </a:r>
            <a:r>
              <a:rPr lang="ar-SA" dirty="0" smtClean="0"/>
              <a:t> هو المفتون، فهو </a:t>
            </a:r>
            <a:r>
              <a:rPr lang="ar-SA" dirty="0" err="1" smtClean="0"/>
              <a:t>مافتىء</a:t>
            </a:r>
            <a:r>
              <a:rPr lang="ar-SA" dirty="0" smtClean="0"/>
              <a:t> يبحث عن &gt;أم&lt; وهذه أمٌ وحبيبةٌ معاً؛ فهي </a:t>
            </a:r>
            <a:r>
              <a:rPr lang="ar-EG" dirty="0" smtClean="0"/>
              <a:t>إ</a:t>
            </a:r>
            <a:r>
              <a:rPr lang="ar-SA" dirty="0" err="1" smtClean="0"/>
              <a:t>ذن</a:t>
            </a:r>
            <a:r>
              <a:rPr lang="ar-SA" dirty="0" smtClean="0"/>
              <a:t> مطمع النظر </a:t>
            </a:r>
            <a:r>
              <a:rPr lang="ar-SA" dirty="0" err="1" smtClean="0"/>
              <a:t>ومهوى</a:t>
            </a:r>
            <a:r>
              <a:rPr lang="ar-SA" dirty="0" smtClean="0"/>
              <a:t> الفؤاد وكلّ المُنى، ومن غير المستغرب أن يبيّن </a:t>
            </a:r>
            <a:endParaRPr lang="ar-IQ"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40000" lnSpcReduction="20000"/>
          </a:bodyPr>
          <a:lstStyle/>
          <a:p>
            <a:r>
              <a:rPr lang="ar-SA" dirty="0" smtClean="0"/>
              <a:t>لها في قصيدته غربته التي باعدت بينه وبين أبيه وحاجته إلى </a:t>
            </a:r>
            <a:r>
              <a:rPr lang="ar-SA" dirty="0" err="1" smtClean="0"/>
              <a:t>مايُعوّضه</a:t>
            </a:r>
            <a:r>
              <a:rPr lang="ar-SA" dirty="0" smtClean="0"/>
              <a:t> عطف الأم:</a:t>
            </a:r>
            <a:endParaRPr lang="en-US" dirty="0" smtClean="0"/>
          </a:p>
          <a:p>
            <a:r>
              <a:rPr lang="ar-SA" dirty="0" smtClean="0"/>
              <a:t>خيـالك من أهلي الأقربيـن أبـــرُّ </a:t>
            </a:r>
            <a:endParaRPr lang="en-US" dirty="0" smtClean="0"/>
          </a:p>
          <a:p>
            <a:r>
              <a:rPr lang="ar-SA" dirty="0" smtClean="0"/>
              <a:t>وإن كــــــان </a:t>
            </a:r>
            <a:r>
              <a:rPr lang="ar-SA" dirty="0" err="1" smtClean="0"/>
              <a:t>لايـعـقـلُ</a:t>
            </a:r>
            <a:endParaRPr lang="en-US" dirty="0" smtClean="0"/>
          </a:p>
          <a:p>
            <a:r>
              <a:rPr lang="ar-SA" dirty="0" smtClean="0"/>
              <a:t>أبي منه جرّدتني النســــاء </a:t>
            </a:r>
            <a:endParaRPr lang="en-US" dirty="0" smtClean="0"/>
          </a:p>
          <a:p>
            <a:r>
              <a:rPr lang="ar-SA" dirty="0" smtClean="0"/>
              <a:t>وأمّي طواها الردى المُعجلُ</a:t>
            </a:r>
            <a:endParaRPr lang="en-US" dirty="0" smtClean="0"/>
          </a:p>
          <a:p>
            <a:r>
              <a:rPr lang="ar-SA" dirty="0" smtClean="0"/>
              <a:t>ومالي من الدهر إلاّ رضاك</a:t>
            </a:r>
            <a:endParaRPr lang="en-US" dirty="0" smtClean="0"/>
          </a:p>
          <a:p>
            <a:r>
              <a:rPr lang="ar-SA" dirty="0" smtClean="0"/>
              <a:t> فرحمــاكِ فـالـدهرُ </a:t>
            </a:r>
            <a:r>
              <a:rPr lang="ar-SA" dirty="0" err="1" smtClean="0"/>
              <a:t>لايعـدلُ</a:t>
            </a:r>
            <a:endParaRPr lang="en-US" dirty="0" smtClean="0"/>
          </a:p>
          <a:p>
            <a:r>
              <a:rPr lang="ar-EG" dirty="0" err="1" smtClean="0"/>
              <a:t>وايضا</a:t>
            </a:r>
            <a:r>
              <a:rPr lang="ar-EG" dirty="0" smtClean="0"/>
              <a:t> قصيدته </a:t>
            </a:r>
            <a:r>
              <a:rPr lang="ar-EG" dirty="0" err="1" smtClean="0"/>
              <a:t>انشودة</a:t>
            </a:r>
            <a:r>
              <a:rPr lang="ar-EG" dirty="0" smtClean="0"/>
              <a:t> المطر:</a:t>
            </a:r>
            <a:endParaRPr lang="en-US" dirty="0" smtClean="0"/>
          </a:p>
          <a:p>
            <a:r>
              <a:rPr lang="ar-SA" b="1" dirty="0" smtClean="0"/>
              <a:t>عيناكِ غابتا نخيلٍ ساعةَ السحَرْ ،</a:t>
            </a:r>
            <a:r>
              <a:rPr lang="en-US" b="1" dirty="0" smtClean="0"/>
              <a:t> </a:t>
            </a:r>
            <a:endParaRPr lang="en-US" dirty="0" smtClean="0"/>
          </a:p>
          <a:p>
            <a:r>
              <a:rPr lang="ar-SA" b="1" dirty="0" smtClean="0"/>
              <a:t>أو شُرفتان راح ينأى عنهما القمر</a:t>
            </a:r>
            <a:r>
              <a:rPr lang="en-US" b="1" dirty="0" smtClean="0"/>
              <a:t> . </a:t>
            </a:r>
            <a:endParaRPr lang="en-US" dirty="0" smtClean="0"/>
          </a:p>
          <a:p>
            <a:r>
              <a:rPr lang="ar-SA" b="1" dirty="0" smtClean="0"/>
              <a:t>عيناك حين تبسمان تورق الكرومْ</a:t>
            </a:r>
            <a:r>
              <a:rPr lang="en-US" b="1" dirty="0" smtClean="0"/>
              <a:t> </a:t>
            </a:r>
            <a:endParaRPr lang="en-US" dirty="0" smtClean="0"/>
          </a:p>
          <a:p>
            <a:r>
              <a:rPr lang="ar-SA" b="1" dirty="0" smtClean="0"/>
              <a:t>وترقص الأضواء ... كالأقمار في نهَرْ</a:t>
            </a:r>
            <a:r>
              <a:rPr lang="en-US" b="1" dirty="0" smtClean="0"/>
              <a:t> </a:t>
            </a:r>
            <a:endParaRPr lang="en-US" dirty="0" smtClean="0"/>
          </a:p>
          <a:p>
            <a:r>
              <a:rPr lang="ar-SA" b="1" dirty="0" smtClean="0"/>
              <a:t>يرجّه </a:t>
            </a:r>
            <a:r>
              <a:rPr lang="ar-SA" b="1" dirty="0" err="1" smtClean="0"/>
              <a:t>المجذاف</a:t>
            </a:r>
            <a:r>
              <a:rPr lang="ar-SA" b="1" dirty="0" smtClean="0"/>
              <a:t> وهْناً ساعة السَّحَر</a:t>
            </a:r>
            <a:r>
              <a:rPr lang="en-US" b="1" dirty="0" smtClean="0"/>
              <a:t> </a:t>
            </a:r>
            <a:endParaRPr lang="en-US" dirty="0" smtClean="0"/>
          </a:p>
          <a:p>
            <a:r>
              <a:rPr lang="ar-SA" b="1" dirty="0" smtClean="0"/>
              <a:t>كأنما تنبض في </a:t>
            </a:r>
            <a:r>
              <a:rPr lang="ar-SA" b="1" dirty="0" err="1" smtClean="0"/>
              <a:t>غوريهما</a:t>
            </a:r>
            <a:r>
              <a:rPr lang="ar-SA" b="1" dirty="0" smtClean="0"/>
              <a:t> ، النّجومْ </a:t>
            </a:r>
            <a:r>
              <a:rPr lang="en-US" b="1" dirty="0" smtClean="0"/>
              <a:t>... </a:t>
            </a:r>
            <a:endParaRPr lang="en-US" dirty="0" smtClean="0"/>
          </a:p>
          <a:p>
            <a:r>
              <a:rPr lang="ar-SA" b="1" dirty="0" smtClean="0"/>
              <a:t>وتغرقان في ضبابٍ من أسىً </a:t>
            </a:r>
            <a:r>
              <a:rPr lang="ar-SA" b="1" dirty="0" err="1" smtClean="0"/>
              <a:t>شفيفْ</a:t>
            </a:r>
            <a:r>
              <a:rPr lang="en-US" b="1" dirty="0" smtClean="0"/>
              <a:t> </a:t>
            </a:r>
            <a:endParaRPr lang="en-US" dirty="0" smtClean="0"/>
          </a:p>
          <a:p>
            <a:r>
              <a:rPr lang="ar-SA" b="1" dirty="0" smtClean="0"/>
              <a:t>كالبحر سرَّح اليدين فوقه المساء ،</a:t>
            </a:r>
            <a:r>
              <a:rPr lang="en-US" b="1" dirty="0" smtClean="0"/>
              <a:t> </a:t>
            </a:r>
            <a:endParaRPr lang="en-US" dirty="0" smtClean="0"/>
          </a:p>
          <a:p>
            <a:r>
              <a:rPr lang="ar-SA" b="1" dirty="0" smtClean="0"/>
              <a:t>دفء الشتاء فيه </a:t>
            </a:r>
            <a:r>
              <a:rPr lang="ar-SA" b="1" dirty="0" err="1" smtClean="0"/>
              <a:t>وارتعاشة</a:t>
            </a:r>
            <a:r>
              <a:rPr lang="ar-SA" b="1" dirty="0" smtClean="0"/>
              <a:t> الخريف ،</a:t>
            </a:r>
            <a:r>
              <a:rPr lang="en-US" b="1" dirty="0" smtClean="0"/>
              <a:t> </a:t>
            </a:r>
            <a:endParaRPr lang="en-US" dirty="0" smtClean="0"/>
          </a:p>
          <a:p>
            <a:r>
              <a:rPr lang="ar-SA" b="1" dirty="0" smtClean="0"/>
              <a:t>والموت ، والميلاد ، والظلام ، والضياء ؛</a:t>
            </a:r>
            <a:r>
              <a:rPr lang="en-US" b="1" dirty="0" smtClean="0"/>
              <a:t> </a:t>
            </a:r>
            <a:endParaRPr lang="en-US" dirty="0" smtClean="0"/>
          </a:p>
          <a:p>
            <a:r>
              <a:rPr lang="ar-SA" b="1" dirty="0" smtClean="0"/>
              <a:t>فتستفيق ملء روحي ، رعشة البكاء</a:t>
            </a:r>
            <a:r>
              <a:rPr lang="en-US" b="1" dirty="0" smtClean="0"/>
              <a:t> </a:t>
            </a:r>
            <a:endParaRPr lang="en-US" dirty="0" smtClean="0"/>
          </a:p>
          <a:p>
            <a:r>
              <a:rPr lang="ar-SA" b="1" dirty="0" smtClean="0"/>
              <a:t>ونشوةٌ وحشيَّةٌ تعانق السماء</a:t>
            </a:r>
            <a:r>
              <a:rPr lang="en-US" b="1" dirty="0" smtClean="0"/>
              <a:t> </a:t>
            </a:r>
            <a:endParaRPr lang="en-US" dirty="0" smtClean="0"/>
          </a:p>
          <a:p>
            <a:r>
              <a:rPr lang="ar-SA" b="1" dirty="0" smtClean="0"/>
              <a:t>كنشوة الطفل إِذا خاف من القمر</a:t>
            </a:r>
            <a:r>
              <a:rPr lang="en-US" b="1" dirty="0" smtClean="0"/>
              <a:t> ! </a:t>
            </a:r>
            <a:endParaRPr lang="en-US" dirty="0" smtClean="0"/>
          </a:p>
          <a:p>
            <a:r>
              <a:rPr lang="ar-SA" b="1" dirty="0" smtClean="0"/>
              <a:t>كأن أقواس السحاب تشرب الغيومْ</a:t>
            </a:r>
            <a:r>
              <a:rPr lang="en-US" b="1" dirty="0" smtClean="0"/>
              <a:t> </a:t>
            </a:r>
            <a:endParaRPr lang="en-US" dirty="0" smtClean="0"/>
          </a:p>
          <a:p>
            <a:r>
              <a:rPr lang="ar-SA" b="1" dirty="0" smtClean="0"/>
              <a:t>وقطرةً فقطرةً تذوب في المطر</a:t>
            </a:r>
            <a:r>
              <a:rPr lang="en-US" b="1" dirty="0" smtClean="0"/>
              <a:t> ... </a:t>
            </a:r>
            <a:endParaRPr lang="en-US" dirty="0" smtClean="0"/>
          </a:p>
          <a:p>
            <a:r>
              <a:rPr lang="ar-SA" b="1" dirty="0" smtClean="0"/>
              <a:t>وكركر الأطفالُ في </a:t>
            </a:r>
            <a:r>
              <a:rPr lang="ar-SA" b="1" dirty="0" err="1" smtClean="0"/>
              <a:t>عرائش</a:t>
            </a:r>
            <a:r>
              <a:rPr lang="ar-SA" b="1" dirty="0" smtClean="0"/>
              <a:t> الكروم ،</a:t>
            </a:r>
            <a:r>
              <a:rPr lang="en-US" b="1" dirty="0" smtClean="0"/>
              <a:t> </a:t>
            </a:r>
            <a:endParaRPr lang="en-US" dirty="0" smtClean="0"/>
          </a:p>
          <a:p>
            <a:r>
              <a:rPr lang="ar-SA" b="1" dirty="0" smtClean="0"/>
              <a:t>ودغدغت صمت العصافير على الشجر</a:t>
            </a:r>
            <a:r>
              <a:rPr lang="en-US" b="1" dirty="0" smtClean="0"/>
              <a:t> </a:t>
            </a:r>
            <a:endParaRPr lang="en-US" dirty="0" smtClean="0"/>
          </a:p>
          <a:p>
            <a:r>
              <a:rPr lang="ar-SA" b="1" dirty="0" smtClean="0"/>
              <a:t>أنشودةُ المطر</a:t>
            </a:r>
            <a:r>
              <a:rPr lang="en-US" b="1" dirty="0" smtClean="0"/>
              <a:t> ... </a:t>
            </a:r>
            <a:endParaRPr lang="en-US" dirty="0" smtClean="0"/>
          </a:p>
          <a:p>
            <a:r>
              <a:rPr lang="ar-SA" b="1" dirty="0" smtClean="0"/>
              <a:t>مطر</a:t>
            </a:r>
            <a:r>
              <a:rPr lang="en-US" b="1" dirty="0" smtClean="0"/>
              <a:t> ... </a:t>
            </a:r>
            <a:endParaRPr lang="en-US" dirty="0" smtClean="0"/>
          </a:p>
          <a:p>
            <a:r>
              <a:rPr lang="ar-SA" b="1" dirty="0" smtClean="0"/>
              <a:t>مطر</a:t>
            </a:r>
            <a:r>
              <a:rPr lang="en-US" b="1" dirty="0" smtClean="0"/>
              <a:t> ... </a:t>
            </a:r>
            <a:endParaRPr lang="en-US" dirty="0" smtClean="0"/>
          </a:p>
          <a:p>
            <a:endParaRPr lang="ar-IQ"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40000" lnSpcReduction="20000"/>
          </a:bodyPr>
          <a:lstStyle/>
          <a:p>
            <a:r>
              <a:rPr lang="ar-IQ" dirty="0" smtClean="0"/>
              <a:t>نماذج من الأخطاء اللغوية الشائعة:-</a:t>
            </a:r>
            <a:endParaRPr lang="en-US" dirty="0" smtClean="0"/>
          </a:p>
          <a:p>
            <a:pPr lvl="0"/>
            <a:r>
              <a:rPr lang="ar-IQ" dirty="0" err="1" smtClean="0"/>
              <a:t>رؤياك</a:t>
            </a:r>
            <a:r>
              <a:rPr lang="ar-IQ" dirty="0" smtClean="0"/>
              <a:t> أنا في شوق إلى </a:t>
            </a:r>
            <a:r>
              <a:rPr lang="ar-IQ" dirty="0" err="1" smtClean="0"/>
              <a:t>رؤياك</a:t>
            </a:r>
            <a:r>
              <a:rPr lang="ar-IQ" dirty="0" smtClean="0"/>
              <a:t> “رؤية بصرية” </a:t>
            </a:r>
            <a:endParaRPr lang="en-US" dirty="0" smtClean="0"/>
          </a:p>
          <a:p>
            <a:r>
              <a:rPr lang="ar-IQ" dirty="0" smtClean="0"/>
              <a:t>الصواب:  رؤيتك، لأن الرؤيا:  الحلم، يقول تعالى:  (قال يا بُني لا تقصص </a:t>
            </a:r>
            <a:r>
              <a:rPr lang="ar-IQ" dirty="0" err="1" smtClean="0"/>
              <a:t>رؤياك</a:t>
            </a:r>
            <a:r>
              <a:rPr lang="ar-IQ" dirty="0" smtClean="0"/>
              <a:t> على إخوتك) سورة يوسف.</a:t>
            </a:r>
            <a:endParaRPr lang="en-US" dirty="0" smtClean="0"/>
          </a:p>
          <a:p>
            <a:pPr lvl="0"/>
            <a:r>
              <a:rPr lang="ar-IQ" dirty="0" smtClean="0"/>
              <a:t>الطقوس:  يقيم الناس الطقوس الدينية كل عام</a:t>
            </a:r>
            <a:endParaRPr lang="en-US" dirty="0" smtClean="0"/>
          </a:p>
          <a:p>
            <a:r>
              <a:rPr lang="ar-IQ" dirty="0" smtClean="0"/>
              <a:t>الصواب:  الشعائر، جمع شعيرة ومثلها المناسك، يقول تعالى:  (ذلك ومن يعظم شعائر الله فأنها من تقوي القلوب) سورة الحج.</a:t>
            </a:r>
            <a:endParaRPr lang="en-US" dirty="0" smtClean="0"/>
          </a:p>
          <a:p>
            <a:pPr lvl="0"/>
            <a:r>
              <a:rPr lang="ar-IQ" dirty="0" smtClean="0"/>
              <a:t> لم أزره أبداً وقولنا:  لا يمكنه قط القيام بهذا العمل</a:t>
            </a:r>
            <a:endParaRPr lang="en-US" dirty="0" smtClean="0"/>
          </a:p>
          <a:p>
            <a:r>
              <a:rPr lang="ar-IQ" dirty="0" smtClean="0"/>
              <a:t>الصواب:  لن أزوره أبداً لأن أبداً ظرف زمان للمستقبل ولاياتي في الماضي بدليل قوله تعالى:  (قالوا يا موسى إنا لن ندخلها أبداً) سورة المائدة ولم يمكنه قط القيام بهذا العمل.  “لأن كلمة قط تستعمل للماضي وأبداً للمستقبل”.</a:t>
            </a:r>
            <a:endParaRPr lang="en-US" dirty="0" smtClean="0"/>
          </a:p>
          <a:p>
            <a:pPr lvl="0"/>
            <a:r>
              <a:rPr lang="ar-IQ" dirty="0" smtClean="0"/>
              <a:t>نشك بنجاح فلان: </a:t>
            </a:r>
            <a:endParaRPr lang="en-US" dirty="0" smtClean="0"/>
          </a:p>
          <a:p>
            <a:r>
              <a:rPr lang="ar-IQ" dirty="0" smtClean="0"/>
              <a:t>الصواب:  نشك في نجاح فلان، لأن الفعل شك يتعدى </a:t>
            </a:r>
            <a:r>
              <a:rPr lang="ar-IQ" dirty="0" err="1" smtClean="0"/>
              <a:t>ب</a:t>
            </a:r>
            <a:r>
              <a:rPr lang="ar-IQ" dirty="0" smtClean="0"/>
              <a:t> “في” ولي بالباء يقول تعالى:  (قالت رسلهم أفي الله شك فاطر السماوات والأرض) سورة إبراهيم.</a:t>
            </a:r>
            <a:endParaRPr lang="en-US" dirty="0" smtClean="0"/>
          </a:p>
          <a:p>
            <a:pPr lvl="0"/>
            <a:r>
              <a:rPr lang="ar-IQ" dirty="0" smtClean="0"/>
              <a:t>اذهب إلى فلان وقل له كذا: –</a:t>
            </a:r>
            <a:endParaRPr lang="en-US" dirty="0" smtClean="0"/>
          </a:p>
          <a:p>
            <a:r>
              <a:rPr lang="ar-IQ" dirty="0" smtClean="0"/>
              <a:t>الصواب: “اذهب إلى فلان فقل له كذا” أي لابد من العطف بالفاء مثل قوله تعالى: “اذهبا إلى فرعون أنه طغى فقولا له قولا ليناً”</a:t>
            </a:r>
            <a:endParaRPr lang="en-US" dirty="0" smtClean="0"/>
          </a:p>
          <a:p>
            <a:pPr lvl="0"/>
            <a:r>
              <a:rPr lang="ar-IQ" dirty="0" smtClean="0"/>
              <a:t>إذن له بالسفر: –</a:t>
            </a:r>
            <a:endParaRPr lang="en-US" dirty="0" smtClean="0"/>
          </a:p>
          <a:p>
            <a:r>
              <a:rPr lang="ar-IQ" dirty="0" smtClean="0"/>
              <a:t>       الصواب:  إذن له في السفر لأن أذن بالشيء:  علمه وأذن في الشيء:  أباحه قال تعالى (فأن لم تفعلوا فأذنوا بحرب من الله ورسوله) سورة البقرة</a:t>
            </a:r>
            <a:endParaRPr lang="en-US" dirty="0" smtClean="0"/>
          </a:p>
          <a:p>
            <a:pPr lvl="0"/>
            <a:r>
              <a:rPr lang="ar-IQ" dirty="0" smtClean="0"/>
              <a:t>حاسبه على ذنبه: –</a:t>
            </a:r>
            <a:endParaRPr lang="en-US" dirty="0" smtClean="0"/>
          </a:p>
          <a:p>
            <a:r>
              <a:rPr lang="ar-IQ" dirty="0" smtClean="0"/>
              <a:t>       الصواب:  حاسبه بذنبه من ذلك قول الله تعالى:  كدأب آل فرعون والذين من قبلهم كذبوا بآياتنا فأخذهم الله بذنوبهم والله شديد العقاب) سورة أل عمران.</a:t>
            </a:r>
            <a:endParaRPr lang="en-US" dirty="0" smtClean="0"/>
          </a:p>
          <a:p>
            <a:pPr lvl="0"/>
            <a:r>
              <a:rPr lang="ar-IQ" dirty="0" smtClean="0"/>
              <a:t> مما يؤسف له: –</a:t>
            </a:r>
            <a:endParaRPr lang="en-US" dirty="0" smtClean="0"/>
          </a:p>
          <a:p>
            <a:r>
              <a:rPr lang="ar-IQ" dirty="0" smtClean="0"/>
              <a:t>      الصواب:  مما يؤسف عليه بدليل قول الله تعالى:  (وتولى عنهم وقال يا أسفي على يوسف وابيضت عيناه من الحزن فهو كظيم)  سورة يوسف.</a:t>
            </a:r>
            <a:endParaRPr lang="en-US" dirty="0" smtClean="0"/>
          </a:p>
          <a:p>
            <a:pPr lvl="0"/>
            <a:r>
              <a:rPr lang="ar-IQ" dirty="0" smtClean="0"/>
              <a:t>احتج العمال على سوء معاملتهم: –</a:t>
            </a:r>
            <a:endParaRPr lang="en-US" dirty="0" smtClean="0"/>
          </a:p>
          <a:p>
            <a:r>
              <a:rPr lang="ar-IQ" dirty="0" smtClean="0"/>
              <a:t>       الصواب:  يمكن أن نستخدم الفعل رفض أو اشتكى لأن الاحتجاج في اللغة الإدلاء بالحجة والدليل يقول الشاعر على بن الجهم:</a:t>
            </a:r>
            <a:endParaRPr lang="en-US" dirty="0" smtClean="0"/>
          </a:p>
          <a:p>
            <a:r>
              <a:rPr lang="ar-IQ" dirty="0" smtClean="0"/>
              <a:t>    واحتج خصمي واحتججت بحجتي           أفلحت في حججي وخاب الأبعد</a:t>
            </a:r>
            <a:endParaRPr lang="en-US" dirty="0" smtClean="0"/>
          </a:p>
          <a:p>
            <a:pPr lvl="0"/>
            <a:r>
              <a:rPr lang="ar-IQ" dirty="0" smtClean="0"/>
              <a:t> أنا شغوف بهذا الأمر:</a:t>
            </a:r>
            <a:endParaRPr lang="en-US" dirty="0" smtClean="0"/>
          </a:p>
          <a:p>
            <a:r>
              <a:rPr lang="ar-IQ" dirty="0" smtClean="0"/>
              <a:t>الصواب:  أنا مشغوف بهذا الأمر يقول الشاعر:</a:t>
            </a:r>
            <a:endParaRPr lang="en-US" dirty="0" smtClean="0"/>
          </a:p>
          <a:p>
            <a:r>
              <a:rPr lang="ar-IQ" dirty="0" smtClean="0"/>
              <a:t>وإني لمشغوف من الوجد والهوى                وشوقي إلى وجه الحبيب عظيم</a:t>
            </a:r>
            <a:endParaRPr lang="en-US" dirty="0" smtClean="0"/>
          </a:p>
          <a:p>
            <a:pPr lvl="0"/>
            <a:r>
              <a:rPr lang="ar-IQ" dirty="0" smtClean="0"/>
              <a:t>اختر بين هذين الأمرين: –</a:t>
            </a:r>
            <a:endParaRPr lang="en-US" dirty="0" smtClean="0"/>
          </a:p>
          <a:p>
            <a:endParaRPr lang="ar-IQ"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7500" lnSpcReduction="20000"/>
          </a:bodyPr>
          <a:lstStyle/>
          <a:p>
            <a:r>
              <a:rPr lang="ar-IQ" dirty="0" smtClean="0"/>
              <a:t>الصواب:  اختر أحد الأمرين، أو اختر من الأمرين ما تشاء، لأن استعمال “بين” مع الاختيار غير صحيح.</a:t>
            </a:r>
            <a:endParaRPr lang="en-US" dirty="0" smtClean="0"/>
          </a:p>
          <a:p>
            <a:pPr lvl="0"/>
            <a:r>
              <a:rPr lang="ar-IQ" dirty="0" smtClean="0"/>
              <a:t>تداولوا في أوضاع الأمة: –</a:t>
            </a:r>
            <a:endParaRPr lang="en-US" dirty="0" smtClean="0"/>
          </a:p>
          <a:p>
            <a:r>
              <a:rPr lang="ar-IQ" dirty="0" smtClean="0"/>
              <a:t>الصواب:  تداولوا أوضاع الأمة يقول الله تعالى:  “إن يمسكم قرح فقد مس القوم قرح مثله وتلك الأيام نداولها بين الناس” سورة آل عمران.</a:t>
            </a:r>
            <a:endParaRPr lang="en-US" dirty="0" smtClean="0"/>
          </a:p>
          <a:p>
            <a:pPr lvl="0"/>
            <a:r>
              <a:rPr lang="ar-IQ" dirty="0" smtClean="0"/>
              <a:t>أجد أنه من الأنسب أن نعمل كذا: –</a:t>
            </a:r>
            <a:endParaRPr lang="en-US" dirty="0" smtClean="0"/>
          </a:p>
          <a:p>
            <a:r>
              <a:rPr lang="ar-IQ" dirty="0" smtClean="0"/>
              <a:t>الصواب:  أجد أنه من الأصلح، يقولون هذا الأمر لا يناسبني.  قطعاً أو أنه يناسبني تماماً وهذا خطأ والصواب:  لا يصلح لي.</a:t>
            </a:r>
            <a:endParaRPr lang="en-US" dirty="0" smtClean="0"/>
          </a:p>
          <a:p>
            <a:pPr lvl="0"/>
            <a:r>
              <a:rPr lang="ar-IQ" dirty="0" smtClean="0"/>
              <a:t>أنا ممنون </a:t>
            </a:r>
            <a:r>
              <a:rPr lang="ar-IQ" dirty="0" err="1" smtClean="0"/>
              <a:t>لك</a:t>
            </a:r>
            <a:r>
              <a:rPr lang="ar-IQ" dirty="0" smtClean="0"/>
              <a:t> أو ممتن </a:t>
            </a:r>
            <a:r>
              <a:rPr lang="ar-IQ" dirty="0" err="1" smtClean="0"/>
              <a:t>لك</a:t>
            </a:r>
            <a:r>
              <a:rPr lang="ar-IQ" dirty="0" smtClean="0"/>
              <a:t> </a:t>
            </a:r>
            <a:r>
              <a:rPr lang="ar-IQ" dirty="0" err="1" smtClean="0"/>
              <a:t>ولك</a:t>
            </a:r>
            <a:r>
              <a:rPr lang="ar-IQ" dirty="0" smtClean="0"/>
              <a:t> جزيل الامتنان: –</a:t>
            </a:r>
            <a:endParaRPr lang="en-US" dirty="0" smtClean="0"/>
          </a:p>
          <a:p>
            <a:r>
              <a:rPr lang="ar-IQ" dirty="0" smtClean="0"/>
              <a:t>الصواب:  شاكر </a:t>
            </a:r>
            <a:r>
              <a:rPr lang="ar-IQ" dirty="0" err="1" smtClean="0"/>
              <a:t>لك</a:t>
            </a:r>
            <a:r>
              <a:rPr lang="ar-IQ" dirty="0" smtClean="0"/>
              <a:t> لأن من وامتن بمعنى أنعم والممنون بمعنى المقطوع “إلا الذين آمنوا وعملوا الصالحات لهم أجر غير ممنون” سورة الانشقاق</a:t>
            </a:r>
            <a:endParaRPr lang="en-US" dirty="0" smtClean="0"/>
          </a:p>
          <a:p>
            <a:pPr lvl="0"/>
            <a:r>
              <a:rPr lang="ar-IQ" dirty="0" smtClean="0"/>
              <a:t>رأيته بمعنى النظر إليها، تمعنت في كلامه: –</a:t>
            </a:r>
            <a:endParaRPr lang="en-US" dirty="0" smtClean="0"/>
          </a:p>
          <a:p>
            <a:r>
              <a:rPr lang="ar-IQ" dirty="0" smtClean="0"/>
              <a:t>الصواب:  رأيته يطيل النظر أو يدقق النظر ورويت في كلامه وتأملته.</a:t>
            </a:r>
            <a:endParaRPr lang="en-US" dirty="0" smtClean="0"/>
          </a:p>
          <a:p>
            <a:pPr lvl="0"/>
            <a:r>
              <a:rPr lang="ar-IQ" dirty="0" smtClean="0"/>
              <a:t>رددت على قول فلان: –</a:t>
            </a:r>
            <a:endParaRPr lang="en-US" dirty="0" smtClean="0"/>
          </a:p>
          <a:p>
            <a:r>
              <a:rPr lang="ar-IQ" dirty="0" smtClean="0"/>
              <a:t>الصواب:  رددت قول فلان أو رددت على فلان قوله لأن قول غير عاقل حتى ترد عليه.</a:t>
            </a:r>
            <a:endParaRPr lang="en-US" dirty="0" smtClean="0"/>
          </a:p>
          <a:p>
            <a:pPr lvl="0"/>
            <a:r>
              <a:rPr lang="ar-IQ" dirty="0" smtClean="0"/>
              <a:t>عرفت نواياه: –</a:t>
            </a:r>
            <a:endParaRPr lang="en-US" dirty="0" smtClean="0"/>
          </a:p>
          <a:p>
            <a:r>
              <a:rPr lang="ar-IQ" dirty="0" smtClean="0"/>
              <a:t>الصواب:  عرفت نياته لأن نوايا جمع نواه والنيات جمع نية يقول النبي صلى الله عليه وسلم “إنما الأعمال بالنيات”.</a:t>
            </a:r>
            <a:endParaRPr lang="en-US" dirty="0" smtClean="0"/>
          </a:p>
          <a:p>
            <a:pPr lvl="0"/>
            <a:r>
              <a:rPr lang="ar-IQ" dirty="0" smtClean="0"/>
              <a:t>أدت الحرب بهم إلى الهلاك </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62500" lnSpcReduction="20000"/>
          </a:bodyPr>
          <a:lstStyle/>
          <a:p>
            <a:r>
              <a:rPr lang="ar-SA" b="1" u="sng" dirty="0" smtClean="0"/>
              <a:t>2- التخصيص</a:t>
            </a:r>
            <a:endParaRPr lang="en-US" dirty="0" smtClean="0"/>
          </a:p>
          <a:p>
            <a:r>
              <a:rPr lang="ar-SA" dirty="0" smtClean="0"/>
              <a:t>إذا كان المنعوت نكرة، وأن التخصيص هو رفع الاشتراك المعنوي الواقع في النكرات بحسب الوضع</a:t>
            </a:r>
            <a:r>
              <a:rPr lang="en-US" dirty="0" smtClean="0"/>
              <a:t>. </a:t>
            </a:r>
            <a:r>
              <a:rPr lang="ar-SA" dirty="0" smtClean="0"/>
              <a:t>نحو</a:t>
            </a:r>
            <a:r>
              <a:rPr lang="en-US" dirty="0" smtClean="0"/>
              <a:t>: "</a:t>
            </a:r>
            <a:r>
              <a:rPr lang="ar-SA" dirty="0" smtClean="0"/>
              <a:t>رَأَيْتُ رَجُلاً طَوِيلْاً فِي الشارعِ</a:t>
            </a:r>
            <a:r>
              <a:rPr lang="en-US" dirty="0" smtClean="0"/>
              <a:t>"</a:t>
            </a:r>
            <a:r>
              <a:rPr lang="ar-SA" dirty="0" smtClean="0"/>
              <a:t> وفيه</a:t>
            </a:r>
            <a:r>
              <a:rPr lang="en-US" dirty="0" smtClean="0"/>
              <a:t> : "</a:t>
            </a:r>
            <a:r>
              <a:rPr lang="ar-SA" dirty="0" smtClean="0"/>
              <a:t>طويلا</a:t>
            </a:r>
            <a:r>
              <a:rPr lang="en-US" dirty="0" smtClean="0"/>
              <a:t>" </a:t>
            </a:r>
            <a:r>
              <a:rPr lang="ar-SA" dirty="0" smtClean="0"/>
              <a:t>نعت تفيد تخصيص </a:t>
            </a:r>
            <a:r>
              <a:rPr lang="ar-SA" dirty="0" err="1" smtClean="0"/>
              <a:t>منعوتها</a:t>
            </a:r>
            <a:r>
              <a:rPr lang="ar-SA" dirty="0" smtClean="0"/>
              <a:t> النكرة</a:t>
            </a:r>
            <a:r>
              <a:rPr lang="en-US" dirty="0" smtClean="0"/>
              <a:t>.</a:t>
            </a:r>
          </a:p>
          <a:p>
            <a:r>
              <a:rPr lang="ar-IQ" b="1" u="sng" dirty="0" smtClean="0"/>
              <a:t>3-  </a:t>
            </a:r>
            <a:r>
              <a:rPr lang="ar-SA" b="1" u="sng" dirty="0" smtClean="0"/>
              <a:t>المدح أو الثناء:</a:t>
            </a:r>
            <a:endParaRPr lang="en-US" dirty="0" smtClean="0"/>
          </a:p>
          <a:p>
            <a:r>
              <a:rPr lang="ar-SA" dirty="0" smtClean="0"/>
              <a:t>مثل</a:t>
            </a:r>
            <a:r>
              <a:rPr lang="en-US" dirty="0" smtClean="0"/>
              <a:t> : " </a:t>
            </a:r>
            <a:r>
              <a:rPr lang="ar-SA" dirty="0" smtClean="0"/>
              <a:t>بِسْ</a:t>
            </a:r>
            <a:r>
              <a:rPr lang="ar-IQ" dirty="0" smtClean="0"/>
              <a:t>م</a:t>
            </a:r>
            <a:r>
              <a:rPr lang="en-US" dirty="0" smtClean="0"/>
              <a:t>  </a:t>
            </a:r>
            <a:r>
              <a:rPr lang="ar-SA" dirty="0" smtClean="0"/>
              <a:t>الله الرحمَن الرحيمِ</a:t>
            </a:r>
            <a:r>
              <a:rPr lang="en-US" dirty="0" smtClean="0"/>
              <a:t> "</a:t>
            </a:r>
          </a:p>
          <a:p>
            <a:r>
              <a:rPr lang="ar-IQ" b="1" u="sng" dirty="0" smtClean="0"/>
              <a:t>4- </a:t>
            </a:r>
            <a:r>
              <a:rPr lang="ar-SA" b="1" u="sng" dirty="0" smtClean="0"/>
              <a:t>الذم:</a:t>
            </a:r>
            <a:endParaRPr lang="en-US" dirty="0" smtClean="0"/>
          </a:p>
          <a:p>
            <a:r>
              <a:rPr lang="ar-SA" dirty="0" smtClean="0"/>
              <a:t>يتجرد النعت للمدح الخالص أو الذم الخالص، حين يكون معناه اللغوي </a:t>
            </a:r>
            <a:r>
              <a:rPr lang="ar-SA" dirty="0" err="1" smtClean="0"/>
              <a:t>أوالمراد</a:t>
            </a:r>
            <a:r>
              <a:rPr lang="ar-SA" dirty="0" smtClean="0"/>
              <a:t> الأصل منه غير مقصود، وتقوم القرينة الدالة على أن المقصود أمر أخر</a:t>
            </a:r>
            <a:r>
              <a:rPr lang="en-US" dirty="0" smtClean="0"/>
              <a:t>. </a:t>
            </a:r>
            <a:r>
              <a:rPr lang="ar-SA" dirty="0" smtClean="0"/>
              <a:t>مثل</a:t>
            </a:r>
            <a:r>
              <a:rPr lang="en-US" dirty="0" smtClean="0"/>
              <a:t> : " </a:t>
            </a:r>
            <a:r>
              <a:rPr lang="ar-SA" dirty="0" smtClean="0"/>
              <a:t>أَعوذ بالله مِن الشيْطان الرجيمِ</a:t>
            </a:r>
            <a:r>
              <a:rPr lang="en-US" dirty="0" smtClean="0"/>
              <a:t> "</a:t>
            </a:r>
          </a:p>
          <a:p>
            <a:r>
              <a:rPr lang="ar-IQ" b="1" u="sng" dirty="0" smtClean="0"/>
              <a:t>5- </a:t>
            </a:r>
            <a:r>
              <a:rPr lang="ar-SA" b="1" u="sng" dirty="0" smtClean="0"/>
              <a:t>الترحم:</a:t>
            </a:r>
            <a:endParaRPr lang="en-US" dirty="0" smtClean="0"/>
          </a:p>
          <a:p>
            <a:r>
              <a:rPr lang="ar-SA" dirty="0" smtClean="0"/>
              <a:t>مثل</a:t>
            </a:r>
            <a:r>
              <a:rPr lang="en-US" dirty="0" smtClean="0"/>
              <a:t> : " </a:t>
            </a:r>
            <a:r>
              <a:rPr lang="ar-SA" dirty="0" err="1" smtClean="0"/>
              <a:t>اِ</a:t>
            </a:r>
            <a:r>
              <a:rPr lang="ar-SA" dirty="0" smtClean="0"/>
              <a:t> </a:t>
            </a:r>
            <a:r>
              <a:rPr lang="ar-SA" dirty="0" err="1" smtClean="0"/>
              <a:t>رْحمَو</a:t>
            </a:r>
            <a:r>
              <a:rPr lang="ar-IQ" dirty="0" smtClean="0"/>
              <a:t>ا </a:t>
            </a:r>
            <a:r>
              <a:rPr lang="ar-IQ" dirty="0" err="1" smtClean="0"/>
              <a:t>م</a:t>
            </a:r>
            <a:r>
              <a:rPr lang="ar-SA" dirty="0" smtClean="0"/>
              <a:t>نْ فِي </a:t>
            </a:r>
            <a:r>
              <a:rPr lang="ar-SA" dirty="0" err="1" smtClean="0"/>
              <a:t>الأ</a:t>
            </a:r>
            <a:r>
              <a:rPr lang="ar-SA" dirty="0" smtClean="0"/>
              <a:t> رضِ يرْ </a:t>
            </a:r>
            <a:r>
              <a:rPr lang="ar-SA" dirty="0" err="1" smtClean="0"/>
              <a:t>حمُكم</a:t>
            </a:r>
            <a:r>
              <a:rPr lang="ar-SA" dirty="0" smtClean="0"/>
              <a:t> </a:t>
            </a:r>
            <a:r>
              <a:rPr lang="ar-IQ" dirty="0" smtClean="0"/>
              <a:t>من </a:t>
            </a:r>
            <a:r>
              <a:rPr lang="ar-SA" dirty="0" smtClean="0"/>
              <a:t>فِي السماء</a:t>
            </a:r>
            <a:r>
              <a:rPr lang="en-US" dirty="0" smtClean="0"/>
              <a:t> ". </a:t>
            </a:r>
            <a:r>
              <a:rPr lang="ar-SA" dirty="0" smtClean="0"/>
              <a:t>النعت شبه الجملة</a:t>
            </a:r>
            <a:r>
              <a:rPr lang="en-US" dirty="0" smtClean="0"/>
              <a:t> "</a:t>
            </a:r>
            <a:r>
              <a:rPr lang="ar-SA" dirty="0" smtClean="0"/>
              <a:t>في الأرض</a:t>
            </a:r>
            <a:r>
              <a:rPr lang="en-US" dirty="0" smtClean="0"/>
              <a:t>" </a:t>
            </a:r>
            <a:r>
              <a:rPr lang="ar-SA" dirty="0" smtClean="0"/>
              <a:t>و</a:t>
            </a:r>
            <a:r>
              <a:rPr lang="en-US" dirty="0" smtClean="0"/>
              <a:t> "</a:t>
            </a:r>
            <a:r>
              <a:rPr lang="ar-SA" dirty="0" smtClean="0"/>
              <a:t>في السماء</a:t>
            </a:r>
            <a:r>
              <a:rPr lang="en-US" dirty="0" smtClean="0"/>
              <a:t>". </a:t>
            </a:r>
            <a:r>
              <a:rPr lang="ar-SA" dirty="0" smtClean="0"/>
              <a:t>والتقدير</a:t>
            </a:r>
            <a:r>
              <a:rPr lang="en-US" dirty="0" smtClean="0"/>
              <a:t> : "</a:t>
            </a:r>
            <a:r>
              <a:rPr lang="ar-SA" dirty="0" smtClean="0"/>
              <a:t>ا رْحموا مَنْ هُوَ </a:t>
            </a:r>
            <a:r>
              <a:rPr lang="ar-SA" dirty="0" err="1" smtClean="0"/>
              <a:t>مَ</a:t>
            </a:r>
            <a:r>
              <a:rPr lang="ar-IQ" dirty="0" smtClean="0"/>
              <a:t>و </a:t>
            </a:r>
            <a:r>
              <a:rPr lang="ar-SA" dirty="0" smtClean="0"/>
              <a:t>جُودٌ فِي </a:t>
            </a:r>
            <a:r>
              <a:rPr lang="ar-SA" dirty="0" err="1" smtClean="0"/>
              <a:t>الأ</a:t>
            </a:r>
            <a:r>
              <a:rPr lang="ar-SA" dirty="0" smtClean="0"/>
              <a:t> رضِ يرْ </a:t>
            </a:r>
            <a:r>
              <a:rPr lang="ar-SA" dirty="0" err="1" smtClean="0"/>
              <a:t>حمُكم</a:t>
            </a:r>
            <a:r>
              <a:rPr lang="ar-SA" dirty="0" smtClean="0"/>
              <a:t> من هُوَ مَوْجُودٌ فِي السمَاءِ</a:t>
            </a:r>
            <a:r>
              <a:rPr lang="en-US" dirty="0" smtClean="0"/>
              <a:t> ". </a:t>
            </a:r>
          </a:p>
          <a:p>
            <a:r>
              <a:rPr lang="ar-IQ" b="1" u="sng" dirty="0" smtClean="0"/>
              <a:t>6- </a:t>
            </a:r>
            <a:r>
              <a:rPr lang="ar-SA" b="1" u="sng" dirty="0" smtClean="0"/>
              <a:t>التوكيد:</a:t>
            </a:r>
            <a:endParaRPr lang="en-US" dirty="0" smtClean="0"/>
          </a:p>
          <a:p>
            <a:r>
              <a:rPr lang="ar-SA" dirty="0" smtClean="0"/>
              <a:t>كقوله تعالى</a:t>
            </a:r>
            <a:r>
              <a:rPr lang="en-US" dirty="0" smtClean="0"/>
              <a:t> : </a:t>
            </a:r>
            <a:r>
              <a:rPr lang="ar-SA" dirty="0" smtClean="0"/>
              <a:t>إِذ </a:t>
            </a:r>
            <a:r>
              <a:rPr lang="ar-SA" dirty="0" err="1" smtClean="0"/>
              <a:t>ا</a:t>
            </a:r>
            <a:r>
              <a:rPr lang="ar-SA" dirty="0" smtClean="0"/>
              <a:t> نُفِخ فِي الصورِ نفْخة واحِدَ </a:t>
            </a:r>
            <a:r>
              <a:rPr lang="ar-SA" dirty="0" err="1" smtClean="0"/>
              <a:t>ة</a:t>
            </a:r>
            <a:r>
              <a:rPr lang="en-US" dirty="0" smtClean="0"/>
              <a:t> ". </a:t>
            </a:r>
            <a:r>
              <a:rPr lang="ar-SA" dirty="0" smtClean="0"/>
              <a:t>فالنفخة تدل على الوحدة </a:t>
            </a:r>
            <a:r>
              <a:rPr lang="ar-SA" dirty="0" err="1" smtClean="0"/>
              <a:t>و</a:t>
            </a:r>
            <a:r>
              <a:rPr lang="ar-SA" dirty="0" smtClean="0"/>
              <a:t> واحدة نعت يفيد التوكيد</a:t>
            </a:r>
            <a:r>
              <a:rPr lang="en-US" dirty="0" smtClean="0"/>
              <a:t>.</a:t>
            </a:r>
          </a:p>
          <a:p>
            <a:r>
              <a:rPr lang="ar-IQ" b="1" u="sng" dirty="0" smtClean="0"/>
              <a:t>7- </a:t>
            </a:r>
            <a:r>
              <a:rPr lang="ar-SA" b="1" u="sng" dirty="0" smtClean="0"/>
              <a:t>التعميم</a:t>
            </a:r>
            <a:endParaRPr lang="en-US" dirty="0" smtClean="0"/>
          </a:p>
          <a:p>
            <a:r>
              <a:rPr lang="ar-SA" dirty="0" smtClean="0"/>
              <a:t>كقوله تعالى</a:t>
            </a:r>
            <a:r>
              <a:rPr lang="en-US" dirty="0" smtClean="0"/>
              <a:t> : " </a:t>
            </a:r>
            <a:r>
              <a:rPr lang="ar-SA" dirty="0" err="1" smtClean="0"/>
              <a:t>إِ</a:t>
            </a:r>
            <a:r>
              <a:rPr lang="ar-SA" dirty="0" smtClean="0"/>
              <a:t> ن </a:t>
            </a:r>
            <a:r>
              <a:rPr lang="ar-SA" dirty="0" err="1" smtClean="0"/>
              <a:t>ا</a:t>
            </a:r>
            <a:r>
              <a:rPr lang="ar-SA" dirty="0" smtClean="0"/>
              <a:t> يرزق عِبادَه </a:t>
            </a:r>
            <a:r>
              <a:rPr lang="ar-SA" dirty="0" err="1" smtClean="0"/>
              <a:t>الطا</a:t>
            </a:r>
            <a:r>
              <a:rPr lang="ar-SA" dirty="0" smtClean="0"/>
              <a:t> </a:t>
            </a:r>
            <a:r>
              <a:rPr lang="ar-SA" dirty="0" err="1" smtClean="0"/>
              <a:t>ئِعين</a:t>
            </a:r>
            <a:r>
              <a:rPr lang="ar-SA" dirty="0" smtClean="0"/>
              <a:t> والعاصِيْن</a:t>
            </a:r>
            <a:r>
              <a:rPr lang="en-US" dirty="0" smtClean="0"/>
              <a:t> ".</a:t>
            </a:r>
          </a:p>
          <a:p>
            <a:r>
              <a:rPr lang="ar-IQ" u="sng" dirty="0" smtClean="0"/>
              <a:t>8- </a:t>
            </a:r>
            <a:r>
              <a:rPr lang="ar-SA" b="1" u="sng" dirty="0" smtClean="0"/>
              <a:t>الإبهام</a:t>
            </a:r>
            <a:r>
              <a:rPr lang="ar-SA" u="sng" dirty="0" smtClean="0"/>
              <a:t>:</a:t>
            </a:r>
            <a:endParaRPr lang="en-US" dirty="0" smtClean="0"/>
          </a:p>
          <a:p>
            <a:r>
              <a:rPr lang="ar-SA" dirty="0" smtClean="0"/>
              <a:t>مثل</a:t>
            </a:r>
            <a:r>
              <a:rPr lang="en-US" dirty="0" smtClean="0"/>
              <a:t> : " </a:t>
            </a:r>
            <a:r>
              <a:rPr lang="ar-SA" dirty="0" smtClean="0"/>
              <a:t>تَصَدق بِصَدقةٍ قليْلةٍ أَو كَثيْرَة</a:t>
            </a:r>
            <a:r>
              <a:rPr lang="en-US" dirty="0" smtClean="0"/>
              <a:t>"</a:t>
            </a:r>
          </a:p>
          <a:p>
            <a:r>
              <a:rPr lang="ar-IQ" dirty="0" smtClean="0"/>
              <a:t>العطف :</a:t>
            </a:r>
            <a:endParaRPr lang="en-US" dirty="0" smtClean="0"/>
          </a:p>
          <a:p>
            <a:r>
              <a:rPr lang="ar-SA" dirty="0" smtClean="0"/>
              <a:t>تابع يتوسط بينه وبين </a:t>
            </a:r>
            <a:r>
              <a:rPr lang="ar-SA" dirty="0" err="1" smtClean="0"/>
              <a:t>متبوعه</a:t>
            </a:r>
            <a:r>
              <a:rPr lang="ar-SA" dirty="0" smtClean="0"/>
              <a:t> حرف من الحروف العاطفة .</a:t>
            </a:r>
            <a:endParaRPr lang="en-US" dirty="0" smtClean="0"/>
          </a:p>
          <a:p>
            <a:r>
              <a:rPr lang="ar-SA" dirty="0" err="1" smtClean="0"/>
              <a:t>وياتي</a:t>
            </a:r>
            <a:r>
              <a:rPr lang="ar-SA" dirty="0" smtClean="0"/>
              <a:t> العطف مفرد على مفرد </a:t>
            </a:r>
            <a:r>
              <a:rPr lang="ar-SA" dirty="0" err="1" smtClean="0"/>
              <a:t>او</a:t>
            </a:r>
            <a:r>
              <a:rPr lang="ar-SA" dirty="0" smtClean="0"/>
              <a:t> جمله على جملة.والتابع الذي يقع بعد حرف العطف يسمى </a:t>
            </a:r>
            <a:r>
              <a:rPr lang="ar-SA" dirty="0" err="1" smtClean="0"/>
              <a:t>معطوفاً</a:t>
            </a:r>
            <a:r>
              <a:rPr lang="ar-SA" dirty="0" smtClean="0"/>
              <a:t>.</a:t>
            </a:r>
            <a:endParaRPr lang="en-US" dirty="0" smtClean="0"/>
          </a:p>
          <a:p>
            <a:endParaRPr lang="ar-IQ"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dirty="0" smtClean="0"/>
              <a:t>الصواب:  أدت الحرب الهلاك إليهم يقول الله تعالى:  “إن الله يأمركم أن </a:t>
            </a:r>
            <a:r>
              <a:rPr lang="ar-IQ" dirty="0" err="1" smtClean="0"/>
              <a:t>تؤدوا</a:t>
            </a:r>
            <a:r>
              <a:rPr lang="ar-IQ" dirty="0" smtClean="0"/>
              <a:t> الأمانات إلى أهلها وإذا حكمتم بين الناس أن تحكموا بالعدل إن الله نعماً يعظكم </a:t>
            </a:r>
            <a:r>
              <a:rPr lang="ar-IQ" dirty="0" err="1" smtClean="0"/>
              <a:t>به</a:t>
            </a:r>
            <a:r>
              <a:rPr lang="ar-IQ" dirty="0" smtClean="0"/>
              <a:t> إن الله كان سميعاً بصيراً” سورة النساء.</a:t>
            </a:r>
            <a:endParaRPr lang="en-US" dirty="0" smtClean="0"/>
          </a:p>
          <a:p>
            <a:pPr lvl="0"/>
            <a:r>
              <a:rPr lang="ar-IQ" dirty="0" smtClean="0"/>
              <a:t>قتل العدو والمرأة الأسير أو قتل العدو الأسيرة: </a:t>
            </a:r>
            <a:endParaRPr lang="en-US" dirty="0" smtClean="0"/>
          </a:p>
          <a:p>
            <a:r>
              <a:rPr lang="ar-IQ" dirty="0" smtClean="0"/>
              <a:t>إن اسم المفعول على وزن </a:t>
            </a:r>
            <a:r>
              <a:rPr lang="ar-IQ" dirty="0" err="1" smtClean="0"/>
              <a:t>فعيل</a:t>
            </a:r>
            <a:r>
              <a:rPr lang="ar-IQ" dirty="0" smtClean="0"/>
              <a:t> يستوي فيها المذكر والمؤنث إذا كان الموصوف مذكوراً نقول:  هذا رجل أسير وهذه أمرة أسير.</a:t>
            </a:r>
            <a:endParaRPr lang="en-US" dirty="0" smtClean="0"/>
          </a:p>
          <a:p>
            <a:pPr lvl="0"/>
            <a:r>
              <a:rPr lang="ar-IQ" dirty="0" smtClean="0"/>
              <a:t>تأكدت من الأمر أو الخبر: </a:t>
            </a:r>
            <a:endParaRPr lang="en-US" dirty="0" smtClean="0"/>
          </a:p>
          <a:p>
            <a:r>
              <a:rPr lang="ar-IQ" dirty="0" smtClean="0"/>
              <a:t>الصواب:  تأكد الأمر أو الخبر لي.</a:t>
            </a:r>
            <a:endParaRPr lang="en-US" dirty="0" smtClean="0"/>
          </a:p>
          <a:p>
            <a:r>
              <a:rPr lang="ar-IQ" dirty="0" smtClean="0"/>
              <a:t>ففي اللغة:  تأكد الأمر والأمر تؤكد من الربط والشدة والإحكام فالتأكيد </a:t>
            </a:r>
            <a:r>
              <a:rPr lang="ar-IQ" dirty="0" err="1" smtClean="0"/>
              <a:t>لايقع</a:t>
            </a:r>
            <a:r>
              <a:rPr lang="ar-IQ" dirty="0" smtClean="0"/>
              <a:t> على الأشخاص بل على الأشياء والأمور.</a:t>
            </a:r>
            <a:endParaRPr lang="en-US" dirty="0" smtClean="0"/>
          </a:p>
          <a:p>
            <a:pPr lvl="0"/>
            <a:r>
              <a:rPr lang="ar-IQ" dirty="0" smtClean="0"/>
              <a:t>نتأمل من فلان خيراً: </a:t>
            </a:r>
            <a:endParaRPr lang="en-US" dirty="0" smtClean="0"/>
          </a:p>
          <a:p>
            <a:r>
              <a:rPr lang="ar-IQ" dirty="0" smtClean="0"/>
              <a:t>الصواب:  نأمل من فلان خيراً لأن معنى تأمل: حَدًقَ، النظر أو تدبر وتفكر.</a:t>
            </a:r>
            <a:endParaRPr lang="en-US" dirty="0" smtClean="0"/>
          </a:p>
          <a:p>
            <a:pPr lvl="0"/>
            <a:r>
              <a:rPr lang="ar-IQ" dirty="0" smtClean="0"/>
              <a:t>نعيد عليكم قراءة الأخبار </a:t>
            </a:r>
            <a:r>
              <a:rPr lang="ar-IQ" dirty="0" err="1" smtClean="0"/>
              <a:t>آنفة</a:t>
            </a:r>
            <a:r>
              <a:rPr lang="ar-IQ" dirty="0" smtClean="0"/>
              <a:t> الذكر: </a:t>
            </a:r>
            <a:endParaRPr lang="en-US" dirty="0" smtClean="0"/>
          </a:p>
          <a:p>
            <a:r>
              <a:rPr lang="ar-IQ" dirty="0" smtClean="0"/>
              <a:t>الصواب:  نعيد عليكم قراءة الأخبار المذكورة آنفاً أي من وقت قريب، يقول الله تعالى: “ومنهم من يستمع إليك حتى إذا خرجوا من عندك قالوا للذين أوتوا العلم ماذا قال آنفاً أولئك الذين طبع الله على قلوبهم واتبعوا أهواءهم” سورة محمد.</a:t>
            </a:r>
            <a:endParaRPr lang="en-US" dirty="0" smtClean="0"/>
          </a:p>
          <a:p>
            <a:pPr lvl="0"/>
            <a:r>
              <a:rPr lang="ar-IQ" dirty="0" smtClean="0"/>
              <a:t> الخطر بعيد عنا:</a:t>
            </a:r>
            <a:endParaRPr lang="en-US" dirty="0" smtClean="0"/>
          </a:p>
          <a:p>
            <a:r>
              <a:rPr lang="ar-IQ" dirty="0" smtClean="0"/>
              <a:t>الصواب:  الخطر بعيد منا، يقول الله تعالى:  “مسومة عند ربك </a:t>
            </a:r>
            <a:r>
              <a:rPr lang="ar-IQ" dirty="0" err="1" smtClean="0"/>
              <a:t>وماهي</a:t>
            </a:r>
            <a:r>
              <a:rPr lang="ar-IQ" dirty="0" smtClean="0"/>
              <a:t> من الظالمين ببعيد” سورة هود وقوله تعالى:  “ويا قوم لا يجرمنكم شقاقي أن يصيبكم مثل ما أصاب قوم نوح أو قوم هود أو قوم صالح وما قوم لوط منكم ببعيد” سورة هود.</a:t>
            </a:r>
            <a:endParaRPr lang="en-US" dirty="0" smtClean="0"/>
          </a:p>
          <a:p>
            <a:pPr lvl="0"/>
            <a:r>
              <a:rPr lang="ar-IQ" dirty="0" smtClean="0"/>
              <a:t> ينبغي له ألا يسافر:</a:t>
            </a:r>
            <a:endParaRPr lang="en-US" dirty="0" smtClean="0"/>
          </a:p>
          <a:p>
            <a:endParaRPr lang="ar-IQ"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55000" lnSpcReduction="20000"/>
          </a:bodyPr>
          <a:lstStyle/>
          <a:p>
            <a:r>
              <a:rPr lang="ar-IQ" dirty="0" smtClean="0"/>
              <a:t>الصواب:  </a:t>
            </a:r>
            <a:r>
              <a:rPr lang="ar-IQ" dirty="0" err="1" smtClean="0"/>
              <a:t>لاينبغي</a:t>
            </a:r>
            <a:r>
              <a:rPr lang="ar-IQ" dirty="0" smtClean="0"/>
              <a:t> له أن يسافر، قال تعالى:  “وما ينبغي للرحمن أن يتخذ ولداً” سورة مريم.</a:t>
            </a:r>
            <a:endParaRPr lang="en-US" dirty="0" smtClean="0"/>
          </a:p>
          <a:p>
            <a:pPr lvl="0"/>
            <a:r>
              <a:rPr lang="ar-IQ" dirty="0" smtClean="0"/>
              <a:t>بما أننا أتممنا الاستعداد فعلينا الانطلاق:</a:t>
            </a:r>
            <a:endParaRPr lang="en-US" dirty="0" smtClean="0"/>
          </a:p>
          <a:p>
            <a:r>
              <a:rPr lang="ar-IQ" dirty="0" smtClean="0"/>
              <a:t>الصواب:  ولما كنا قد أتممنا الاستعداد فعلينا الانطلاق لم يستعملها العرب وليس لها أي مسوغ نحوي أو صرفي أو دلالي.</a:t>
            </a:r>
            <a:endParaRPr lang="en-US" dirty="0" smtClean="0"/>
          </a:p>
          <a:p>
            <a:pPr lvl="0"/>
            <a:r>
              <a:rPr lang="ar-IQ" dirty="0" smtClean="0"/>
              <a:t>أحبذ هذا الأمر:</a:t>
            </a:r>
            <a:endParaRPr lang="en-US" dirty="0" smtClean="0"/>
          </a:p>
          <a:p>
            <a:r>
              <a:rPr lang="ar-IQ" dirty="0" smtClean="0"/>
              <a:t>الصواب:  استحسن هذا الأمر، السبب:  لأن حب فعل ماضٍ جامد للمدح اسم إشارة فاعلة والفعل الماضي الجامد لا يصاغ منه مضارع ولا أمر ولذلك لا يجوز قولنا فلان يحبذ السفر أو يا فلان حبذا السفر.</a:t>
            </a:r>
            <a:endParaRPr lang="en-US" dirty="0" smtClean="0"/>
          </a:p>
          <a:p>
            <a:pPr lvl="0"/>
            <a:r>
              <a:rPr lang="ar-IQ" dirty="0" smtClean="0"/>
              <a:t> على الرًحب والسعة (بفتح الراء)</a:t>
            </a:r>
            <a:endParaRPr lang="en-US" dirty="0" smtClean="0"/>
          </a:p>
          <a:p>
            <a:r>
              <a:rPr lang="ar-IQ" dirty="0" smtClean="0"/>
              <a:t>الصواب:  على الرُّحب والسعة (بضم الراء)، والسبب:  لأن الرُّحب هو أحد مصدري الفعل رحب المكان رحباً ورحابة.</a:t>
            </a:r>
            <a:endParaRPr lang="en-US" dirty="0" smtClean="0"/>
          </a:p>
          <a:p>
            <a:pPr lvl="0"/>
            <a:r>
              <a:rPr lang="ar-IQ" dirty="0" smtClean="0"/>
              <a:t> </a:t>
            </a:r>
            <a:r>
              <a:rPr lang="ar-IQ" dirty="0" err="1" smtClean="0"/>
              <a:t>لاريب</a:t>
            </a:r>
            <a:r>
              <a:rPr lang="ar-IQ" dirty="0" smtClean="0"/>
              <a:t> أن النصر قريب:</a:t>
            </a:r>
            <a:endParaRPr lang="en-US" dirty="0" smtClean="0"/>
          </a:p>
          <a:p>
            <a:r>
              <a:rPr lang="ar-IQ" dirty="0" smtClean="0"/>
              <a:t>الصواب:  لا ريب في أن النصر قريب، قال تعالى:  “ذلك الكتاب لا ريب فيه هدى للمتقين”  سورة البقرة.</a:t>
            </a:r>
            <a:endParaRPr lang="en-US" dirty="0" smtClean="0"/>
          </a:p>
          <a:p>
            <a:pPr lvl="0"/>
            <a:r>
              <a:rPr lang="ar-IQ" dirty="0" smtClean="0"/>
              <a:t>أساء </a:t>
            </a:r>
            <a:r>
              <a:rPr lang="ar-IQ" dirty="0" err="1" smtClean="0"/>
              <a:t>به</a:t>
            </a:r>
            <a:r>
              <a:rPr lang="ar-IQ" dirty="0" smtClean="0"/>
              <a:t> ظناً:</a:t>
            </a:r>
            <a:endParaRPr lang="en-US" dirty="0" smtClean="0"/>
          </a:p>
          <a:p>
            <a:r>
              <a:rPr lang="ar-IQ" dirty="0" smtClean="0"/>
              <a:t>الصواب:  أساء </a:t>
            </a:r>
            <a:r>
              <a:rPr lang="ar-IQ" dirty="0" err="1" smtClean="0"/>
              <a:t>به</a:t>
            </a:r>
            <a:r>
              <a:rPr lang="ar-IQ" dirty="0" smtClean="0"/>
              <a:t> الظن، السبب:  فلا يجوز تنكيراً على التمييز لأن أساء فعل متعدٍ والطن مفعول </a:t>
            </a:r>
            <a:r>
              <a:rPr lang="ar-IQ" dirty="0" err="1" smtClean="0"/>
              <a:t>به</a:t>
            </a:r>
            <a:r>
              <a:rPr lang="ar-IQ" dirty="0" smtClean="0"/>
              <a:t> فوجب تعريفها يأل.</a:t>
            </a:r>
            <a:endParaRPr lang="en-US" dirty="0" smtClean="0"/>
          </a:p>
          <a:p>
            <a:pPr lvl="0"/>
            <a:r>
              <a:rPr lang="ar-IQ" dirty="0" smtClean="0"/>
              <a:t>عرُفته على المشكلة:</a:t>
            </a:r>
            <a:endParaRPr lang="en-US" dirty="0" smtClean="0"/>
          </a:p>
          <a:p>
            <a:r>
              <a:rPr lang="ar-IQ" dirty="0" smtClean="0"/>
              <a:t>الصواب:  عرًفته المشكلة، قال تعالى:  “وإذ أسر النبي إلى بعض أزواجه حديثاً فلما نبأت </a:t>
            </a:r>
            <a:r>
              <a:rPr lang="ar-IQ" dirty="0" err="1" smtClean="0"/>
              <a:t>به</a:t>
            </a:r>
            <a:r>
              <a:rPr lang="ar-IQ" dirty="0" smtClean="0"/>
              <a:t> وأظهره الله عليه عرف بعضه وأعرض عن بعض فما نبأها </a:t>
            </a:r>
            <a:r>
              <a:rPr lang="ar-IQ" dirty="0" err="1" smtClean="0"/>
              <a:t>به</a:t>
            </a:r>
            <a:r>
              <a:rPr lang="ar-IQ" dirty="0" smtClean="0"/>
              <a:t> قالت من أنبأك هذا قال نبأني العليم الخبير” سورة التحريم.</a:t>
            </a:r>
            <a:endParaRPr lang="en-US" dirty="0" smtClean="0"/>
          </a:p>
          <a:p>
            <a:pPr lvl="0"/>
            <a:r>
              <a:rPr lang="ar-IQ" dirty="0" smtClean="0"/>
              <a:t>اعتقد بصحة الأمر:</a:t>
            </a:r>
            <a:endParaRPr lang="en-US" dirty="0" smtClean="0"/>
          </a:p>
          <a:p>
            <a:r>
              <a:rPr lang="ar-IQ" dirty="0" smtClean="0"/>
              <a:t>الصواب:  اعتقد صحة الأمر، السبب:  لأن الفعل اعتقد يتعدى بنفسه دون الحاجة إلى حرف الباء.</a:t>
            </a:r>
            <a:endParaRPr lang="en-US" dirty="0" smtClean="0"/>
          </a:p>
          <a:p>
            <a:pPr lvl="0"/>
            <a:r>
              <a:rPr lang="ar-IQ" dirty="0" smtClean="0"/>
              <a:t>استغاث بجيرانه:</a:t>
            </a:r>
            <a:endParaRPr lang="en-US" dirty="0" smtClean="0"/>
          </a:p>
          <a:p>
            <a:r>
              <a:rPr lang="ar-IQ" dirty="0" smtClean="0"/>
              <a:t>الصواب:  استغاث جيرانه، قال تعالى:  “إذ تستغيثون ربكم فاستجاب لكم أني ممدكم بألف من الملائكة مردفين” سورة الأنفال.</a:t>
            </a:r>
            <a:endParaRPr lang="en-US" dirty="0" smtClean="0"/>
          </a:p>
          <a:p>
            <a:r>
              <a:rPr lang="ar-IQ" dirty="0" smtClean="0"/>
              <a:t> </a:t>
            </a:r>
            <a:endParaRPr lang="en-US" dirty="0" smtClean="0"/>
          </a:p>
          <a:p>
            <a:endParaRPr lang="ar-IQ" dirty="0"/>
          </a:p>
        </p:txBody>
      </p:sp>
    </p:spTree>
  </p:cSld>
  <p:clrMapOvr>
    <a:masterClrMapping/>
  </p:clrMapOvr>
  <p:transition>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SA" dirty="0" err="1" smtClean="0"/>
              <a:t>والمعطوف</a:t>
            </a:r>
            <a:r>
              <a:rPr lang="ar-SA" dirty="0" smtClean="0"/>
              <a:t> الذي يقع قبله يسمى </a:t>
            </a:r>
            <a:r>
              <a:rPr lang="ar-SA" dirty="0" err="1" smtClean="0"/>
              <a:t>معطوفا</a:t>
            </a:r>
            <a:r>
              <a:rPr lang="ar-SA" dirty="0" smtClean="0"/>
              <a:t> عليه ويعرب </a:t>
            </a:r>
            <a:r>
              <a:rPr lang="ar-SA" dirty="0" err="1" smtClean="0"/>
              <a:t>المعطوف</a:t>
            </a:r>
            <a:r>
              <a:rPr lang="ar-SA" dirty="0" smtClean="0"/>
              <a:t> عليه حسب موقعه من الجملة.</a:t>
            </a:r>
            <a:endParaRPr lang="en-US" dirty="0" smtClean="0"/>
          </a:p>
          <a:p>
            <a:r>
              <a:rPr lang="ar-SA" dirty="0" err="1" smtClean="0"/>
              <a:t>والمعطوف</a:t>
            </a:r>
            <a:r>
              <a:rPr lang="ar-SA" dirty="0" smtClean="0"/>
              <a:t> يتبع </a:t>
            </a:r>
            <a:r>
              <a:rPr lang="ar-SA" dirty="0" err="1" smtClean="0"/>
              <a:t>المعطوف</a:t>
            </a:r>
            <a:r>
              <a:rPr lang="ar-SA" dirty="0" smtClean="0"/>
              <a:t> عليه في </a:t>
            </a:r>
            <a:r>
              <a:rPr lang="ar-SA" dirty="0" err="1" smtClean="0"/>
              <a:t>الاعراب</a:t>
            </a:r>
            <a:r>
              <a:rPr lang="ar-SA" dirty="0" smtClean="0"/>
              <a:t> رفعا ، </a:t>
            </a:r>
            <a:r>
              <a:rPr lang="ar-SA" dirty="0" err="1" smtClean="0"/>
              <a:t>او</a:t>
            </a:r>
            <a:r>
              <a:rPr lang="ar-SA" dirty="0" smtClean="0"/>
              <a:t> نصبا ،</a:t>
            </a:r>
            <a:r>
              <a:rPr lang="ar-SA" dirty="0" err="1" smtClean="0"/>
              <a:t>او</a:t>
            </a:r>
            <a:r>
              <a:rPr lang="ar-SA" dirty="0" smtClean="0"/>
              <a:t> جرا محلا في الجمل.</a:t>
            </a:r>
            <a:endParaRPr lang="en-US" dirty="0" smtClean="0"/>
          </a:p>
          <a:p>
            <a:r>
              <a:rPr lang="ar-SA" dirty="0" smtClean="0"/>
              <a:t>ويعطف الاسم الظاهر على الاسم الظاهر ، والضمير المنفصل على الاسم الظاهر ، والضمير المنفصل على الضمير المنفصل .</a:t>
            </a:r>
            <a:endParaRPr lang="en-US" dirty="0" smtClean="0"/>
          </a:p>
          <a:p>
            <a:r>
              <a:rPr lang="ar-IQ" b="1" dirty="0" smtClean="0"/>
              <a:t>حروف العطف:</a:t>
            </a:r>
            <a:endParaRPr lang="en-US" dirty="0" smtClean="0"/>
          </a:p>
          <a:p>
            <a:r>
              <a:rPr lang="ar-IQ" dirty="0" smtClean="0"/>
              <a:t>1- الواو:وتفيد مجرد </a:t>
            </a:r>
            <a:r>
              <a:rPr lang="ar-IQ" dirty="0" err="1" smtClean="0"/>
              <a:t>الحمع</a:t>
            </a:r>
            <a:r>
              <a:rPr lang="ar-IQ" dirty="0" smtClean="0"/>
              <a:t> بين </a:t>
            </a:r>
            <a:r>
              <a:rPr lang="ar-IQ" dirty="0" err="1" smtClean="0"/>
              <a:t>المعطوف</a:t>
            </a:r>
            <a:r>
              <a:rPr lang="ar-IQ" dirty="0" smtClean="0"/>
              <a:t> </a:t>
            </a:r>
            <a:r>
              <a:rPr lang="ar-IQ" dirty="0" err="1" smtClean="0"/>
              <a:t>والمعطوف</a:t>
            </a:r>
            <a:r>
              <a:rPr lang="ar-IQ" dirty="0" smtClean="0"/>
              <a:t> عليه في حكم واحد مثل قوله تعالى((قل لا يستوي الخبيث والطيب)).</a:t>
            </a:r>
            <a:endParaRPr lang="en-US" dirty="0" smtClean="0"/>
          </a:p>
          <a:p>
            <a:r>
              <a:rPr lang="ar-IQ" dirty="0" smtClean="0"/>
              <a:t>2- الفاء: وتفيد الترتيب مع التعقيب، مثل يأمر القائد فيتحرك الجنود.</a:t>
            </a:r>
            <a:endParaRPr lang="en-US" dirty="0" smtClean="0"/>
          </a:p>
          <a:p>
            <a:r>
              <a:rPr lang="ar-IQ" dirty="0" smtClean="0"/>
              <a:t>3- ثم: وتفيد الترتيب مع التراخي ،مثل: ظهرت </a:t>
            </a:r>
            <a:r>
              <a:rPr lang="ar-IQ" dirty="0" err="1" smtClean="0"/>
              <a:t>الازهار</a:t>
            </a:r>
            <a:r>
              <a:rPr lang="ar-IQ" dirty="0" smtClean="0"/>
              <a:t> ثم الثمار.</a:t>
            </a:r>
            <a:endParaRPr lang="en-US" dirty="0" smtClean="0"/>
          </a:p>
          <a:p>
            <a:r>
              <a:rPr lang="ar-IQ" dirty="0" smtClean="0"/>
              <a:t>4- </a:t>
            </a:r>
            <a:r>
              <a:rPr lang="ar-IQ" dirty="0" err="1" smtClean="0"/>
              <a:t>او</a:t>
            </a:r>
            <a:r>
              <a:rPr lang="ar-IQ" dirty="0" smtClean="0"/>
              <a:t> :وتفيد التخيير والشك ، مثل : مارس السباحة </a:t>
            </a:r>
            <a:r>
              <a:rPr lang="ar-IQ" dirty="0" err="1" smtClean="0"/>
              <a:t>او</a:t>
            </a:r>
            <a:r>
              <a:rPr lang="ar-IQ" dirty="0" smtClean="0"/>
              <a:t> الرماية، قوله تعالى (قال قائل منهم : كم لبثتم  ؟ قالوا لبثنا يوما </a:t>
            </a:r>
            <a:r>
              <a:rPr lang="ar-IQ" dirty="0" err="1" smtClean="0"/>
              <a:t>او</a:t>
            </a:r>
            <a:r>
              <a:rPr lang="ar-IQ" dirty="0" smtClean="0"/>
              <a:t> بعض يوم). </a:t>
            </a:r>
            <a:endParaRPr lang="en-US" dirty="0" smtClean="0"/>
          </a:p>
          <a:p>
            <a:r>
              <a:rPr lang="ar-IQ" dirty="0" smtClean="0"/>
              <a:t>5- </a:t>
            </a:r>
            <a:r>
              <a:rPr lang="ar-IQ" dirty="0" err="1" smtClean="0"/>
              <a:t>ام</a:t>
            </a:r>
            <a:r>
              <a:rPr lang="ar-IQ" dirty="0" smtClean="0"/>
              <a:t>: وهي لطلب تعيين احد الشيئين: </a:t>
            </a:r>
            <a:r>
              <a:rPr lang="ar-IQ" dirty="0" err="1" smtClean="0"/>
              <a:t>اسيارة</a:t>
            </a:r>
            <a:r>
              <a:rPr lang="ar-IQ" dirty="0" smtClean="0"/>
              <a:t> ركبت في سفرك </a:t>
            </a:r>
            <a:r>
              <a:rPr lang="ar-IQ" dirty="0" err="1" smtClean="0"/>
              <a:t>ام</a:t>
            </a:r>
            <a:r>
              <a:rPr lang="ar-IQ" dirty="0" smtClean="0"/>
              <a:t> طائرة؟</a:t>
            </a:r>
            <a:endParaRPr lang="en-US" dirty="0" smtClean="0"/>
          </a:p>
          <a:p>
            <a:r>
              <a:rPr lang="ar-IQ" dirty="0" smtClean="0"/>
              <a:t>6- لا : وفيدا ثبات الحكم </a:t>
            </a:r>
            <a:r>
              <a:rPr lang="ar-IQ" dirty="0" err="1" smtClean="0"/>
              <a:t>للمعطوف</a:t>
            </a:r>
            <a:r>
              <a:rPr lang="ar-IQ" dirty="0" smtClean="0"/>
              <a:t> عليه، ونفيه عن </a:t>
            </a:r>
            <a:r>
              <a:rPr lang="ar-IQ" dirty="0" err="1" smtClean="0"/>
              <a:t>المعطوف</a:t>
            </a:r>
            <a:r>
              <a:rPr lang="ar-IQ" dirty="0" smtClean="0"/>
              <a:t> ، مثل نريد السلام لا الاستسلام.</a:t>
            </a:r>
            <a:endParaRPr lang="en-US" dirty="0" smtClean="0"/>
          </a:p>
          <a:p>
            <a:r>
              <a:rPr lang="ar-IQ" dirty="0" smtClean="0"/>
              <a:t>4 - </a:t>
            </a:r>
            <a:r>
              <a:rPr lang="ar-IQ" u="sng" dirty="0" smtClean="0"/>
              <a:t>حتى</a:t>
            </a:r>
            <a:r>
              <a:rPr lang="ar-IQ" dirty="0" smtClean="0"/>
              <a:t> : تفيد الغاية والتدريج .</a:t>
            </a:r>
            <a:endParaRPr lang="en-US" dirty="0" smtClean="0"/>
          </a:p>
          <a:p>
            <a:r>
              <a:rPr lang="ar-IQ" dirty="0" smtClean="0"/>
              <a:t>نحو : أكلت السمكة حتى رأسها . ومات الناس حتى الأنبياء .</a:t>
            </a:r>
            <a:endParaRPr lang="en-US" dirty="0" smtClean="0"/>
          </a:p>
          <a:p>
            <a:r>
              <a:rPr lang="ar-IQ" dirty="0" smtClean="0"/>
              <a:t> </a:t>
            </a:r>
            <a:endParaRPr lang="en-US" dirty="0" smtClean="0"/>
          </a:p>
          <a:p>
            <a:r>
              <a:rPr lang="ar-IQ" dirty="0" smtClean="0"/>
              <a:t>التوكيد</a:t>
            </a:r>
            <a:endParaRPr lang="en-US" dirty="0" smtClean="0"/>
          </a:p>
          <a:p>
            <a:r>
              <a:rPr lang="ar-IQ" dirty="0" smtClean="0"/>
              <a:t> تابع يذكر في الكلام لدفع توهم السامع من الاحتمال ، ويتبع لفظ التوكيد ما يؤكده (المؤكد ) في </a:t>
            </a:r>
            <a:r>
              <a:rPr lang="ar-IQ" dirty="0" err="1" smtClean="0"/>
              <a:t>الاعراب</a:t>
            </a:r>
            <a:r>
              <a:rPr lang="ar-IQ" dirty="0" smtClean="0"/>
              <a:t> رفعا ونصبا وجرا.</a:t>
            </a:r>
            <a:endParaRPr lang="en-US" dirty="0" smtClean="0"/>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7500" lnSpcReduction="20000"/>
          </a:bodyPr>
          <a:lstStyle/>
          <a:p>
            <a:r>
              <a:rPr lang="ar-IQ" dirty="0" smtClean="0"/>
              <a:t>نحو : أخاك أخاك يشد عضدك ، وصل المدير عينه ، تقدم القائد نفسه جنده في المعركة.</a:t>
            </a:r>
            <a:endParaRPr lang="en-US" dirty="0" smtClean="0"/>
          </a:p>
          <a:p>
            <a:r>
              <a:rPr lang="ar-IQ" dirty="0" smtClean="0"/>
              <a:t>فكلمة نفسه جاءت لدفع </a:t>
            </a:r>
            <a:r>
              <a:rPr lang="ar-IQ" dirty="0" err="1" smtClean="0"/>
              <a:t>ماقد</a:t>
            </a:r>
            <a:r>
              <a:rPr lang="ar-IQ" dirty="0" smtClean="0"/>
              <a:t> </a:t>
            </a:r>
            <a:r>
              <a:rPr lang="ar-IQ" dirty="0" err="1" smtClean="0"/>
              <a:t>يتوهمه</a:t>
            </a:r>
            <a:r>
              <a:rPr lang="ar-IQ" dirty="0" smtClean="0"/>
              <a:t> السامع من </a:t>
            </a:r>
            <a:r>
              <a:rPr lang="ar-IQ" dirty="0" err="1" smtClean="0"/>
              <a:t>ان</a:t>
            </a:r>
            <a:r>
              <a:rPr lang="ar-IQ" dirty="0" smtClean="0"/>
              <a:t> الذي تقدم الجند احد غير شخص القائد  كنائبه </a:t>
            </a:r>
            <a:r>
              <a:rPr lang="ar-IQ" dirty="0" err="1" smtClean="0"/>
              <a:t>او</a:t>
            </a:r>
            <a:r>
              <a:rPr lang="ar-IQ" dirty="0" smtClean="0"/>
              <a:t> مساعده.</a:t>
            </a:r>
            <a:endParaRPr lang="en-US" dirty="0" smtClean="0"/>
          </a:p>
          <a:p>
            <a:r>
              <a:rPr lang="ar-IQ" b="1" dirty="0" smtClean="0"/>
              <a:t>أنواعه</a:t>
            </a:r>
            <a:r>
              <a:rPr lang="ar-IQ" dirty="0" smtClean="0"/>
              <a:t> : ينقسم التوكيد إلى نوعين :</a:t>
            </a:r>
            <a:endParaRPr lang="en-US" dirty="0" smtClean="0"/>
          </a:p>
          <a:p>
            <a:r>
              <a:rPr lang="ar-IQ" dirty="0" smtClean="0"/>
              <a:t>1ـ التوكيد اللفظي . 2 </a:t>
            </a:r>
            <a:r>
              <a:rPr lang="ar-IQ" dirty="0" err="1" smtClean="0"/>
              <a:t>ـ</a:t>
            </a:r>
            <a:r>
              <a:rPr lang="ar-IQ" dirty="0" smtClean="0"/>
              <a:t> التوكيد المعنوي .</a:t>
            </a:r>
            <a:endParaRPr lang="en-US" dirty="0" smtClean="0"/>
          </a:p>
          <a:p>
            <a:r>
              <a:rPr lang="ar-IQ" b="1" u="sng" dirty="0" smtClean="0"/>
              <a:t>1 </a:t>
            </a:r>
            <a:r>
              <a:rPr lang="ar-IQ" b="1" u="sng" dirty="0" err="1" smtClean="0"/>
              <a:t>ـ</a:t>
            </a:r>
            <a:r>
              <a:rPr lang="ar-IQ" b="1" u="sng" dirty="0" smtClean="0"/>
              <a:t> التوكيد اللفظي :</a:t>
            </a:r>
            <a:endParaRPr lang="en-US" dirty="0" smtClean="0"/>
          </a:p>
          <a:p>
            <a:r>
              <a:rPr lang="ar-IQ" dirty="0" smtClean="0"/>
              <a:t>هو توكيد الكلمة بلفظها ،أي تكرار اللفظ المؤكد  فعلا </a:t>
            </a:r>
            <a:r>
              <a:rPr lang="ar-IQ" dirty="0" err="1" smtClean="0"/>
              <a:t>او</a:t>
            </a:r>
            <a:r>
              <a:rPr lang="ar-IQ" dirty="0" smtClean="0"/>
              <a:t> اسما </a:t>
            </a:r>
            <a:r>
              <a:rPr lang="ar-IQ" dirty="0" err="1" smtClean="0"/>
              <a:t>او</a:t>
            </a:r>
            <a:r>
              <a:rPr lang="ar-IQ" dirty="0" smtClean="0"/>
              <a:t> جملة وذلك لدفع التوهم .</a:t>
            </a:r>
            <a:endParaRPr lang="en-US" dirty="0" smtClean="0"/>
          </a:p>
          <a:p>
            <a:r>
              <a:rPr lang="ar-IQ" dirty="0" smtClean="0"/>
              <a:t>مثال توكيد الفعل : توكل توكل على الله .</a:t>
            </a:r>
            <a:endParaRPr lang="en-US" dirty="0" smtClean="0"/>
          </a:p>
          <a:p>
            <a:r>
              <a:rPr lang="ar-IQ" dirty="0" smtClean="0"/>
              <a:t>  أتاك أتاك اللاحقون</a:t>
            </a:r>
            <a:endParaRPr lang="en-US" dirty="0" smtClean="0"/>
          </a:p>
          <a:p>
            <a:r>
              <a:rPr lang="ar-IQ" dirty="0" smtClean="0"/>
              <a:t> ومثال الاسم : محمد محمد لا </a:t>
            </a:r>
            <a:r>
              <a:rPr lang="ar-IQ" dirty="0" err="1" smtClean="0"/>
              <a:t>تهمل</a:t>
            </a:r>
            <a:r>
              <a:rPr lang="ar-IQ" dirty="0" smtClean="0"/>
              <a:t> واجبك .</a:t>
            </a:r>
            <a:endParaRPr lang="en-US" dirty="0" smtClean="0"/>
          </a:p>
          <a:p>
            <a:r>
              <a:rPr lang="ar-IQ" dirty="0" smtClean="0"/>
              <a:t>ـ ومنه قول الشاعر :</a:t>
            </a:r>
            <a:endParaRPr lang="en-US" dirty="0" smtClean="0"/>
          </a:p>
          <a:p>
            <a:r>
              <a:rPr lang="ar-IQ" dirty="0" smtClean="0"/>
              <a:t>      أخاك أخاك إن من لا أخا له      كساع إلى </a:t>
            </a:r>
            <a:r>
              <a:rPr lang="ar-IQ" dirty="0" err="1" smtClean="0"/>
              <a:t>الهيجا</a:t>
            </a:r>
            <a:r>
              <a:rPr lang="ar-IQ" dirty="0" smtClean="0"/>
              <a:t> بغير سلاح</a:t>
            </a:r>
            <a:endParaRPr lang="en-US" dirty="0" smtClean="0"/>
          </a:p>
          <a:p>
            <a:r>
              <a:rPr lang="ar-IQ" dirty="0" smtClean="0"/>
              <a:t>ومثال الحرف : لا لا تتأخر عن الحضور . لا لا </a:t>
            </a:r>
            <a:r>
              <a:rPr lang="ar-IQ" dirty="0" err="1" smtClean="0"/>
              <a:t>احيد</a:t>
            </a:r>
            <a:r>
              <a:rPr lang="ar-IQ" dirty="0" smtClean="0"/>
              <a:t> عن الحق </a:t>
            </a:r>
            <a:endParaRPr lang="en-US" dirty="0" smtClean="0"/>
          </a:p>
          <a:p>
            <a:r>
              <a:rPr lang="ar-IQ" dirty="0" smtClean="0"/>
              <a:t>ومثال الجملة : قد قامت الصلاة ، قد قامت الصلاة .</a:t>
            </a:r>
            <a:endParaRPr lang="en-US" dirty="0" smtClean="0"/>
          </a:p>
          <a:p>
            <a:r>
              <a:rPr lang="ar-IQ" dirty="0" smtClean="0"/>
              <a:t> ومنه قوله تعالى : { فإن مع العسر يسرا إن مع العسر يسرا } .</a:t>
            </a:r>
            <a:endParaRPr lang="en-US" dirty="0" smtClean="0"/>
          </a:p>
          <a:p>
            <a:r>
              <a:rPr lang="ar-IQ" dirty="0" smtClean="0"/>
              <a:t>نحو : في الدار في الدار صاحبها . في العلم في العلم فوائده .</a:t>
            </a:r>
            <a:endParaRPr lang="en-US" dirty="0" smtClean="0"/>
          </a:p>
          <a:p>
            <a:r>
              <a:rPr lang="ar-IQ" b="1" u="sng" dirty="0" smtClean="0"/>
              <a:t>2 </a:t>
            </a:r>
            <a:r>
              <a:rPr lang="ar-IQ" b="1" u="sng" dirty="0" err="1" smtClean="0"/>
              <a:t>ـ</a:t>
            </a:r>
            <a:r>
              <a:rPr lang="ar-IQ" b="1" u="sng" dirty="0" smtClean="0"/>
              <a:t> التوكيد المعنوي :</a:t>
            </a:r>
            <a:endParaRPr lang="en-US" dirty="0" smtClean="0"/>
          </a:p>
          <a:p>
            <a:r>
              <a:rPr lang="ar-IQ" dirty="0" smtClean="0"/>
              <a:t>وتكون </a:t>
            </a:r>
            <a:r>
              <a:rPr lang="ar-IQ" dirty="0" err="1" smtClean="0"/>
              <a:t>بالالفاظ</a:t>
            </a:r>
            <a:r>
              <a:rPr lang="ar-IQ" dirty="0" smtClean="0"/>
              <a:t> توافق المؤكد في المعنى ، وتخالفه في اللفظ .</a:t>
            </a:r>
            <a:endParaRPr lang="en-US" dirty="0" smtClean="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0000" lnSpcReduction="20000"/>
          </a:bodyPr>
          <a:lstStyle/>
          <a:p>
            <a:r>
              <a:rPr lang="ar-IQ" b="1" dirty="0" err="1" smtClean="0"/>
              <a:t>والفاظ</a:t>
            </a:r>
            <a:r>
              <a:rPr lang="ar-IQ" b="1" dirty="0" smtClean="0"/>
              <a:t> التوكيد المعنوي هي:</a:t>
            </a:r>
            <a:endParaRPr lang="en-US" dirty="0" smtClean="0"/>
          </a:p>
          <a:p>
            <a:r>
              <a:rPr lang="ar-IQ" dirty="0" smtClean="0"/>
              <a:t>1- 1 </a:t>
            </a:r>
            <a:r>
              <a:rPr lang="ar-IQ" dirty="0" err="1" smtClean="0"/>
              <a:t>ـ</a:t>
            </a:r>
            <a:r>
              <a:rPr lang="ar-IQ" dirty="0" smtClean="0"/>
              <a:t> </a:t>
            </a:r>
            <a:r>
              <a:rPr lang="ar-IQ" b="1" u="sng" dirty="0" smtClean="0"/>
              <a:t>نفس ، وعين</a:t>
            </a:r>
            <a:r>
              <a:rPr lang="ar-IQ" dirty="0" smtClean="0"/>
              <a:t> : يستخدمان لرفع التوهم عن الذات ، أو ما يعرف بتوهم المجاز ، أو السهو والنسيان .</a:t>
            </a:r>
            <a:endParaRPr lang="en-US" dirty="0" smtClean="0"/>
          </a:p>
          <a:p>
            <a:r>
              <a:rPr lang="ar-IQ" dirty="0" smtClean="0"/>
              <a:t>: وصل </a:t>
            </a:r>
            <a:r>
              <a:rPr lang="ar-IQ" dirty="0" err="1" smtClean="0"/>
              <a:t>المسؤول</a:t>
            </a:r>
            <a:r>
              <a:rPr lang="ar-IQ" dirty="0" smtClean="0"/>
              <a:t> نفسه . </a:t>
            </a:r>
            <a:r>
              <a:rPr lang="ar-IQ" dirty="0" err="1" smtClean="0"/>
              <a:t>القى</a:t>
            </a:r>
            <a:r>
              <a:rPr lang="ar-IQ" dirty="0" smtClean="0"/>
              <a:t> الشاعر نفس قصيدته. </a:t>
            </a:r>
            <a:endParaRPr lang="en-US" dirty="0" smtClean="0"/>
          </a:p>
          <a:p>
            <a:r>
              <a:rPr lang="ar-IQ" dirty="0" smtClean="0"/>
              <a:t>2 </a:t>
            </a:r>
            <a:r>
              <a:rPr lang="ar-IQ" dirty="0" err="1" smtClean="0"/>
              <a:t>ـ</a:t>
            </a:r>
            <a:r>
              <a:rPr lang="ar-IQ" dirty="0" smtClean="0"/>
              <a:t> </a:t>
            </a:r>
            <a:r>
              <a:rPr lang="ar-IQ" b="1" u="sng" dirty="0" smtClean="0"/>
              <a:t>كل وجميع</a:t>
            </a:r>
            <a:r>
              <a:rPr lang="ar-IQ" dirty="0" smtClean="0"/>
              <a:t> : تستخدم لرفع التوهم عن الشمول والعموم ، أي إذا كان المؤكَد ذا أجزاء يصح وقوع بعضها موقع المؤكد ، والذي يشترط فيه أن يكون معرفة نحو : سافر المعتمرون كلهم . وحضر المدعون جميعهم . واستقبلنا الزائرين عامتهم  .الشعب العربي كله يد واحدة، </a:t>
            </a:r>
            <a:r>
              <a:rPr lang="ar-IQ" dirty="0" err="1" smtClean="0"/>
              <a:t>ان</a:t>
            </a:r>
            <a:r>
              <a:rPr lang="ar-IQ" dirty="0" smtClean="0"/>
              <a:t> </a:t>
            </a:r>
            <a:r>
              <a:rPr lang="ar-IQ" dirty="0" err="1" smtClean="0"/>
              <a:t>الامة</a:t>
            </a:r>
            <a:r>
              <a:rPr lang="ar-IQ" dirty="0" smtClean="0"/>
              <a:t> العربية جميعها قلب واحد.</a:t>
            </a:r>
            <a:endParaRPr lang="en-US" dirty="0" smtClean="0"/>
          </a:p>
          <a:p>
            <a:r>
              <a:rPr lang="ar-IQ" dirty="0" smtClean="0"/>
              <a:t>3- كلا وكلتا : </a:t>
            </a:r>
            <a:r>
              <a:rPr lang="ar-IQ" dirty="0" err="1" smtClean="0"/>
              <a:t>الاولى</a:t>
            </a:r>
            <a:r>
              <a:rPr lang="ar-IQ" dirty="0" smtClean="0"/>
              <a:t> لتوكيد المثنى المذكر ، والثانية لتوكيد المثنى المؤنث ، لا تكونا للتوكيد </a:t>
            </a:r>
            <a:r>
              <a:rPr lang="ar-IQ" dirty="0" err="1" smtClean="0"/>
              <a:t>الا</a:t>
            </a:r>
            <a:r>
              <a:rPr lang="ar-IQ" dirty="0" smtClean="0"/>
              <a:t> </a:t>
            </a:r>
            <a:r>
              <a:rPr lang="ar-IQ" dirty="0" err="1" smtClean="0"/>
              <a:t>اذا</a:t>
            </a:r>
            <a:r>
              <a:rPr lang="ar-IQ" dirty="0" smtClean="0"/>
              <a:t> </a:t>
            </a:r>
            <a:r>
              <a:rPr lang="ar-IQ" dirty="0" err="1" smtClean="0"/>
              <a:t>اضيفتا</a:t>
            </a:r>
            <a:r>
              <a:rPr lang="ar-IQ" dirty="0" smtClean="0"/>
              <a:t> </a:t>
            </a:r>
            <a:r>
              <a:rPr lang="ar-IQ" dirty="0" err="1" smtClean="0"/>
              <a:t>الى</a:t>
            </a:r>
            <a:r>
              <a:rPr lang="ar-IQ" dirty="0" smtClean="0"/>
              <a:t> الضمير ، وحينئذ تعربان </a:t>
            </a:r>
            <a:r>
              <a:rPr lang="ar-IQ" dirty="0" err="1" smtClean="0"/>
              <a:t>اعراب</a:t>
            </a:r>
            <a:r>
              <a:rPr lang="ar-IQ" dirty="0" smtClean="0"/>
              <a:t> المثنى :</a:t>
            </a:r>
            <a:endParaRPr lang="en-US" dirty="0" smtClean="0"/>
          </a:p>
          <a:p>
            <a:r>
              <a:rPr lang="ar-IQ" dirty="0" smtClean="0"/>
              <a:t>نحو : يعنى الأبوان كلاهما بتهذيب الطفل .</a:t>
            </a:r>
            <a:endParaRPr lang="en-US" dirty="0" smtClean="0"/>
          </a:p>
          <a:p>
            <a:r>
              <a:rPr lang="ar-IQ" dirty="0" smtClean="0"/>
              <a:t>وصافحت الضيفين كليهما .</a:t>
            </a:r>
            <a:endParaRPr lang="en-US" dirty="0" smtClean="0"/>
          </a:p>
          <a:p>
            <a:r>
              <a:rPr lang="ar-IQ" dirty="0" smtClean="0"/>
              <a:t>واطلعت على الروايتين كلتيهما .</a:t>
            </a:r>
            <a:endParaRPr lang="en-US" dirty="0" smtClean="0"/>
          </a:p>
          <a:p>
            <a:r>
              <a:rPr lang="ar-IQ" b="1" dirty="0" err="1" smtClean="0"/>
              <a:t>اعرابهما</a:t>
            </a:r>
            <a:r>
              <a:rPr lang="ar-IQ" dirty="0" smtClean="0"/>
              <a:t> :</a:t>
            </a:r>
            <a:endParaRPr lang="en-US" dirty="0" smtClean="0"/>
          </a:p>
          <a:p>
            <a:r>
              <a:rPr lang="ar-IQ" dirty="0" smtClean="0"/>
              <a:t>     تعرب كلا وكلتا إذا اتصل </a:t>
            </a:r>
            <a:r>
              <a:rPr lang="ar-IQ" dirty="0" err="1" smtClean="0"/>
              <a:t>بهما</a:t>
            </a:r>
            <a:r>
              <a:rPr lang="ar-IQ" dirty="0" smtClean="0"/>
              <a:t> الضمير توكيدا معنويا ، فيرفعان بالألف ، وينصبان بالياء ويجران بالياء لأنهما ملحقان بالمثنى .</a:t>
            </a:r>
            <a:endParaRPr lang="en-US" dirty="0" smtClean="0"/>
          </a:p>
          <a:p>
            <a:r>
              <a:rPr lang="ar-IQ" b="1" dirty="0" smtClean="0"/>
              <a:t>توكيد الضمير :</a:t>
            </a:r>
            <a:endParaRPr lang="en-US" dirty="0" smtClean="0"/>
          </a:p>
          <a:p>
            <a:r>
              <a:rPr lang="ar-IQ" b="1" dirty="0" smtClean="0"/>
              <a:t>يؤكد الضمير توكيدا معنويا ولفظيا:</a:t>
            </a:r>
            <a:endParaRPr lang="en-US" dirty="0" smtClean="0"/>
          </a:p>
          <a:p>
            <a:r>
              <a:rPr lang="ar-IQ" dirty="0" smtClean="0"/>
              <a:t>1- في حالة التوكيد اللفظي يؤكد الضمير المنفصل </a:t>
            </a:r>
            <a:r>
              <a:rPr lang="ar-IQ" dirty="0" err="1" smtClean="0"/>
              <a:t>باعادة</a:t>
            </a:r>
            <a:r>
              <a:rPr lang="ar-IQ" dirty="0" smtClean="0"/>
              <a:t> لفظه ، مثل :</a:t>
            </a:r>
            <a:endParaRPr lang="en-US" dirty="0" smtClean="0"/>
          </a:p>
          <a:p>
            <a:r>
              <a:rPr lang="ar-IQ" dirty="0" smtClean="0"/>
              <a:t>أنت </a:t>
            </a:r>
            <a:r>
              <a:rPr lang="ar-IQ" dirty="0" err="1" smtClean="0"/>
              <a:t>انت</a:t>
            </a:r>
            <a:r>
              <a:rPr lang="ar-IQ" dirty="0" smtClean="0"/>
              <a:t> الله مبدع الكون.</a:t>
            </a:r>
            <a:endParaRPr lang="en-US" dirty="0" smtClean="0"/>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7686700" cy="6215106"/>
          </a:xfrm>
        </p:spPr>
        <p:txBody>
          <a:bodyPr>
            <a:normAutofit fontScale="77500" lnSpcReduction="20000"/>
          </a:bodyPr>
          <a:lstStyle/>
          <a:p>
            <a:r>
              <a:rPr lang="ar-IQ" dirty="0" smtClean="0"/>
              <a:t>- ويؤكد الضمير المستتر والمتصل بضمير رفع منفصل مثل :</a:t>
            </a:r>
            <a:endParaRPr lang="en-US" dirty="0" smtClean="0"/>
          </a:p>
          <a:p>
            <a:r>
              <a:rPr lang="ar-IQ" dirty="0" smtClean="0"/>
              <a:t>لبى هو نداء الوطن.</a:t>
            </a:r>
            <a:endParaRPr lang="en-US" dirty="0" smtClean="0"/>
          </a:p>
          <a:p>
            <a:r>
              <a:rPr lang="ar-IQ" dirty="0" smtClean="0"/>
              <a:t>تعاونا نحن في رعاية اسر الشهداء</a:t>
            </a:r>
            <a:endParaRPr lang="en-US" dirty="0" smtClean="0"/>
          </a:p>
          <a:p>
            <a:r>
              <a:rPr lang="ar-IQ" dirty="0" smtClean="0"/>
              <a:t>عهدتك </a:t>
            </a:r>
            <a:r>
              <a:rPr lang="ar-IQ" dirty="0" err="1" smtClean="0"/>
              <a:t>انت</a:t>
            </a:r>
            <a:r>
              <a:rPr lang="ar-IQ" dirty="0" smtClean="0"/>
              <a:t> لا تخلف الوعد</a:t>
            </a:r>
            <a:endParaRPr lang="en-US" dirty="0" smtClean="0"/>
          </a:p>
          <a:p>
            <a:r>
              <a:rPr lang="ar-IQ" dirty="0" smtClean="0"/>
              <a:t>عليك </a:t>
            </a:r>
            <a:r>
              <a:rPr lang="ar-IQ" dirty="0" err="1" smtClean="0"/>
              <a:t>وانت</a:t>
            </a:r>
            <a:r>
              <a:rPr lang="ar-IQ" dirty="0" smtClean="0"/>
              <a:t> مثالك من الشباب تعتمد البلاد.</a:t>
            </a:r>
            <a:endParaRPr lang="en-US" dirty="0" smtClean="0"/>
          </a:p>
          <a:p>
            <a:r>
              <a:rPr lang="ar-IQ" dirty="0" smtClean="0"/>
              <a:t>2- في حالة التوكيد المعنوي : يؤكد ضمير الرفع المتصل </a:t>
            </a:r>
            <a:r>
              <a:rPr lang="ar-IQ" dirty="0" err="1" smtClean="0"/>
              <a:t>او</a:t>
            </a:r>
            <a:r>
              <a:rPr lang="ar-IQ" dirty="0" smtClean="0"/>
              <a:t> المستتر (بالنفس والعين ) بعد توكيدهما </a:t>
            </a:r>
            <a:r>
              <a:rPr lang="ar-IQ" dirty="0" err="1" smtClean="0"/>
              <a:t>اولا</a:t>
            </a:r>
            <a:r>
              <a:rPr lang="ar-IQ" dirty="0" smtClean="0"/>
              <a:t> بضمير الرفع المنفصل ، مثل : </a:t>
            </a:r>
            <a:endParaRPr lang="en-US" dirty="0" smtClean="0"/>
          </a:p>
          <a:p>
            <a:r>
              <a:rPr lang="ar-IQ" dirty="0" smtClean="0"/>
              <a:t>- قدمت </a:t>
            </a:r>
            <a:r>
              <a:rPr lang="ar-IQ" dirty="0" err="1" smtClean="0"/>
              <a:t>انا</a:t>
            </a:r>
            <a:r>
              <a:rPr lang="ar-IQ" dirty="0" smtClean="0"/>
              <a:t> نفسي اصدق الجهد في نشر الوعي القومي  </a:t>
            </a:r>
            <a:endParaRPr lang="en-US" dirty="0" smtClean="0"/>
          </a:p>
          <a:p>
            <a:r>
              <a:rPr lang="ar-IQ" dirty="0" smtClean="0"/>
              <a:t>  حضرت أنا عيني . تأخرتم أنتم أعينكم .</a:t>
            </a:r>
            <a:endParaRPr lang="en-US" dirty="0" smtClean="0"/>
          </a:p>
          <a:p>
            <a:r>
              <a:rPr lang="ar-IQ" dirty="0" smtClean="0"/>
              <a:t>2 </a:t>
            </a:r>
            <a:r>
              <a:rPr lang="ar-IQ" dirty="0" err="1" smtClean="0"/>
              <a:t>ـ</a:t>
            </a:r>
            <a:r>
              <a:rPr lang="ar-IQ" dirty="0" smtClean="0"/>
              <a:t> وإذا كان الضمير المتصل في محل نصب ، أو جر ، يجوز توكيده بالضمير قبل توكيده بلفظتي " نفس وعين " ، أو عدم توكيده .</a:t>
            </a:r>
            <a:endParaRPr lang="en-US" dirty="0" smtClean="0"/>
          </a:p>
          <a:p>
            <a:r>
              <a:rPr lang="ar-IQ" dirty="0" smtClean="0"/>
              <a:t>نحو : كافأته هو نفسه . أو كافأته نفسه .</a:t>
            </a:r>
            <a:endParaRPr lang="en-US" dirty="0" smtClean="0"/>
          </a:p>
          <a:p>
            <a:r>
              <a:rPr lang="ar-IQ" dirty="0" smtClean="0"/>
              <a:t>نحو : مررت بك أنت عينك . أو مررت بك عينك .</a:t>
            </a:r>
            <a:endParaRPr lang="en-US" dirty="0" smtClean="0"/>
          </a:p>
          <a:p>
            <a:r>
              <a:rPr lang="ar-IQ" dirty="0" smtClean="0"/>
              <a:t>وإذا كان التوكيد ببقية ألفاظ التوكيد الأخرى فلا حاجة للتوكيد بالضمير .</a:t>
            </a:r>
            <a:endParaRPr lang="en-US" dirty="0" smtClean="0"/>
          </a:p>
          <a:p>
            <a:r>
              <a:rPr lang="ar-IQ" dirty="0" smtClean="0"/>
              <a:t>نحو : سافروا جميعهم .</a:t>
            </a:r>
            <a:endParaRPr lang="en-US" dirty="0" smtClean="0"/>
          </a:p>
          <a:p>
            <a:r>
              <a:rPr lang="ar-IQ" b="1" dirty="0" smtClean="0"/>
              <a:t>البدل</a:t>
            </a:r>
            <a:endParaRPr lang="en-US" dirty="0" smtClean="0"/>
          </a:p>
          <a:p>
            <a:r>
              <a:rPr lang="ar-IQ" dirty="0" smtClean="0"/>
              <a:t>  تابع ممهد له بذكر متبوع قبله غير مقصود  لذاته ، مثل :</a:t>
            </a:r>
            <a:endParaRPr lang="en-US" dirty="0" smtClean="0"/>
          </a:p>
          <a:p>
            <a:r>
              <a:rPr lang="ar-IQ" dirty="0" err="1" smtClean="0"/>
              <a:t>ارسى</a:t>
            </a:r>
            <a:r>
              <a:rPr lang="ar-IQ" dirty="0" smtClean="0"/>
              <a:t> الخليفة عمر دعائم الدولة </a:t>
            </a:r>
            <a:r>
              <a:rPr lang="ar-IQ" dirty="0" err="1" smtClean="0"/>
              <a:t>الاسلامية</a:t>
            </a:r>
            <a:r>
              <a:rPr lang="ar-IQ" dirty="0" smtClean="0"/>
              <a:t>. فكلمة الخليفة </a:t>
            </a:r>
            <a:endParaRPr lang="en-US" dirty="0" smtClean="0"/>
          </a:p>
          <a:p>
            <a:r>
              <a:rPr lang="ar-IQ" dirty="0" smtClean="0"/>
              <a:t>ممهدة للاسم المقصود ، وهو عمر ، ويسمى المتبوع مبدلا والتابع بدلا ، وهو يتبع المبدل منه في </a:t>
            </a:r>
            <a:r>
              <a:rPr lang="ar-IQ" dirty="0" err="1" smtClean="0"/>
              <a:t>الاعراب</a:t>
            </a:r>
            <a:r>
              <a:rPr lang="ar-IQ" dirty="0" smtClean="0"/>
              <a:t> رفعا ونصبا وجرا .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TotalTime>
  <Words>7168</Words>
  <PresentationFormat>عرض على الشاشة (3:4)‏</PresentationFormat>
  <Paragraphs>569</Paragraphs>
  <Slides>51</Slides>
  <Notes>0</Notes>
  <HiddenSlides>0</HiddenSlides>
  <MMClips>0</MMClips>
  <ScaleCrop>false</ScaleCrop>
  <HeadingPairs>
    <vt:vector size="4" baseType="variant">
      <vt:variant>
        <vt:lpstr>سمة</vt:lpstr>
      </vt:variant>
      <vt:variant>
        <vt:i4>1</vt:i4>
      </vt:variant>
      <vt:variant>
        <vt:lpstr>عناوين الشرائح</vt:lpstr>
      </vt:variant>
      <vt:variant>
        <vt:i4>51</vt:i4>
      </vt:variant>
    </vt:vector>
  </HeadingPairs>
  <TitlesOfParts>
    <vt:vector size="52" baseType="lpstr">
      <vt:lpstr>وافر</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lpstr>الشريحة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Areedo</dc:creator>
  <cp:lastModifiedBy>Areedo</cp:lastModifiedBy>
  <cp:revision>6</cp:revision>
  <dcterms:created xsi:type="dcterms:W3CDTF">2017-08-11T15:32:08Z</dcterms:created>
  <dcterms:modified xsi:type="dcterms:W3CDTF">2017-08-11T15:52:18Z</dcterms:modified>
</cp:coreProperties>
</file>