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pPr/>
              <a:t>19/11/1438</a:t>
            </a:fld>
            <a:endParaRPr lang="ar-SA"/>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19/11/1438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19/11/1438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pPr/>
              <a:t>19/11/1438</a:t>
            </a:fld>
            <a:endParaRPr lang="ar-SA"/>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pPr/>
              <a:t>19/11/1438</a:t>
            </a:fld>
            <a:endParaRPr lang="ar-SA"/>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19/11/1438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19/11/1438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pPr/>
              <a:t>19/11/1438</a:t>
            </a:fld>
            <a:endParaRPr lang="ar-SA"/>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19/11/1438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pPr/>
              <a:t>19/11/1438</a:t>
            </a:fld>
            <a:endParaRPr lang="ar-SA"/>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pPr/>
              <a:t>19/11/1438</a:t>
            </a:fld>
            <a:endParaRPr lang="ar-SA"/>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pPr/>
              <a:t>19/11/1438</a:t>
            </a:fld>
            <a:endParaRPr lang="ar-SA"/>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forum-ar.yialarabic.net/t657.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ar.wikipedia.org/wiki/%D8%B9%D9%88%D8%A7%D8%B7%D9%81" TargetMode="External"/><Relationship Id="rId2" Type="http://schemas.openxmlformats.org/officeDocument/2006/relationships/hyperlink" Target="http://forum-ar.yialarabic.net/t657.html" TargetMode="External"/><Relationship Id="rId1" Type="http://schemas.openxmlformats.org/officeDocument/2006/relationships/slideLayout" Target="../slideLayouts/slideLayout2.xml"/><Relationship Id="rId6" Type="http://schemas.openxmlformats.org/officeDocument/2006/relationships/hyperlink" Target="https://ar.wikipedia.org/wiki/%D9%83%D8%AA%D8%A7%D8%A8%D8%A9" TargetMode="External"/><Relationship Id="rId5" Type="http://schemas.openxmlformats.org/officeDocument/2006/relationships/hyperlink" Target="https://ar.wikipedia.org/wiki/%D8%AE%D9%88%D8%A7%D8%B7%D8%B1" TargetMode="External"/><Relationship Id="rId4" Type="http://schemas.openxmlformats.org/officeDocument/2006/relationships/hyperlink" Target="https://ar.wikipedia.org/wiki/%D8%A3%D9%81%D9%83%D8%A7%D8%B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marefa.org/%D9%85%D8%B3%D8%B1%D8%AD%D9%8A%D8%A9" TargetMode="External"/><Relationship Id="rId2" Type="http://schemas.openxmlformats.org/officeDocument/2006/relationships/hyperlink" Target="http://www.marefa.org/%D8%A7%D9%84%D8%A3%D8%AF%D8%A8_%D8%A7%D9%84%D8%B9%D8%B1%D8%A8%D9%8A" TargetMode="External"/><Relationship Id="rId1" Type="http://schemas.openxmlformats.org/officeDocument/2006/relationships/slideLayout" Target="../slideLayouts/slideLayout2.xml"/><Relationship Id="rId5" Type="http://schemas.openxmlformats.org/officeDocument/2006/relationships/hyperlink" Target="http://www.marefa.org/%D9%85%D9%82%D8%A7%D9%84" TargetMode="External"/><Relationship Id="rId4" Type="http://schemas.openxmlformats.org/officeDocument/2006/relationships/hyperlink" Target="http://www.marefa.org/%D9%85%D9%82%D8%A7%D9%85%D8%A9"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928794" y="571480"/>
            <a:ext cx="6929486" cy="5429288"/>
          </a:xfrm>
        </p:spPr>
        <p:txBody>
          <a:bodyPr>
            <a:normAutofit/>
          </a:bodyPr>
          <a:lstStyle/>
          <a:p>
            <a:pPr algn="r"/>
            <a:r>
              <a:rPr lang="ar-SA" sz="2400" dirty="0" smtClean="0">
                <a:cs typeface="Simple Bold Jut Out" pitchFamily="2" charset="-78"/>
              </a:rPr>
              <a:t>الجامعة </a:t>
            </a:r>
            <a:r>
              <a:rPr lang="ar-IQ" sz="2400" dirty="0" err="1" smtClean="0">
                <a:cs typeface="Simple Bold Jut Out" pitchFamily="2" charset="-78"/>
              </a:rPr>
              <a:t>المستنصرية</a:t>
            </a:r>
            <a:r>
              <a:rPr lang="en-US" sz="2400" dirty="0" smtClean="0">
                <a:cs typeface="Simple Bold Jut Out" pitchFamily="2" charset="-78"/>
              </a:rPr>
              <a:t/>
            </a:r>
            <a:br>
              <a:rPr lang="en-US" sz="2400" dirty="0" smtClean="0">
                <a:cs typeface="Simple Bold Jut Out" pitchFamily="2" charset="-78"/>
              </a:rPr>
            </a:br>
            <a:r>
              <a:rPr lang="ar-IQ" sz="2400" dirty="0" smtClean="0">
                <a:cs typeface="Simple Bold Jut Out" pitchFamily="2" charset="-78"/>
              </a:rPr>
              <a:t>كلية التربية الأساسية</a:t>
            </a:r>
            <a:r>
              <a:rPr lang="en-US" sz="2400" dirty="0" smtClean="0">
                <a:cs typeface="Simple Bold Jut Out" pitchFamily="2" charset="-78"/>
              </a:rPr>
              <a:t/>
            </a:r>
            <a:br>
              <a:rPr lang="en-US" sz="2400" dirty="0" smtClean="0">
                <a:cs typeface="Simple Bold Jut Out" pitchFamily="2" charset="-78"/>
              </a:rPr>
            </a:br>
            <a:r>
              <a:rPr lang="ar-IQ" sz="2400" dirty="0" smtClean="0">
                <a:cs typeface="Simple Bold Jut Out" pitchFamily="2" charset="-78"/>
              </a:rPr>
              <a:t>قسم </a:t>
            </a:r>
            <a:r>
              <a:rPr lang="ar-IQ" sz="2400" dirty="0" err="1" smtClean="0">
                <a:cs typeface="Simple Bold Jut Out" pitchFamily="2" charset="-78"/>
              </a:rPr>
              <a:t>الارشاد</a:t>
            </a:r>
            <a:r>
              <a:rPr lang="ar-IQ" sz="2400" dirty="0" smtClean="0">
                <a:cs typeface="Simple Bold Jut Out" pitchFamily="2" charset="-78"/>
              </a:rPr>
              <a:t> النفسي والتوجيه التربوي</a:t>
            </a:r>
            <a:r>
              <a:rPr lang="en-US" dirty="0" smtClean="0"/>
              <a:t/>
            </a:r>
            <a:br>
              <a:rPr lang="en-US" dirty="0" smtClean="0"/>
            </a:br>
            <a:r>
              <a:rPr lang="ar-IQ" dirty="0" smtClean="0"/>
              <a:t> </a:t>
            </a:r>
            <a:r>
              <a:rPr lang="ar-IQ" dirty="0" smtClean="0"/>
              <a:t/>
            </a:r>
            <a:br>
              <a:rPr lang="ar-IQ" dirty="0" smtClean="0"/>
            </a:br>
            <a:r>
              <a:rPr lang="ar-IQ" dirty="0" smtClean="0"/>
              <a:t> </a:t>
            </a:r>
            <a:r>
              <a:rPr lang="en-US" dirty="0" smtClean="0"/>
              <a:t/>
            </a:r>
            <a:br>
              <a:rPr lang="en-US" dirty="0" smtClean="0"/>
            </a:br>
            <a:r>
              <a:rPr lang="ar-IQ" dirty="0" smtClean="0"/>
              <a:t> </a:t>
            </a:r>
            <a:r>
              <a:rPr lang="en-US" dirty="0" smtClean="0"/>
              <a:t/>
            </a:r>
            <a:br>
              <a:rPr lang="en-US" dirty="0" smtClean="0"/>
            </a:br>
            <a:r>
              <a:rPr lang="ar-IQ" dirty="0" smtClean="0"/>
              <a:t> </a:t>
            </a:r>
            <a:r>
              <a:rPr lang="en-US" dirty="0" smtClean="0"/>
              <a:t/>
            </a:r>
            <a:br>
              <a:rPr lang="en-US" dirty="0" smtClean="0"/>
            </a:br>
            <a:r>
              <a:rPr lang="ar-IQ" dirty="0" smtClean="0"/>
              <a:t>                            </a:t>
            </a:r>
            <a:r>
              <a:rPr lang="ar-IQ" sz="2400" dirty="0" smtClean="0">
                <a:cs typeface="Simple Bold Jut Out" pitchFamily="2" charset="-78"/>
              </a:rPr>
              <a:t>المرحلة </a:t>
            </a:r>
            <a:r>
              <a:rPr lang="ar-IQ" sz="2400" dirty="0" smtClean="0">
                <a:cs typeface="Simple Bold Jut Out" pitchFamily="2" charset="-78"/>
              </a:rPr>
              <a:t>الثالثة</a:t>
            </a:r>
            <a:r>
              <a:rPr lang="en-US" sz="2400" dirty="0" smtClean="0">
                <a:cs typeface="Simple Bold Jut Out" pitchFamily="2" charset="-78"/>
              </a:rPr>
              <a:t/>
            </a:r>
            <a:br>
              <a:rPr lang="en-US" sz="2400" dirty="0" smtClean="0">
                <a:cs typeface="Simple Bold Jut Out" pitchFamily="2" charset="-78"/>
              </a:rPr>
            </a:br>
            <a:r>
              <a:rPr lang="ar-IQ" sz="2400" dirty="0" smtClean="0">
                <a:cs typeface="Simple Bold Jut Out" pitchFamily="2" charset="-78"/>
              </a:rPr>
              <a:t>                               مادة </a:t>
            </a:r>
            <a:r>
              <a:rPr lang="ar-IQ" sz="2400" dirty="0" smtClean="0">
                <a:cs typeface="Simple Bold Jut Out" pitchFamily="2" charset="-78"/>
              </a:rPr>
              <a:t>: اللغة العربية</a:t>
            </a:r>
            <a:r>
              <a:rPr lang="en-US" sz="2400" dirty="0" smtClean="0">
                <a:cs typeface="Simple Bold Jut Out" pitchFamily="2" charset="-78"/>
              </a:rPr>
              <a:t/>
            </a:r>
            <a:br>
              <a:rPr lang="en-US" sz="2400" dirty="0" smtClean="0">
                <a:cs typeface="Simple Bold Jut Out" pitchFamily="2" charset="-78"/>
              </a:rPr>
            </a:br>
            <a:r>
              <a:rPr lang="ar-IQ" sz="2400" dirty="0" smtClean="0">
                <a:cs typeface="Simple Bold Jut Out" pitchFamily="2" charset="-78"/>
              </a:rPr>
              <a:t> </a:t>
            </a:r>
            <a:r>
              <a:rPr lang="en-US" dirty="0" smtClean="0"/>
              <a:t/>
            </a:r>
            <a:br>
              <a:rPr lang="en-US" dirty="0" smtClean="0"/>
            </a:br>
            <a:endParaRPr lang="ar-IQ" dirty="0"/>
          </a:p>
        </p:txBody>
      </p:sp>
      <p:sp>
        <p:nvSpPr>
          <p:cNvPr id="3" name="عنوان فرعي 2"/>
          <p:cNvSpPr>
            <a:spLocks noGrp="1"/>
          </p:cNvSpPr>
          <p:nvPr>
            <p:ph type="subTitle" idx="1"/>
          </p:nvPr>
        </p:nvSpPr>
        <p:spPr/>
        <p:txBody>
          <a:bodyPr/>
          <a:lstStyle/>
          <a:p>
            <a:pPr algn="ctr"/>
            <a:r>
              <a:rPr lang="ar-IQ" dirty="0" smtClean="0">
                <a:cs typeface="Simple Bold Jut Out" pitchFamily="2" charset="-78"/>
              </a:rPr>
              <a:t>       </a:t>
            </a:r>
          </a:p>
          <a:p>
            <a:pPr algn="ctr"/>
            <a:r>
              <a:rPr lang="ar-IQ" sz="2000" dirty="0" smtClean="0">
                <a:cs typeface="Simple Bold Jut Out" pitchFamily="2" charset="-78"/>
              </a:rPr>
              <a:t> </a:t>
            </a:r>
            <a:r>
              <a:rPr lang="ar-IQ" sz="2000" dirty="0" smtClean="0">
                <a:cs typeface="Simple Bold Jut Out" pitchFamily="2" charset="-78"/>
              </a:rPr>
              <a:t>         م.</a:t>
            </a:r>
            <a:r>
              <a:rPr lang="ar-IQ" sz="2000" dirty="0" err="1" smtClean="0">
                <a:cs typeface="Simple Bold Jut Out" pitchFamily="2" charset="-78"/>
              </a:rPr>
              <a:t>م</a:t>
            </a:r>
            <a:r>
              <a:rPr lang="ar-IQ" sz="2000" dirty="0" smtClean="0">
                <a:cs typeface="Simple Bold Jut Out" pitchFamily="2" charset="-78"/>
              </a:rPr>
              <a:t>. بسهي عمران محمود</a:t>
            </a:r>
            <a:endParaRPr lang="ar-IQ" sz="2000" dirty="0">
              <a:cs typeface="Simple Bold Jut Out"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829576" cy="6188224"/>
          </a:xfrm>
        </p:spPr>
        <p:txBody>
          <a:bodyPr>
            <a:normAutofit fontScale="62500" lnSpcReduction="20000"/>
          </a:bodyPr>
          <a:lstStyle/>
          <a:p>
            <a:r>
              <a:rPr lang="ar-SA" dirty="0" smtClean="0"/>
              <a:t>مفعوله، والمصدر المؤول من أن والفعل في محل نصب مفعول </a:t>
            </a:r>
            <a:r>
              <a:rPr lang="ar-SA" dirty="0" err="1" smtClean="0"/>
              <a:t>به</a:t>
            </a:r>
            <a:r>
              <a:rPr lang="ar-SA" dirty="0" smtClean="0"/>
              <a:t> والتقدير إتيان بأسنا. (بَأْسُنا) فاعل. (بَياتاً) ظرف زمان أو حال بمعنى </a:t>
            </a:r>
            <a:r>
              <a:rPr lang="ar-SA" dirty="0" err="1" smtClean="0"/>
              <a:t>بائتين</a:t>
            </a:r>
            <a:r>
              <a:rPr lang="ar-SA" dirty="0" smtClean="0"/>
              <a:t>. والجملة الاسمية (وَهُمْ نائِمُونَ) في محل نصب حال.فالمصدر المؤول : أن تعمل ، وتقديره : عمل ، وأن يأتيهم وتقديره : إيتاء أو آتيان ،  وقعت كلها في محل نصب مفاعيل </a:t>
            </a:r>
            <a:r>
              <a:rPr lang="ar-SA" dirty="0" err="1" smtClean="0"/>
              <a:t>بها</a:t>
            </a:r>
            <a:r>
              <a:rPr lang="ar-SA" dirty="0" smtClean="0"/>
              <a:t> . </a:t>
            </a:r>
            <a:endParaRPr lang="en-US" dirty="0" smtClean="0"/>
          </a:p>
          <a:p>
            <a:r>
              <a:rPr lang="ar-SA" dirty="0" smtClean="0"/>
              <a:t>ومثال المصدر المؤول من أن </a:t>
            </a:r>
            <a:r>
              <a:rPr lang="ar-SA" dirty="0" err="1" smtClean="0"/>
              <a:t>ومعموليها</a:t>
            </a:r>
            <a:r>
              <a:rPr lang="ar-SA" dirty="0" smtClean="0"/>
              <a:t> : أثبت المعلم أن التجربة خاطئة .</a:t>
            </a:r>
            <a:endParaRPr lang="en-US" dirty="0" smtClean="0"/>
          </a:p>
          <a:p>
            <a:r>
              <a:rPr lang="ar-SA" dirty="0" smtClean="0"/>
              <a:t>والتقدير : أثبت خطأ التجربة .</a:t>
            </a:r>
            <a:endParaRPr lang="en-US" dirty="0" smtClean="0"/>
          </a:p>
          <a:p>
            <a:r>
              <a:rPr lang="ar-SA" dirty="0" smtClean="0"/>
              <a:t>ومنه قوله تعالى : { زعمتم أنهم فيكم شركاء }.</a:t>
            </a:r>
            <a:endParaRPr lang="en-US" dirty="0" smtClean="0"/>
          </a:p>
          <a:p>
            <a:r>
              <a:rPr lang="ar-SA" dirty="0" smtClean="0"/>
              <a:t>والتقدير: </a:t>
            </a:r>
            <a:r>
              <a:rPr lang="ar-SA" dirty="0" err="1" smtClean="0"/>
              <a:t>زعمتموهم</a:t>
            </a:r>
            <a:r>
              <a:rPr lang="ar-SA" dirty="0" smtClean="0"/>
              <a:t> شركاء ، </a:t>
            </a:r>
            <a:endParaRPr lang="en-US" dirty="0" smtClean="0"/>
          </a:p>
          <a:p>
            <a:r>
              <a:rPr lang="ar-SA" b="1" dirty="0" err="1" smtClean="0"/>
              <a:t>واعرابها</a:t>
            </a:r>
            <a:r>
              <a:rPr lang="ar-SA" b="1" dirty="0" smtClean="0"/>
              <a:t>:</a:t>
            </a:r>
            <a:endParaRPr lang="en-US" dirty="0" smtClean="0"/>
          </a:p>
          <a:p>
            <a:r>
              <a:rPr lang="ar-SA" dirty="0" smtClean="0"/>
              <a:t>فالضمير مفعول أول ، وشركاء مفعول ثان ، لأن زعم يتعدى لمفعولين . زَعَمْتُمْ : فعل ماض وفاعل والجملة صلة الموصول لا محل لها .</a:t>
            </a:r>
            <a:endParaRPr lang="en-US" dirty="0" smtClean="0"/>
          </a:p>
          <a:p>
            <a:r>
              <a:rPr lang="ar-SA" dirty="0" smtClean="0"/>
              <a:t>قول تعالى (أَنَّهُمْ فِيكُمْ شُرَكاءُ).</a:t>
            </a:r>
            <a:endParaRPr lang="en-US" dirty="0" smtClean="0"/>
          </a:p>
          <a:p>
            <a:r>
              <a:rPr lang="ar-SA" b="1" dirty="0" err="1" smtClean="0"/>
              <a:t>واعرابها</a:t>
            </a:r>
            <a:r>
              <a:rPr lang="ar-SA" b="1" dirty="0" smtClean="0"/>
              <a:t> </a:t>
            </a:r>
            <a:r>
              <a:rPr lang="ar-SA" dirty="0" smtClean="0"/>
              <a:t>:</a:t>
            </a:r>
            <a:endParaRPr lang="en-US" dirty="0" smtClean="0"/>
          </a:p>
          <a:p>
            <a:r>
              <a:rPr lang="ar-SA" dirty="0" smtClean="0"/>
              <a:t> أن واسمها وخبرها الذي تعلق </a:t>
            </a:r>
            <a:r>
              <a:rPr lang="ar-SA" dirty="0" err="1" smtClean="0"/>
              <a:t>به</a:t>
            </a:r>
            <a:r>
              <a:rPr lang="ar-SA" dirty="0" smtClean="0"/>
              <a:t> الجار والمجرور قبله. وأن وما بعدها سدت مسد مفعولي زعم.</a:t>
            </a:r>
            <a:r>
              <a:rPr lang="ar-IQ" dirty="0" smtClean="0"/>
              <a:t> زعمتم) مثل جئتم (أن) حرف مشبه بالفعل- ناسخ- </a:t>
            </a:r>
            <a:r>
              <a:rPr lang="ar-IQ" dirty="0" err="1" smtClean="0"/>
              <a:t>و</a:t>
            </a:r>
            <a:r>
              <a:rPr lang="ar-IQ" dirty="0" smtClean="0"/>
              <a:t> (هم) ضمير في محلّ نصب اسم أن (في) حرف جر </a:t>
            </a:r>
            <a:r>
              <a:rPr lang="ar-IQ" dirty="0" err="1" smtClean="0"/>
              <a:t>و</a:t>
            </a:r>
            <a:r>
              <a:rPr lang="ar-IQ" dirty="0" smtClean="0"/>
              <a:t> (كم) ضمير في محلّ جر متعلق بشركاء على حذف مضافين أي في حق عبادتكم (شركاء) خبر مرفوع.</a:t>
            </a:r>
            <a:endParaRPr lang="en-US" dirty="0" smtClean="0"/>
          </a:p>
          <a:p>
            <a:r>
              <a:rPr lang="ar-SA" b="1" dirty="0" smtClean="0"/>
              <a:t>حذف المفعول </a:t>
            </a:r>
            <a:r>
              <a:rPr lang="ar-SA" b="1" dirty="0" err="1" smtClean="0"/>
              <a:t>به</a:t>
            </a:r>
            <a:r>
              <a:rPr lang="ar-SA" b="1" dirty="0" smtClean="0"/>
              <a:t> : </a:t>
            </a:r>
            <a:r>
              <a:rPr lang="ar-SA" b="1" dirty="0" err="1" smtClean="0"/>
              <a:t>ـ</a:t>
            </a:r>
            <a:endParaRPr lang="en-US" dirty="0" smtClean="0"/>
          </a:p>
          <a:p>
            <a:r>
              <a:rPr lang="ar-SA" dirty="0" smtClean="0"/>
              <a:t>1 </a:t>
            </a:r>
            <a:r>
              <a:rPr lang="ar-SA" dirty="0" err="1" smtClean="0"/>
              <a:t>ـ</a:t>
            </a:r>
            <a:r>
              <a:rPr lang="ar-SA" dirty="0" smtClean="0"/>
              <a:t> يجوز حذف المفعول </a:t>
            </a:r>
            <a:r>
              <a:rPr lang="ar-SA" dirty="0" err="1" smtClean="0"/>
              <a:t>به</a:t>
            </a:r>
            <a:r>
              <a:rPr lang="ar-SA" dirty="0" smtClean="0"/>
              <a:t> إذا دل عليه دليل من سياق الكلام :</a:t>
            </a:r>
            <a:endParaRPr lang="en-US" dirty="0" smtClean="0"/>
          </a:p>
          <a:p>
            <a:r>
              <a:rPr lang="ar-SA" dirty="0" smtClean="0"/>
              <a:t> نحو قوله تعالى : { أين شركائي الذين كنتم تزعمون }. </a:t>
            </a:r>
            <a:endParaRPr lang="en-US" dirty="0" smtClean="0"/>
          </a:p>
          <a:p>
            <a:r>
              <a:rPr lang="ar-SA" dirty="0" smtClean="0"/>
              <a:t>والتقدير : </a:t>
            </a:r>
            <a:r>
              <a:rPr lang="ar-SA" dirty="0" err="1" smtClean="0"/>
              <a:t>يزعمونهم</a:t>
            </a:r>
            <a:r>
              <a:rPr lang="ar-SA" dirty="0" smtClean="0"/>
              <a:t> شركاء . يجوز حذف المفعول </a:t>
            </a:r>
            <a:r>
              <a:rPr lang="ar-SA" dirty="0" err="1" smtClean="0"/>
              <a:t>به</a:t>
            </a:r>
            <a:r>
              <a:rPr lang="ar-SA" dirty="0" smtClean="0"/>
              <a:t> إن دلّ عليه دليل ولم يُؤَدِّ حذفه إلى إفساد في تركيب الجملة أو معناها. </a:t>
            </a:r>
            <a:endParaRPr lang="en-US" dirty="0" smtClean="0"/>
          </a:p>
          <a:p>
            <a:r>
              <a:rPr lang="ar-SA" b="1" dirty="0" err="1" smtClean="0"/>
              <a:t>واعرابها</a:t>
            </a:r>
            <a:r>
              <a:rPr lang="ar-SA" dirty="0" smtClean="0"/>
              <a:t>:</a:t>
            </a:r>
            <a:endParaRPr lang="en-US" dirty="0" smtClean="0"/>
          </a:p>
          <a:p>
            <a:r>
              <a:rPr lang="ar-SA" dirty="0" smtClean="0"/>
              <a:t>(أين) اسم استفهام مبنيّ في محلّ نصب ظرف مكان متعلّق بمحذوف خبر مقدّم للمبتدأ (شركائي) (الذين) اسم موصول في محلّ رفع نعت لشركائي، ومفعولا (تزعمون) محذوفان دلّ عليهما الكلام المتقدّم أي </a:t>
            </a:r>
            <a:r>
              <a:rPr lang="ar-SA" dirty="0" err="1" smtClean="0"/>
              <a:t>تزعمونهم</a:t>
            </a:r>
            <a:r>
              <a:rPr lang="ar-SA" dirty="0" smtClean="0"/>
              <a:t> شركاء</a:t>
            </a:r>
            <a:endParaRPr lang="en-US" dirty="0" smtClean="0"/>
          </a:p>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14290"/>
            <a:ext cx="7758138" cy="6259662"/>
          </a:xfrm>
        </p:spPr>
        <p:txBody>
          <a:bodyPr>
            <a:normAutofit fontScale="62500" lnSpcReduction="20000"/>
          </a:bodyPr>
          <a:lstStyle/>
          <a:p>
            <a:r>
              <a:rPr lang="ar-SA" dirty="0" smtClean="0"/>
              <a:t>2 </a:t>
            </a:r>
            <a:r>
              <a:rPr lang="ar-SA" dirty="0" err="1" smtClean="0"/>
              <a:t>ـ</a:t>
            </a:r>
            <a:r>
              <a:rPr lang="ar-SA" dirty="0" smtClean="0"/>
              <a:t> يحذف المفعول </a:t>
            </a:r>
            <a:r>
              <a:rPr lang="ar-SA" dirty="0" err="1" smtClean="0"/>
              <a:t>به</a:t>
            </a:r>
            <a:r>
              <a:rPr lang="ar-SA" dirty="0" smtClean="0"/>
              <a:t> طلبا للاختصار . نحو يغفر الله لمن يشاء . أي يغفر الذنوب</a:t>
            </a:r>
            <a:endParaRPr lang="en-US" dirty="0" smtClean="0"/>
          </a:p>
          <a:p>
            <a:r>
              <a:rPr lang="ar-SA" dirty="0" smtClean="0"/>
              <a:t>ـ نحو قوله تعالى  { ما ودعك ربك وما قلى }.</a:t>
            </a:r>
            <a:endParaRPr lang="en-US" dirty="0" smtClean="0"/>
          </a:p>
          <a:p>
            <a:r>
              <a:rPr lang="ar-IQ" b="1" dirty="0" err="1" smtClean="0"/>
              <a:t>واعرابها</a:t>
            </a:r>
            <a:r>
              <a:rPr lang="ar-IQ" b="1" dirty="0" smtClean="0"/>
              <a:t>:</a:t>
            </a:r>
            <a:endParaRPr lang="en-US" dirty="0" smtClean="0"/>
          </a:p>
          <a:p>
            <a:r>
              <a:rPr lang="ar-IQ" dirty="0" smtClean="0"/>
              <a:t>  ما – حرف نفي. ودعك – فعل ماضي مبني على الفتح (ك) ضمير متصل مبني على الفتح في محل نصب مفعول </a:t>
            </a:r>
            <a:r>
              <a:rPr lang="ar-IQ" dirty="0" err="1" smtClean="0"/>
              <a:t>به</a:t>
            </a:r>
            <a:r>
              <a:rPr lang="ar-IQ" dirty="0" smtClean="0"/>
              <a:t>. ربك – فاعل مرفوع بالضمة (ك) ضمير متصل مبني الفتح في محل جر مضاف إليه. وما قلى – (و) عطف (ما) حرف نفي (قلى) فعل ماضي مبني على الفتح المقدر والفاعل ضمير مستتر تقديره هو (ك) المخاطبة المحذوفة ضمير متصل مبني على الفتح في محل نصب مفعول </a:t>
            </a:r>
            <a:r>
              <a:rPr lang="ar-IQ" dirty="0" err="1" smtClean="0"/>
              <a:t>به</a:t>
            </a:r>
            <a:r>
              <a:rPr lang="ar-IQ" dirty="0" smtClean="0"/>
              <a:t>.</a:t>
            </a:r>
            <a:endParaRPr lang="en-US" dirty="0" smtClean="0"/>
          </a:p>
          <a:p>
            <a:r>
              <a:rPr lang="ar-SA" dirty="0" smtClean="0"/>
              <a:t>وقوله تعالى : { ألم يجدك يتيما فآوى }.</a:t>
            </a:r>
            <a:endParaRPr lang="en-US" dirty="0" smtClean="0"/>
          </a:p>
          <a:p>
            <a:r>
              <a:rPr lang="ar-SA" b="1" dirty="0" err="1" smtClean="0"/>
              <a:t>واعرابها</a:t>
            </a:r>
            <a:r>
              <a:rPr lang="ar-SA" b="1" dirty="0" smtClean="0"/>
              <a:t>:</a:t>
            </a:r>
            <a:endParaRPr lang="en-US" dirty="0" smtClean="0"/>
          </a:p>
          <a:p>
            <a:r>
              <a:rPr lang="ar-IQ" dirty="0" smtClean="0"/>
              <a:t>يجدك – فعل مضارع مجزوم بالسكون (ك) ضمير متصل مبني على الفتح في محل نصب مفعول </a:t>
            </a:r>
            <a:r>
              <a:rPr lang="ar-IQ" dirty="0" err="1" smtClean="0"/>
              <a:t>به</a:t>
            </a:r>
            <a:r>
              <a:rPr lang="ar-IQ" dirty="0" smtClean="0"/>
              <a:t> أول والفاعل ضمير مستتر تقديره هو. يتيما – مفعول </a:t>
            </a:r>
            <a:r>
              <a:rPr lang="ar-IQ" dirty="0" err="1" smtClean="0"/>
              <a:t>به</a:t>
            </a:r>
            <a:r>
              <a:rPr lang="ar-IQ" dirty="0" smtClean="0"/>
              <a:t> ثان منصوب بالفتحة.. </a:t>
            </a:r>
            <a:r>
              <a:rPr lang="ar-IQ" dirty="0" err="1" smtClean="0"/>
              <a:t>فئاوى</a:t>
            </a:r>
            <a:r>
              <a:rPr lang="ar-IQ" dirty="0" smtClean="0"/>
              <a:t> – (ف) عطف (آوى ) فعل ماض مبني على الفتح المقدر والفاعل ضمير مستتر تقديره هو (ك) الخطاب المحذوفة ضمير متصل مبني على الفتح في محل نصب مفعول </a:t>
            </a:r>
            <a:r>
              <a:rPr lang="ar-IQ" dirty="0" err="1" smtClean="0"/>
              <a:t>به</a:t>
            </a:r>
            <a:r>
              <a:rPr lang="ar-IQ" dirty="0" smtClean="0"/>
              <a:t>.</a:t>
            </a:r>
            <a:endParaRPr lang="en-US" dirty="0" smtClean="0"/>
          </a:p>
          <a:p>
            <a:r>
              <a:rPr lang="ar-SA" dirty="0" smtClean="0"/>
              <a:t>3 </a:t>
            </a:r>
            <a:r>
              <a:rPr lang="ar-SA" dirty="0" err="1" smtClean="0"/>
              <a:t>ـ</a:t>
            </a:r>
            <a:r>
              <a:rPr lang="ar-SA" dirty="0" smtClean="0"/>
              <a:t> يحذف المفعول </a:t>
            </a:r>
            <a:r>
              <a:rPr lang="ar-SA" dirty="0" err="1" smtClean="0"/>
              <a:t>به</a:t>
            </a:r>
            <a:r>
              <a:rPr lang="ar-SA" dirty="0" smtClean="0"/>
              <a:t> بعد لو شئت . أي بعد المشيئة </a:t>
            </a:r>
            <a:endParaRPr lang="en-US" dirty="0" smtClean="0"/>
          </a:p>
          <a:p>
            <a:r>
              <a:rPr lang="ar-SA" dirty="0" smtClean="0"/>
              <a:t> نحو قوله تعالى : { فلو شاء لهداكم أجمعين }. والتقدير : لو شاء </a:t>
            </a:r>
            <a:r>
              <a:rPr lang="ar-SA" dirty="0" err="1" smtClean="0"/>
              <a:t>هدايتكم</a:t>
            </a:r>
            <a:r>
              <a:rPr lang="ar-SA" dirty="0" smtClean="0"/>
              <a:t> . </a:t>
            </a:r>
            <a:endParaRPr lang="en-US" dirty="0" smtClean="0"/>
          </a:p>
          <a:p>
            <a:r>
              <a:rPr lang="ar-SA" b="1" dirty="0" err="1" smtClean="0"/>
              <a:t>واعرابها</a:t>
            </a:r>
            <a:r>
              <a:rPr lang="ar-SA" b="1" dirty="0" smtClean="0"/>
              <a:t> : </a:t>
            </a:r>
            <a:endParaRPr lang="en-US" dirty="0" smtClean="0"/>
          </a:p>
          <a:p>
            <a:r>
              <a:rPr lang="ar-SA" dirty="0" smtClean="0"/>
              <a:t>الفاء عاطفة (لو) حرف شرط غير جازم (شاء) فعل ماض، والفاعل هو ومفعوله محذوف أي </a:t>
            </a:r>
            <a:r>
              <a:rPr lang="ar-SA" dirty="0" err="1" smtClean="0"/>
              <a:t>هدايتكم</a:t>
            </a:r>
            <a:r>
              <a:rPr lang="ar-SA" dirty="0" smtClean="0"/>
              <a:t> اللام واقعة في جواب لو (هداكم) فعل ماض مبنيّ على الفتح المقدّر على الألف.. و(كم) ضمير مفعول </a:t>
            </a:r>
            <a:r>
              <a:rPr lang="ar-SA" dirty="0" err="1" smtClean="0"/>
              <a:t>به</a:t>
            </a:r>
            <a:r>
              <a:rPr lang="ar-SA" dirty="0" smtClean="0"/>
              <a:t>، والفاعل هو (أجمعين) توكيد لضمير الخطاب في (هداكم)، منصوب وعلامة النصب الياء.</a:t>
            </a:r>
            <a:endParaRPr lang="en-US" dirty="0" smtClean="0"/>
          </a:p>
          <a:p>
            <a:r>
              <a:rPr lang="ar-SA" dirty="0" smtClean="0"/>
              <a:t>4ـ يحذف ًالمفعول </a:t>
            </a:r>
            <a:r>
              <a:rPr lang="ar-SA" dirty="0" err="1" smtClean="0"/>
              <a:t>به</a:t>
            </a:r>
            <a:r>
              <a:rPr lang="ar-SA" dirty="0" smtClean="0"/>
              <a:t> إذا كان ضميرا عائدا على الموصول .</a:t>
            </a:r>
            <a:endParaRPr lang="en-US" dirty="0" smtClean="0"/>
          </a:p>
          <a:p>
            <a:r>
              <a:rPr lang="ar-SA" dirty="0" smtClean="0"/>
              <a:t> نحو قوله تعالى : { </a:t>
            </a:r>
            <a:r>
              <a:rPr lang="ar-SA" dirty="0" err="1" smtClean="0"/>
              <a:t>أ</a:t>
            </a:r>
            <a:r>
              <a:rPr lang="ar-SA" dirty="0" smtClean="0"/>
              <a:t> هذا الذي بعث الله رسولا } . والتقدير : بعثه .</a:t>
            </a:r>
            <a:endParaRPr lang="en-US" dirty="0" smtClean="0"/>
          </a:p>
          <a:p>
            <a:r>
              <a:rPr lang="ar-SA" b="1" dirty="0" smtClean="0"/>
              <a:t>تقديم المفعول </a:t>
            </a:r>
            <a:r>
              <a:rPr lang="ar-SA" b="1" dirty="0" err="1" smtClean="0"/>
              <a:t>به</a:t>
            </a:r>
            <a:r>
              <a:rPr lang="ar-SA" b="1" dirty="0" smtClean="0"/>
              <a:t> وتأخيره : </a:t>
            </a:r>
            <a:r>
              <a:rPr lang="ar-SA" b="1" dirty="0" err="1" smtClean="0"/>
              <a:t>ـ</a:t>
            </a:r>
            <a:endParaRPr lang="en-US" dirty="0" smtClean="0"/>
          </a:p>
          <a:p>
            <a:r>
              <a:rPr lang="ar-SA" u="sng" dirty="0" smtClean="0"/>
              <a:t>أولا </a:t>
            </a:r>
            <a:r>
              <a:rPr lang="ar-SA" u="sng" dirty="0" err="1" smtClean="0"/>
              <a:t>ـ</a:t>
            </a:r>
            <a:r>
              <a:rPr lang="ar-SA" u="sng" dirty="0" smtClean="0"/>
              <a:t> جواز التقديم :</a:t>
            </a:r>
            <a:endParaRPr lang="en-US" dirty="0" smtClean="0"/>
          </a:p>
          <a:p>
            <a:r>
              <a:rPr lang="ar-SA" dirty="0" smtClean="0"/>
              <a:t>الأصل في المفعول </a:t>
            </a:r>
            <a:r>
              <a:rPr lang="ar-SA" dirty="0" err="1" smtClean="0"/>
              <a:t>به</a:t>
            </a:r>
            <a:r>
              <a:rPr lang="ar-SA" dirty="0" smtClean="0"/>
              <a:t> أن يكون مؤخرا ، وأن يتقدم عليه فعله وفاعله ، ، غير أنه يجوز تقديم المفعول على فاعله إذا أمن اللبس </a:t>
            </a:r>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14290"/>
            <a:ext cx="7758138" cy="6259662"/>
          </a:xfrm>
        </p:spPr>
        <p:txBody>
          <a:bodyPr>
            <a:normAutofit fontScale="70000" lnSpcReduction="20000"/>
          </a:bodyPr>
          <a:lstStyle/>
          <a:p>
            <a:r>
              <a:rPr lang="ar-SA" dirty="0" smtClean="0"/>
              <a:t>نحو : كسر زجاجا التلميذ ويجوز </a:t>
            </a:r>
            <a:r>
              <a:rPr lang="ar-SA" dirty="0" err="1" smtClean="0"/>
              <a:t>ان</a:t>
            </a:r>
            <a:r>
              <a:rPr lang="ar-SA" dirty="0" smtClean="0"/>
              <a:t> نقول زجاجا كسر التلميذ</a:t>
            </a:r>
            <a:endParaRPr lang="en-US" dirty="0" smtClean="0"/>
          </a:p>
          <a:p>
            <a:r>
              <a:rPr lang="ar-SA" dirty="0" smtClean="0"/>
              <a:t>ففي المثال تقدم المفعول </a:t>
            </a:r>
            <a:r>
              <a:rPr lang="ar-SA" dirty="0" err="1" smtClean="0"/>
              <a:t>به</a:t>
            </a:r>
            <a:r>
              <a:rPr lang="ar-SA" dirty="0" smtClean="0"/>
              <a:t> على فاعله لا خلاف في تجويزه ، لأمن اللبس .</a:t>
            </a:r>
            <a:endParaRPr lang="en-US" dirty="0" smtClean="0"/>
          </a:p>
          <a:p>
            <a:r>
              <a:rPr lang="ar-SA" u="sng" dirty="0" smtClean="0"/>
              <a:t>ثانيا </a:t>
            </a:r>
            <a:r>
              <a:rPr lang="ar-SA" u="sng" dirty="0" err="1" smtClean="0"/>
              <a:t>ـ</a:t>
            </a:r>
            <a:r>
              <a:rPr lang="ar-SA" u="sng" dirty="0" smtClean="0"/>
              <a:t> وجوب التقديم :</a:t>
            </a:r>
            <a:endParaRPr lang="en-US" dirty="0" smtClean="0"/>
          </a:p>
          <a:p>
            <a:r>
              <a:rPr lang="ar-SA" dirty="0" smtClean="0"/>
              <a:t>2 </a:t>
            </a:r>
            <a:r>
              <a:rPr lang="ar-SA" dirty="0" err="1" smtClean="0"/>
              <a:t>ـ</a:t>
            </a:r>
            <a:r>
              <a:rPr lang="ar-SA" dirty="0" smtClean="0"/>
              <a:t> إذا كان المفعول </a:t>
            </a:r>
            <a:r>
              <a:rPr lang="ar-SA" dirty="0" err="1" smtClean="0"/>
              <a:t>به</a:t>
            </a:r>
            <a:r>
              <a:rPr lang="ar-SA" dirty="0" smtClean="0"/>
              <a:t> ضميرا متصلا بالفعل ، والفاعل اسما ظاهرا .</a:t>
            </a:r>
            <a:endParaRPr lang="en-US" dirty="0" smtClean="0"/>
          </a:p>
          <a:p>
            <a:r>
              <a:rPr lang="ar-SA" dirty="0" smtClean="0"/>
              <a:t>نحو : كافأك المدير ، وأكرمني صديقي .</a:t>
            </a:r>
            <a:endParaRPr lang="en-US" dirty="0" smtClean="0"/>
          </a:p>
          <a:p>
            <a:r>
              <a:rPr lang="ar-SA" dirty="0" smtClean="0"/>
              <a:t> ومنه قوله تعالى : ( لا يحطمنكم سليمان وجنوده }.</a:t>
            </a:r>
            <a:endParaRPr lang="en-US" dirty="0" smtClean="0"/>
          </a:p>
          <a:p>
            <a:r>
              <a:rPr lang="ar-SA" b="1" dirty="0" err="1" smtClean="0"/>
              <a:t>واعرابها</a:t>
            </a:r>
            <a:r>
              <a:rPr lang="ar-SA" dirty="0" smtClean="0"/>
              <a:t> :</a:t>
            </a:r>
            <a:endParaRPr lang="en-US" dirty="0" smtClean="0"/>
          </a:p>
          <a:p>
            <a:r>
              <a:rPr lang="ar-SA" dirty="0" smtClean="0"/>
              <a:t>لا يَحْطِمَنَّكُمْ  لا ناهية والمضارع مبني على الفتح لاتصاله بنون التوكيد الثقيلة والكاف مفعول </a:t>
            </a:r>
            <a:r>
              <a:rPr lang="ar-SA" dirty="0" err="1" smtClean="0"/>
              <a:t>به</a:t>
            </a:r>
            <a:r>
              <a:rPr lang="ar-SA" dirty="0" smtClean="0"/>
              <a:t> مقدم (سُلَيْمانُ) فاعل مؤخر (وَجُنُودُهُ) وجنــــــــودُه</a:t>
            </a:r>
            <a:r>
              <a:rPr lang="en-US" dirty="0" smtClean="0"/>
              <a:t>: </a:t>
            </a:r>
            <a:r>
              <a:rPr lang="ar-SA" dirty="0" smtClean="0"/>
              <a:t>الواو حرف عطف, جنود: اسم </a:t>
            </a:r>
            <a:r>
              <a:rPr lang="ar-SA" dirty="0" err="1" smtClean="0"/>
              <a:t>معطوف</a:t>
            </a:r>
            <a:r>
              <a:rPr lang="ar-SA" dirty="0" smtClean="0"/>
              <a:t> بالواو, وعلامة رفعه الضمة الظاهرة, وهو مضاف؛ الهاء: ضمير متصل مبني على الضم في محل جر مضاف إليه</a:t>
            </a:r>
            <a:r>
              <a:rPr lang="en-US" dirty="0" smtClean="0"/>
              <a:t>.</a:t>
            </a:r>
          </a:p>
          <a:p>
            <a:r>
              <a:rPr lang="ar-SA" dirty="0" smtClean="0"/>
              <a:t>3 </a:t>
            </a:r>
            <a:r>
              <a:rPr lang="ar-SA" dirty="0" err="1" smtClean="0"/>
              <a:t>ـ</a:t>
            </a:r>
            <a:r>
              <a:rPr lang="ar-SA" dirty="0" smtClean="0"/>
              <a:t> إذا اتصل بالفاعل ضمير يعود على المفعول </a:t>
            </a:r>
            <a:r>
              <a:rPr lang="ar-SA" dirty="0" err="1" smtClean="0"/>
              <a:t>به</a:t>
            </a:r>
            <a:r>
              <a:rPr lang="ar-SA" dirty="0" smtClean="0"/>
              <a:t> .</a:t>
            </a:r>
            <a:endParaRPr lang="en-US" dirty="0" smtClean="0"/>
          </a:p>
          <a:p>
            <a:r>
              <a:rPr lang="ar-SA" dirty="0" smtClean="0"/>
              <a:t>نحو : أخذ الكتاب صاحبه .وقوله تعالى : { وإذ ابتلى إبراهيمَ ربُهُ }.</a:t>
            </a:r>
            <a:endParaRPr lang="en-US" dirty="0" smtClean="0"/>
          </a:p>
          <a:p>
            <a:r>
              <a:rPr lang="ar-SA" dirty="0" smtClean="0"/>
              <a:t>المفعول فيه " الظرف ":</a:t>
            </a:r>
            <a:endParaRPr lang="en-US" dirty="0" smtClean="0"/>
          </a:p>
          <a:p>
            <a:r>
              <a:rPr lang="ar-SA" dirty="0" smtClean="0"/>
              <a:t> هو الاسم الدال على زمن وقوع الفعل </a:t>
            </a:r>
            <a:r>
              <a:rPr lang="ar-SA" dirty="0" err="1" smtClean="0"/>
              <a:t>او</a:t>
            </a:r>
            <a:r>
              <a:rPr lang="ar-SA" dirty="0" smtClean="0"/>
              <a:t> مكانه ، أي يذكر لبيان مكان حدوث الفعل ويسمى ظرفا مكانيا أو زمان حدوثه ، ويسمى ظرفا </a:t>
            </a:r>
            <a:r>
              <a:rPr lang="ar-SA" dirty="0" err="1" smtClean="0"/>
              <a:t>زمانياً</a:t>
            </a:r>
            <a:r>
              <a:rPr lang="ar-SA" dirty="0" smtClean="0"/>
              <a:t>. صمت يوم الخميس ، جلست </a:t>
            </a:r>
            <a:r>
              <a:rPr lang="ar-SA" dirty="0" err="1" smtClean="0"/>
              <a:t>امام</a:t>
            </a:r>
            <a:r>
              <a:rPr lang="ar-SA" dirty="0" smtClean="0"/>
              <a:t> الباب.</a:t>
            </a:r>
            <a:endParaRPr lang="en-US" dirty="0" smtClean="0"/>
          </a:p>
          <a:p>
            <a:r>
              <a:rPr lang="ar-SA" dirty="0" smtClean="0"/>
              <a:t>الظرف المكاني الذي يقع مفعول فيه ، والذي يدل على مكان وقوع الفعل ، ، هو ما يمكن </a:t>
            </a:r>
            <a:r>
              <a:rPr lang="ar-SA" dirty="0" err="1" smtClean="0"/>
              <a:t>ان</a:t>
            </a:r>
            <a:r>
              <a:rPr lang="ar-SA" dirty="0" smtClean="0"/>
              <a:t> يقع جوابا بعد السؤال </a:t>
            </a:r>
            <a:r>
              <a:rPr lang="ar-SA" dirty="0" err="1" smtClean="0"/>
              <a:t>بـ</a:t>
            </a:r>
            <a:r>
              <a:rPr lang="ar-SA" dirty="0" smtClean="0"/>
              <a:t>(أين) ، مثل : جلست تحت شجرة التوت ،السؤال </a:t>
            </a:r>
            <a:r>
              <a:rPr lang="ar-SA" dirty="0" err="1" smtClean="0"/>
              <a:t>اين</a:t>
            </a:r>
            <a:r>
              <a:rPr lang="ar-SA" dirty="0" smtClean="0"/>
              <a:t> جلست ؟ </a:t>
            </a:r>
            <a:endParaRPr lang="en-US" dirty="0" smtClean="0"/>
          </a:p>
          <a:p>
            <a:r>
              <a:rPr lang="ar-IQ" b="1" dirty="0" smtClean="0"/>
              <a:t>إعراب:	</a:t>
            </a:r>
            <a:endParaRPr lang="en-US" dirty="0" smtClean="0"/>
          </a:p>
          <a:p>
            <a:r>
              <a:rPr lang="ar-IQ" dirty="0" smtClean="0"/>
              <a:t>جَلَسْتُ تَحْتَ شَجَرَةٍ وارِفَةِ الظِّلِّ.</a:t>
            </a:r>
            <a:br>
              <a:rPr lang="ar-IQ" dirty="0" smtClean="0"/>
            </a:br>
            <a:r>
              <a:rPr lang="ar-IQ" dirty="0" smtClean="0"/>
              <a:t>جَلَسْتُ:فعل ماض مبني على السكون لاتِّصالِه بالتَّاء المُتحركة،والتاء ضمير مُتصل مبني على الضَّم في محل رفع فاعل. </a:t>
            </a:r>
            <a:br>
              <a:rPr lang="ar-IQ" dirty="0" smtClean="0"/>
            </a:br>
            <a:r>
              <a:rPr lang="ar-IQ" dirty="0" smtClean="0"/>
              <a:t>تَحْتَ:مفعول فيه ظرف مكان منصوب،وعلامة نصبه الفتحة الظاهرة على آخره، وهو مضاف،</a:t>
            </a:r>
            <a:br>
              <a:rPr lang="ar-IQ" dirty="0" smtClean="0"/>
            </a:br>
            <a:r>
              <a:rPr lang="ar-IQ" dirty="0" smtClean="0"/>
              <a:t>شَجَرَةٍ:مضاف إليه مجرور، وعلامة جره الكسرة الظاهرة تحت آخره.</a:t>
            </a:r>
            <a:br>
              <a:rPr lang="ar-IQ" dirty="0" smtClean="0"/>
            </a:br>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14290"/>
            <a:ext cx="7758138" cy="6259662"/>
          </a:xfrm>
        </p:spPr>
        <p:txBody>
          <a:bodyPr>
            <a:normAutofit fontScale="62500" lnSpcReduction="20000"/>
          </a:bodyPr>
          <a:lstStyle/>
          <a:p>
            <a:r>
              <a:rPr lang="ar-IQ" dirty="0" smtClean="0"/>
              <a:t>وارِفَةِ:نعت تابع </a:t>
            </a:r>
            <a:r>
              <a:rPr lang="ar-IQ" dirty="0" err="1" smtClean="0"/>
              <a:t>لمنعوته</a:t>
            </a:r>
            <a:r>
              <a:rPr lang="ar-IQ" dirty="0" smtClean="0"/>
              <a:t> في إعرابه،وهو مضاف.</a:t>
            </a:r>
            <a:br>
              <a:rPr lang="ar-IQ" dirty="0" smtClean="0"/>
            </a:br>
            <a:r>
              <a:rPr lang="ar-IQ" dirty="0" smtClean="0"/>
              <a:t>الظِّلِّ:مضاف إليه مجرور، وعلامة جره الكسرة الظاهرة تحت آخره.</a:t>
            </a:r>
            <a:endParaRPr lang="en-US" dirty="0" smtClean="0"/>
          </a:p>
          <a:p>
            <a:r>
              <a:rPr lang="ar-IQ" dirty="0" smtClean="0"/>
              <a:t>جلست </a:t>
            </a:r>
            <a:r>
              <a:rPr lang="ar-IQ" dirty="0" err="1" smtClean="0"/>
              <a:t>امام</a:t>
            </a:r>
            <a:r>
              <a:rPr lang="ar-IQ" dirty="0" smtClean="0"/>
              <a:t> المعلم ، سافرت يوم الجمعة</a:t>
            </a:r>
            <a:endParaRPr lang="en-US" dirty="0" smtClean="0"/>
          </a:p>
          <a:p>
            <a:r>
              <a:rPr lang="ar-SA" dirty="0" smtClean="0"/>
              <a:t>والظرف </a:t>
            </a:r>
            <a:r>
              <a:rPr lang="ar-SA" dirty="0" err="1" smtClean="0"/>
              <a:t>الزماني</a:t>
            </a:r>
            <a:r>
              <a:rPr lang="ar-SA" dirty="0" smtClean="0"/>
              <a:t>: الذي يقع مفعول فيه ، والذي يدل على زمان وقوع الفعل ، وهو ما يمكن </a:t>
            </a:r>
            <a:r>
              <a:rPr lang="ar-SA" dirty="0" err="1" smtClean="0"/>
              <a:t>ان</a:t>
            </a:r>
            <a:r>
              <a:rPr lang="ar-SA" dirty="0" smtClean="0"/>
              <a:t> يقع جواباً لسؤال </a:t>
            </a:r>
            <a:r>
              <a:rPr lang="ar-SA" dirty="0" err="1" smtClean="0"/>
              <a:t>بـ</a:t>
            </a:r>
            <a:r>
              <a:rPr lang="ar-SA" dirty="0" smtClean="0"/>
              <a:t>((متى؟)) ، مثل صحوتُ من نومي صباحاً ، جواباً لسؤال متى صحوت من نومك؟</a:t>
            </a:r>
            <a:endParaRPr lang="en-US" dirty="0" smtClean="0"/>
          </a:p>
          <a:p>
            <a:r>
              <a:rPr lang="ar-SA" dirty="0" smtClean="0"/>
              <a:t>نحو : حضرت اليوم لزيارتكم ، وأقمت في مكة أسبوعا ، ومنه قوله تعالى :</a:t>
            </a:r>
            <a:endParaRPr lang="en-US" dirty="0" smtClean="0"/>
          </a:p>
          <a:p>
            <a:r>
              <a:rPr lang="ar-SA" dirty="0" smtClean="0"/>
              <a:t> { وما تدرى نفس ماذا تكسب غدا }</a:t>
            </a:r>
            <a:r>
              <a:rPr lang="ar-SA" b="1" dirty="0" smtClean="0"/>
              <a:t> </a:t>
            </a:r>
            <a:endParaRPr lang="en-US" dirty="0" smtClean="0"/>
          </a:p>
          <a:p>
            <a:r>
              <a:rPr lang="ar-SA" b="1" dirty="0" err="1" smtClean="0"/>
              <a:t>اعرابها</a:t>
            </a:r>
            <a:r>
              <a:rPr lang="ar-SA" b="1" dirty="0" smtClean="0"/>
              <a:t>:</a:t>
            </a:r>
            <a:endParaRPr lang="en-US" dirty="0" smtClean="0"/>
          </a:p>
          <a:p>
            <a:r>
              <a:rPr lang="ar-SA" dirty="0" smtClean="0"/>
              <a:t>ما: نافية (تَدْرِي نَفْسٌ) مضارع وفاعله والجملة مستأنفة لا محل لها (ما ذا) اسم استفهام مفعول </a:t>
            </a:r>
            <a:r>
              <a:rPr lang="ar-SA" dirty="0" err="1" smtClean="0"/>
              <a:t>به</a:t>
            </a:r>
            <a:r>
              <a:rPr lang="ar-SA" dirty="0" smtClean="0"/>
              <a:t> مقدم (تَكْسِبُ) مضارع فاعله مستتر (غَداً) ظرف زمان.</a:t>
            </a:r>
            <a:endParaRPr lang="en-US" dirty="0" smtClean="0"/>
          </a:p>
          <a:p>
            <a:r>
              <a:rPr lang="ar-SA" dirty="0" smtClean="0"/>
              <a:t>وقوله تعالى : { وبنينا فوقكم سبعا شدادا }.</a:t>
            </a:r>
            <a:endParaRPr lang="en-US" dirty="0" smtClean="0"/>
          </a:p>
          <a:p>
            <a:r>
              <a:rPr lang="ar-SA" b="1" dirty="0" err="1" smtClean="0"/>
              <a:t>اعرابها</a:t>
            </a:r>
            <a:r>
              <a:rPr lang="ar-SA" b="1" dirty="0" smtClean="0"/>
              <a:t>:</a:t>
            </a:r>
            <a:endParaRPr lang="en-US" dirty="0" smtClean="0"/>
          </a:p>
          <a:p>
            <a:r>
              <a:rPr lang="ar-IQ" dirty="0" smtClean="0"/>
              <a:t>وبنينا : الواو : حرف عطف مبني على الفتح لا محلّ لهُ من الإعراب ،</a:t>
            </a:r>
            <a:endParaRPr lang="en-US" dirty="0" smtClean="0"/>
          </a:p>
          <a:p>
            <a:r>
              <a:rPr lang="ar-IQ" dirty="0" smtClean="0"/>
              <a:t>" بنينا " : </a:t>
            </a:r>
            <a:r>
              <a:rPr lang="ar-IQ" dirty="0" err="1" smtClean="0"/>
              <a:t>بنى</a:t>
            </a:r>
            <a:r>
              <a:rPr lang="ar-IQ" dirty="0" smtClean="0"/>
              <a:t> : فعلٌ ماضٍ مبني على السّكون ؛ لاتصالِهِ بضميرِ </a:t>
            </a:r>
            <a:endParaRPr lang="en-US" dirty="0" smtClean="0"/>
          </a:p>
          <a:p>
            <a:r>
              <a:rPr lang="ar-IQ" dirty="0" smtClean="0"/>
              <a:t>رفعٍ متحرك ، وضمير الرفع المتصل " </a:t>
            </a:r>
            <a:r>
              <a:rPr lang="ar-IQ" dirty="0" err="1" smtClean="0"/>
              <a:t>نا</a:t>
            </a:r>
            <a:r>
              <a:rPr lang="ar-IQ" dirty="0" smtClean="0"/>
              <a:t> " [ العائد إلى اللهِ تعالى\</a:t>
            </a:r>
            <a:endParaRPr lang="en-US" dirty="0" smtClean="0"/>
          </a:p>
          <a:p>
            <a:r>
              <a:rPr lang="ar-IQ" dirty="0" smtClean="0"/>
              <a:t>بصيغة التعظيم ] مبني على السكون في محل رفع فاعل</a:t>
            </a:r>
            <a:endParaRPr lang="en-US" dirty="0" smtClean="0"/>
          </a:p>
          <a:p>
            <a:r>
              <a:rPr lang="ar-IQ" dirty="0" smtClean="0"/>
              <a:t>فوقكم : فوقَ : ظرف مكان منصوب ، وعلامةُ نصبِهِ الفتحة الظاهرة ، وهو مضاف ، والكاف : ضمير بارز متصل مبني على الضم في محل جر مضاف إليه ، والميم علامة جمع الذكور .</a:t>
            </a:r>
            <a:br>
              <a:rPr lang="ar-IQ" dirty="0" smtClean="0"/>
            </a:br>
            <a:r>
              <a:rPr lang="ar-IQ" dirty="0" smtClean="0"/>
              <a:t>سبعاً : مفعول </a:t>
            </a:r>
            <a:r>
              <a:rPr lang="ar-IQ" dirty="0" err="1" smtClean="0"/>
              <a:t>به</a:t>
            </a:r>
            <a:r>
              <a:rPr lang="ar-IQ" dirty="0" smtClean="0"/>
              <a:t> منصوب ، وعلامةُ نصبِهِ الفتحة الظاهرة.</a:t>
            </a:r>
            <a:endParaRPr lang="en-US" dirty="0" smtClean="0"/>
          </a:p>
          <a:p>
            <a:r>
              <a:rPr lang="ar-IQ" dirty="0" smtClean="0"/>
              <a:t>شداداً : نعت منصوب ، وعلامةُ نصبِهِ الفتحة الظاهرة ،وجملة " بنينا فوقكم سبعاً شِداداً " </a:t>
            </a:r>
            <a:r>
              <a:rPr lang="ar-IQ" dirty="0" err="1" smtClean="0"/>
              <a:t>معطوفة</a:t>
            </a:r>
            <a:r>
              <a:rPr lang="ar-IQ" dirty="0" smtClean="0"/>
              <a:t> على الجملة السابقة .</a:t>
            </a:r>
            <a:endParaRPr lang="en-US" dirty="0" smtClean="0"/>
          </a:p>
          <a:p>
            <a:r>
              <a:rPr lang="ar-IQ" dirty="0" smtClean="0"/>
              <a:t>وَمَا سُعَادُ غَدَاةَ البَيْنِ إِذْ رَحَلُوا </a:t>
            </a:r>
            <a:endParaRPr lang="en-US" dirty="0" smtClean="0"/>
          </a:p>
          <a:p>
            <a:r>
              <a:rPr lang="ar-IQ" dirty="0" smtClean="0"/>
              <a:t>                             إِلاَّ أَغَنُّ </a:t>
            </a:r>
            <a:r>
              <a:rPr lang="ar-IQ" dirty="0" err="1" smtClean="0"/>
              <a:t>غَضِيضُ</a:t>
            </a:r>
            <a:r>
              <a:rPr lang="ar-IQ" dirty="0" smtClean="0"/>
              <a:t> الطَّرْفِ </a:t>
            </a:r>
            <a:r>
              <a:rPr lang="ar-IQ" dirty="0" err="1" smtClean="0"/>
              <a:t>مَكْحُولُ</a:t>
            </a:r>
            <a:r>
              <a:rPr lang="ar-IQ" dirty="0" smtClean="0"/>
              <a:t> </a:t>
            </a:r>
            <a:endParaRPr lang="en-US" dirty="0" smtClean="0"/>
          </a:p>
          <a:p>
            <a:r>
              <a:rPr lang="ar-IQ" b="1" dirty="0" smtClean="0"/>
              <a:t> </a:t>
            </a:r>
            <a:endParaRPr lang="en-US" dirty="0" smtClean="0"/>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55000" lnSpcReduction="20000"/>
          </a:bodyPr>
          <a:lstStyle/>
          <a:p>
            <a:r>
              <a:rPr lang="ar-IQ" b="1" dirty="0" err="1" smtClean="0"/>
              <a:t>اعراب</a:t>
            </a:r>
            <a:r>
              <a:rPr lang="ar-IQ" b="1" dirty="0" smtClean="0"/>
              <a:t>:</a:t>
            </a:r>
            <a:endParaRPr lang="en-US" dirty="0" smtClean="0"/>
          </a:p>
          <a:p>
            <a:r>
              <a:rPr lang="ar-IQ" dirty="0" smtClean="0"/>
              <a:t>الواو : </a:t>
            </a:r>
            <a:r>
              <a:rPr lang="ar-IQ" dirty="0" err="1" smtClean="0"/>
              <a:t>استئنافية</a:t>
            </a:r>
            <a:r>
              <a:rPr lang="ar-IQ" dirty="0" smtClean="0"/>
              <a:t>. سعاد : مبتدأ . غداة : ظرف زمان منصوب . البين: مضاف </a:t>
            </a:r>
            <a:r>
              <a:rPr lang="ar-IQ" dirty="0" err="1" smtClean="0"/>
              <a:t>اليه</a:t>
            </a:r>
            <a:r>
              <a:rPr lang="ar-IQ" dirty="0" smtClean="0"/>
              <a:t>. </a:t>
            </a:r>
            <a:r>
              <a:rPr lang="ar-IQ" dirty="0" err="1" smtClean="0"/>
              <a:t>اذ</a:t>
            </a:r>
            <a:r>
              <a:rPr lang="ar-IQ" dirty="0" smtClean="0"/>
              <a:t> : ظرف زمان مبني في محل نصب </a:t>
            </a:r>
            <a:r>
              <a:rPr lang="ar-IQ" dirty="0" err="1" smtClean="0"/>
              <a:t>م</a:t>
            </a:r>
            <a:r>
              <a:rPr lang="ar-IQ" dirty="0" smtClean="0"/>
              <a:t> . فيه.</a:t>
            </a:r>
            <a:r>
              <a:rPr lang="ar-IQ" dirty="0" err="1" smtClean="0"/>
              <a:t>رحلو</a:t>
            </a:r>
            <a:r>
              <a:rPr lang="ar-IQ" dirty="0" smtClean="0"/>
              <a:t> : فعل وفاعل.</a:t>
            </a:r>
            <a:r>
              <a:rPr lang="ar-IQ" dirty="0" err="1" smtClean="0"/>
              <a:t>الا</a:t>
            </a:r>
            <a:r>
              <a:rPr lang="ar-IQ" dirty="0" smtClean="0"/>
              <a:t> : </a:t>
            </a:r>
            <a:r>
              <a:rPr lang="ar-IQ" dirty="0" err="1" smtClean="0"/>
              <a:t>اداة</a:t>
            </a:r>
            <a:r>
              <a:rPr lang="ar-IQ" dirty="0" smtClean="0"/>
              <a:t> حصر لا محل لها من </a:t>
            </a:r>
            <a:r>
              <a:rPr lang="ar-IQ" dirty="0" err="1" smtClean="0"/>
              <a:t>الاعراب</a:t>
            </a:r>
            <a:r>
              <a:rPr lang="ar-IQ" dirty="0" smtClean="0"/>
              <a:t>. اغن خبر مرفوع. </a:t>
            </a:r>
            <a:r>
              <a:rPr lang="ar-IQ" dirty="0" err="1" smtClean="0"/>
              <a:t>غضيض</a:t>
            </a:r>
            <a:r>
              <a:rPr lang="ar-IQ" dirty="0" smtClean="0"/>
              <a:t> : نعت مرفوع. الطرف : مضاف . </a:t>
            </a:r>
            <a:r>
              <a:rPr lang="ar-IQ" dirty="0" err="1" smtClean="0"/>
              <a:t>مكحول</a:t>
            </a:r>
            <a:r>
              <a:rPr lang="ar-IQ" dirty="0" smtClean="0"/>
              <a:t>: نعت ثاني</a:t>
            </a:r>
            <a:endParaRPr lang="en-US" dirty="0" smtClean="0"/>
          </a:p>
          <a:p>
            <a:r>
              <a:rPr lang="ar-SA" b="1" dirty="0" smtClean="0"/>
              <a:t>أقسام المفعول فيه:</a:t>
            </a:r>
            <a:endParaRPr lang="en-US" dirty="0" smtClean="0"/>
          </a:p>
          <a:p>
            <a:r>
              <a:rPr lang="ar-SA" dirty="0" smtClean="0"/>
              <a:t>ينقسم المفعول فيه إلى قسمين :</a:t>
            </a:r>
            <a:endParaRPr lang="en-US" dirty="0" smtClean="0"/>
          </a:p>
          <a:p>
            <a:r>
              <a:rPr lang="ar-SA" dirty="0" smtClean="0"/>
              <a:t>1 </a:t>
            </a:r>
            <a:r>
              <a:rPr lang="ar-SA" dirty="0" err="1" smtClean="0"/>
              <a:t>ـ</a:t>
            </a:r>
            <a:r>
              <a:rPr lang="ar-SA" dirty="0" smtClean="0"/>
              <a:t> ظرف زمان .     2 </a:t>
            </a:r>
            <a:r>
              <a:rPr lang="ar-SA" dirty="0" err="1" smtClean="0"/>
              <a:t>ـ</a:t>
            </a:r>
            <a:r>
              <a:rPr lang="ar-SA" dirty="0" smtClean="0"/>
              <a:t> ظرف مكان .</a:t>
            </a:r>
            <a:endParaRPr lang="en-US" dirty="0" smtClean="0"/>
          </a:p>
          <a:p>
            <a:r>
              <a:rPr lang="ar-SA" u="sng" dirty="0" smtClean="0"/>
              <a:t>1- ظرف الزمان :</a:t>
            </a:r>
            <a:endParaRPr lang="en-US" dirty="0" smtClean="0"/>
          </a:p>
          <a:p>
            <a:r>
              <a:rPr lang="ar-SA" dirty="0" smtClean="0"/>
              <a:t>هو كل اسم دل على زمان وقوع الفعل .</a:t>
            </a:r>
            <a:endParaRPr lang="en-US" dirty="0" smtClean="0"/>
          </a:p>
          <a:p>
            <a:r>
              <a:rPr lang="ar-SA" dirty="0" smtClean="0"/>
              <a:t>مثل : يوم ، دهر ، ساعة ، حين ، شهر ، ليلة ، غرة ، عشية ، بكرة ، سحر ، الآن ، أبدا ، أمس ، أيان متى ، آناء ساعات من الليل .</a:t>
            </a:r>
            <a:endParaRPr lang="en-US" dirty="0" smtClean="0"/>
          </a:p>
          <a:p>
            <a:r>
              <a:rPr lang="ar-SA" dirty="0" smtClean="0"/>
              <a:t> نحو قوله تعالى : { يتلون آيات الله آناء الليل } . </a:t>
            </a:r>
            <a:endParaRPr lang="en-US" dirty="0" smtClean="0"/>
          </a:p>
          <a:p>
            <a:r>
              <a:rPr lang="ar-SA" dirty="0" smtClean="0"/>
              <a:t> وقوله تعالى : { فأوحى إليهم أن سبحوا بكرة وعشيا }.</a:t>
            </a:r>
            <a:endParaRPr lang="en-US" dirty="0" smtClean="0"/>
          </a:p>
          <a:p>
            <a:r>
              <a:rPr lang="ar-SA" u="sng" dirty="0" smtClean="0"/>
              <a:t>2- ظرف المكان :</a:t>
            </a:r>
            <a:endParaRPr lang="en-US" dirty="0" smtClean="0"/>
          </a:p>
          <a:p>
            <a:r>
              <a:rPr lang="ar-SA" dirty="0" smtClean="0"/>
              <a:t>هو كل اسم دل على مكان وقوع الفعل </a:t>
            </a:r>
            <a:endParaRPr lang="en-US" dirty="0" smtClean="0"/>
          </a:p>
          <a:p>
            <a:r>
              <a:rPr lang="ar-SA" dirty="0" smtClean="0"/>
              <a:t>فوق ، تحت ، بين ، أمام ، خلف ، يمين ، شمال ، ميل ، فرسخ ، حول ، حيث .</a:t>
            </a:r>
            <a:endParaRPr lang="en-US" dirty="0" smtClean="0"/>
          </a:p>
          <a:p>
            <a:r>
              <a:rPr lang="ar-SA" dirty="0" smtClean="0"/>
              <a:t>نحو قوله تعالى : { ثم لنحضرنهم حول جهنم جثيا }.</a:t>
            </a:r>
            <a:r>
              <a:rPr lang="ar-SA" b="1" dirty="0" smtClean="0"/>
              <a:t> </a:t>
            </a:r>
            <a:endParaRPr lang="en-US" dirty="0" smtClean="0"/>
          </a:p>
          <a:p>
            <a:r>
              <a:rPr lang="ar-SA" b="1" dirty="0" err="1" smtClean="0"/>
              <a:t>اعرابها</a:t>
            </a:r>
            <a:r>
              <a:rPr lang="ar-SA" b="1" dirty="0" smtClean="0"/>
              <a:t>:</a:t>
            </a:r>
            <a:endParaRPr lang="en-US" dirty="0" smtClean="0"/>
          </a:p>
          <a:p>
            <a:r>
              <a:rPr lang="ar-SA" dirty="0" smtClean="0"/>
              <a:t>(ثُمَّ) حرف عطف (لَنُحْضِرَنَّهُمْ) اللام واقعة في جواب قسم ومضارع مبني على الفتح لاتصاله بنون التوكيد الثقيلة فاعله مستتر والجملة </a:t>
            </a:r>
            <a:r>
              <a:rPr lang="ar-SA" dirty="0" err="1" smtClean="0"/>
              <a:t>معطوفة</a:t>
            </a:r>
            <a:r>
              <a:rPr lang="ar-SA" dirty="0" smtClean="0"/>
              <a:t> (حَوْلَ) ظرف مكان متعلق </a:t>
            </a:r>
            <a:r>
              <a:rPr lang="ar-SA" dirty="0" err="1" smtClean="0"/>
              <a:t>بنحضرنهم</a:t>
            </a:r>
            <a:r>
              <a:rPr lang="ar-SA" dirty="0" smtClean="0"/>
              <a:t> (جَهَنَّمَ) مضاف إليه مجرور بالفتحة لأنه ممنوع من الصرف (جِثِيًّا) حال</a:t>
            </a:r>
            <a:endParaRPr lang="en-US" dirty="0" smtClean="0"/>
          </a:p>
          <a:p>
            <a:r>
              <a:rPr lang="ar-SA" dirty="0" smtClean="0"/>
              <a:t>ـ وقوله تعالى : { لا يأتيه الباطل من بين يديه ولا من خلفه } .</a:t>
            </a:r>
            <a:endParaRPr lang="en-US" dirty="0" smtClean="0"/>
          </a:p>
          <a:p>
            <a:r>
              <a:rPr lang="ar-SA" b="1" dirty="0" smtClean="0"/>
              <a:t>ـ أقسام ظرف الزمان .</a:t>
            </a:r>
            <a:endParaRPr lang="en-US" dirty="0" smtClean="0"/>
          </a:p>
          <a:p>
            <a:r>
              <a:rPr lang="ar-SA" dirty="0" smtClean="0"/>
              <a:t>ينقسم ظرف الزمان إلى قسمين :</a:t>
            </a:r>
            <a:endParaRPr lang="en-US" dirty="0" smtClean="0"/>
          </a:p>
          <a:p>
            <a:r>
              <a:rPr lang="ar-SA" dirty="0" smtClean="0"/>
              <a:t>1 </a:t>
            </a:r>
            <a:r>
              <a:rPr lang="ar-SA" dirty="0" err="1" smtClean="0"/>
              <a:t>ـ</a:t>
            </a:r>
            <a:r>
              <a:rPr lang="ar-SA" dirty="0" smtClean="0"/>
              <a:t> ظرف زمان غير محدد .  </a:t>
            </a:r>
            <a:endParaRPr lang="en-US" dirty="0" smtClean="0"/>
          </a:p>
          <a:p>
            <a:r>
              <a:rPr lang="ar-SA" dirty="0" smtClean="0"/>
              <a:t>2 </a:t>
            </a:r>
            <a:r>
              <a:rPr lang="ar-SA" dirty="0" err="1" smtClean="0"/>
              <a:t>ـ</a:t>
            </a:r>
            <a:r>
              <a:rPr lang="ar-SA" dirty="0" smtClean="0"/>
              <a:t> ظرف زمان محدود .</a:t>
            </a:r>
            <a:endParaRPr lang="en-US" dirty="0" smtClean="0"/>
          </a:p>
          <a:p>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0000" lnSpcReduction="20000"/>
          </a:bodyPr>
          <a:lstStyle/>
          <a:p>
            <a:r>
              <a:rPr lang="ar-SA" dirty="0" smtClean="0"/>
              <a:t>* </a:t>
            </a:r>
            <a:r>
              <a:rPr lang="ar-SA" u="sng" dirty="0" smtClean="0"/>
              <a:t>ظرف الزمان الغير محدد</a:t>
            </a:r>
            <a:r>
              <a:rPr lang="ar-SA" dirty="0" smtClean="0"/>
              <a:t> : هو </a:t>
            </a:r>
            <a:r>
              <a:rPr lang="ar-SA" dirty="0" err="1" smtClean="0"/>
              <a:t>مادل</a:t>
            </a:r>
            <a:r>
              <a:rPr lang="ar-SA" dirty="0" smtClean="0"/>
              <a:t> على </a:t>
            </a:r>
            <a:r>
              <a:rPr lang="ar-SA" dirty="0" err="1" smtClean="0"/>
              <a:t>وقتمن</a:t>
            </a:r>
            <a:r>
              <a:rPr lang="ar-SA" dirty="0" smtClean="0"/>
              <a:t> الزمان غير معلوم أو معين .</a:t>
            </a:r>
            <a:endParaRPr lang="en-US" dirty="0" smtClean="0"/>
          </a:p>
          <a:p>
            <a:r>
              <a:rPr lang="ar-SA" dirty="0" smtClean="0"/>
              <a:t>مثل : دهر ، لحظة ،مدة ، ، حين ، وقت ، برهة،  كقوله تعالى { وما يهلكنا إلا الدهر ).</a:t>
            </a:r>
            <a:endParaRPr lang="en-US" dirty="0" smtClean="0"/>
          </a:p>
          <a:p>
            <a:r>
              <a:rPr lang="ar-SA" dirty="0" smtClean="0"/>
              <a:t>*</a:t>
            </a:r>
            <a:r>
              <a:rPr lang="ar-SA" u="sng" dirty="0" smtClean="0"/>
              <a:t>ـ ظرف زمان مختص أو محدود</a:t>
            </a:r>
            <a:r>
              <a:rPr lang="ar-SA" dirty="0" smtClean="0"/>
              <a:t>:</a:t>
            </a:r>
            <a:endParaRPr lang="en-US" dirty="0" smtClean="0"/>
          </a:p>
          <a:p>
            <a:r>
              <a:rPr lang="ar-SA" dirty="0" smtClean="0"/>
              <a:t>هو كل ظرف دل على زمان مقدر ومعين .يوم – شهر – سنة - ساعة</a:t>
            </a:r>
            <a:endParaRPr lang="en-US" dirty="0" smtClean="0"/>
          </a:p>
          <a:p>
            <a:r>
              <a:rPr lang="ar-SA" dirty="0" smtClean="0"/>
              <a:t>مثل : ساعة ، نحو : انتظرتك ساعة .</a:t>
            </a:r>
            <a:endParaRPr lang="en-US" dirty="0" smtClean="0"/>
          </a:p>
          <a:p>
            <a:r>
              <a:rPr lang="ar-SA" dirty="0" smtClean="0"/>
              <a:t> كقوله تعالى : { الله يحكم بينكم يوم القيامة }.</a:t>
            </a:r>
            <a:endParaRPr lang="en-US" dirty="0" smtClean="0"/>
          </a:p>
          <a:p>
            <a:r>
              <a:rPr lang="ar-SA" dirty="0" smtClean="0"/>
              <a:t>شهرا ، نحو : أمضيت في دراسة البحث شهرا .</a:t>
            </a:r>
            <a:endParaRPr lang="en-US" dirty="0" smtClean="0"/>
          </a:p>
          <a:p>
            <a:r>
              <a:rPr lang="ar-SA" dirty="0" smtClean="0"/>
              <a:t>عاما ، كقوله تعالى { يحلونه عاما ويحرمونه عاما }.</a:t>
            </a:r>
            <a:endParaRPr lang="en-US" dirty="0" smtClean="0"/>
          </a:p>
          <a:p>
            <a:r>
              <a:rPr lang="ar-SA" dirty="0" smtClean="0"/>
              <a:t>ثانيا </a:t>
            </a:r>
            <a:r>
              <a:rPr lang="ar-SA" dirty="0" err="1" smtClean="0"/>
              <a:t>ـ</a:t>
            </a:r>
            <a:r>
              <a:rPr lang="ar-SA" dirty="0" smtClean="0"/>
              <a:t> أقسام ظرف المكان:</a:t>
            </a:r>
            <a:endParaRPr lang="en-US" dirty="0" smtClean="0"/>
          </a:p>
          <a:p>
            <a:r>
              <a:rPr lang="ar-SA" dirty="0" smtClean="0"/>
              <a:t>ينقسم ظرف المكان إلى قسمين :</a:t>
            </a:r>
            <a:endParaRPr lang="en-US" dirty="0" smtClean="0"/>
          </a:p>
          <a:p>
            <a:r>
              <a:rPr lang="ar-SA" dirty="0" smtClean="0"/>
              <a:t>1 </a:t>
            </a:r>
            <a:r>
              <a:rPr lang="ar-SA" dirty="0" err="1" smtClean="0"/>
              <a:t>ـ</a:t>
            </a:r>
            <a:r>
              <a:rPr lang="ar-SA" dirty="0" smtClean="0"/>
              <a:t> ظرف مكان غير محدد .   </a:t>
            </a:r>
            <a:endParaRPr lang="en-US" dirty="0" smtClean="0"/>
          </a:p>
          <a:p>
            <a:r>
              <a:rPr lang="ar-SA" dirty="0" smtClean="0"/>
              <a:t>2 </a:t>
            </a:r>
            <a:r>
              <a:rPr lang="ar-SA" dirty="0" err="1" smtClean="0"/>
              <a:t>ـ</a:t>
            </a:r>
            <a:r>
              <a:rPr lang="ar-SA" dirty="0" smtClean="0"/>
              <a:t> ظرف مكان محدد " .</a:t>
            </a:r>
            <a:endParaRPr lang="en-US" dirty="0" smtClean="0"/>
          </a:p>
          <a:p>
            <a:r>
              <a:rPr lang="ar-SA" dirty="0" smtClean="0"/>
              <a:t>* </a:t>
            </a:r>
            <a:r>
              <a:rPr lang="ar-SA" u="sng" dirty="0" smtClean="0"/>
              <a:t>ظرف المكان غير محدد</a:t>
            </a:r>
            <a:r>
              <a:rPr lang="ar-SA" dirty="0" smtClean="0"/>
              <a:t> : هو كل اسم دل على ظرف مكان غير معين أو محدود .</a:t>
            </a:r>
            <a:endParaRPr lang="en-US" dirty="0" smtClean="0"/>
          </a:p>
          <a:p>
            <a:r>
              <a:rPr lang="ar-SA" dirty="0" smtClean="0"/>
              <a:t>ومن ذلك الجهات الأصلية ، والفرعية وهى :</a:t>
            </a:r>
            <a:endParaRPr lang="en-US" dirty="0" smtClean="0"/>
          </a:p>
          <a:p>
            <a:r>
              <a:rPr lang="ar-SA" dirty="0" smtClean="0"/>
              <a:t>أمام أو قدام ، نحو : وقف المعلم أمام الطلاب .</a:t>
            </a:r>
            <a:endParaRPr lang="en-US" dirty="0" smtClean="0"/>
          </a:p>
          <a:p>
            <a:r>
              <a:rPr lang="ar-SA" dirty="0" smtClean="0"/>
              <a:t>خلف ويمين وشمال ، كقوله تعالى : { ومن خلفهم وعن أيمانهم وعن شمائلهم } .</a:t>
            </a:r>
            <a:endParaRPr lang="en-US" dirty="0" smtClean="0"/>
          </a:p>
          <a:p>
            <a:r>
              <a:rPr lang="ar-SA" dirty="0" smtClean="0"/>
              <a:t> وقوله تعالى : { عن اليمين وعن الشمال عزين }.</a:t>
            </a:r>
            <a:endParaRPr lang="en-US" dirty="0" smtClean="0"/>
          </a:p>
          <a:p>
            <a:r>
              <a:rPr lang="ar-SA" dirty="0" smtClean="0"/>
              <a:t>ومنها أيضا أسماء المقادير المكانية : الميل ، والفرسخ ، </a:t>
            </a:r>
            <a:r>
              <a:rPr lang="ar-SA" dirty="0" err="1" smtClean="0"/>
              <a:t>والكيلا</a:t>
            </a:r>
            <a:r>
              <a:rPr lang="ar-SA" dirty="0" smtClean="0"/>
              <a:t> ، والبريد .</a:t>
            </a:r>
            <a:endParaRPr lang="en-US" dirty="0" smtClean="0"/>
          </a:p>
          <a:p>
            <a:r>
              <a:rPr lang="ar-SA" dirty="0" smtClean="0"/>
              <a:t>* </a:t>
            </a:r>
            <a:r>
              <a:rPr lang="ar-SA" u="sng" dirty="0" smtClean="0"/>
              <a:t>ظرف المكان المحدد</a:t>
            </a:r>
            <a:r>
              <a:rPr lang="ar-SA" dirty="0" smtClean="0"/>
              <a:t> : هو كل اسم دل على مكان معين ، ومحدود بحدود  أربعة ، وهذا النوع لا يكون إلا مجرورا ، ومنه : الدار ، المدرسة ، الملعب ، القفص ، الميدان ، الجنة ، والمجرى ، والمرسى ، والمتكأ ، والمرصد .</a:t>
            </a:r>
            <a:endParaRPr lang="en-US" dirty="0" smtClean="0"/>
          </a:p>
          <a:p>
            <a:r>
              <a:rPr lang="ar-SA" dirty="0" smtClean="0"/>
              <a:t>نحو : خرجت من الدار ، وذهبت إلى المدرسة ، ووعد الله المؤمنين الدخول في الجنة . </a:t>
            </a:r>
            <a:endParaRPr lang="en-US" dirty="0" smtClean="0"/>
          </a:p>
          <a:p>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0000" lnSpcReduction="20000"/>
          </a:bodyPr>
          <a:lstStyle/>
          <a:p>
            <a:r>
              <a:rPr lang="ar-SA" b="1" dirty="0" smtClean="0"/>
              <a:t>حكم نصب الظرف:</a:t>
            </a:r>
            <a:endParaRPr lang="en-US" dirty="0" smtClean="0"/>
          </a:p>
          <a:p>
            <a:r>
              <a:rPr lang="ar-SA" dirty="0" smtClean="0"/>
              <a:t>1- كل </a:t>
            </a:r>
            <a:r>
              <a:rPr lang="ar-SA" dirty="0" err="1" smtClean="0"/>
              <a:t>اسماء</a:t>
            </a:r>
            <a:r>
              <a:rPr lang="ar-SA" dirty="0" smtClean="0"/>
              <a:t> الزمان تصلح للنصب ،نحو : مكث حينا ، وانتظرت مدة ، وحضرت اليوم ، وتأخرت ساعة .</a:t>
            </a:r>
            <a:endParaRPr lang="en-US" dirty="0" smtClean="0"/>
          </a:p>
          <a:p>
            <a:r>
              <a:rPr lang="ar-SA" dirty="0" smtClean="0"/>
              <a:t>ومنه قوله تعالى : { </a:t>
            </a:r>
            <a:r>
              <a:rPr lang="ar-SA" dirty="0" err="1" smtClean="0"/>
              <a:t>ولات</a:t>
            </a:r>
            <a:r>
              <a:rPr lang="ar-SA" dirty="0" smtClean="0"/>
              <a:t> حين مناص }. </a:t>
            </a:r>
            <a:endParaRPr lang="en-US" dirty="0" smtClean="0"/>
          </a:p>
          <a:p>
            <a:r>
              <a:rPr lang="ar-SA" b="1" dirty="0" err="1" smtClean="0"/>
              <a:t>واعرابها</a:t>
            </a:r>
            <a:r>
              <a:rPr lang="ar-SA" b="1" dirty="0" smtClean="0"/>
              <a:t> : </a:t>
            </a:r>
            <a:endParaRPr lang="en-US" dirty="0" smtClean="0"/>
          </a:p>
          <a:p>
            <a:r>
              <a:rPr lang="ar-SA" dirty="0" smtClean="0"/>
              <a:t>لات) حرف نفي يعمل عمل ليس، واسمه محذوف تقديره الحين (حين) المذكور خبر لات.مناص حال</a:t>
            </a:r>
            <a:endParaRPr lang="en-US" dirty="0" smtClean="0"/>
          </a:p>
          <a:p>
            <a:r>
              <a:rPr lang="ar-SA" dirty="0" smtClean="0"/>
              <a:t>2- نصب ظرف المكان:</a:t>
            </a:r>
            <a:endParaRPr lang="en-US" dirty="0" smtClean="0"/>
          </a:p>
          <a:p>
            <a:r>
              <a:rPr lang="ar-SA" dirty="0" smtClean="0"/>
              <a:t>أ- ظرف المكان لا ينصب منه إلا ما كان غير محدد </a:t>
            </a:r>
            <a:r>
              <a:rPr lang="ar-SA" dirty="0" err="1" smtClean="0"/>
              <a:t>او</a:t>
            </a:r>
            <a:r>
              <a:rPr lang="ar-SA" dirty="0" smtClean="0"/>
              <a:t> مبهم ، مثل (فوق – تحت – </a:t>
            </a:r>
            <a:r>
              <a:rPr lang="ar-SA" dirty="0" err="1" smtClean="0"/>
              <a:t>امام</a:t>
            </a:r>
            <a:r>
              <a:rPr lang="ar-SA" dirty="0" smtClean="0"/>
              <a:t> – خلف - - يمين – شمال ) الحق فوق القوة ، تنطلق الطائرات بين السحب ، الجنة تحت </a:t>
            </a:r>
            <a:r>
              <a:rPr lang="ar-SA" dirty="0" err="1" smtClean="0"/>
              <a:t>اقدام</a:t>
            </a:r>
            <a:r>
              <a:rPr lang="ar-SA" dirty="0" smtClean="0"/>
              <a:t> </a:t>
            </a:r>
            <a:r>
              <a:rPr lang="ar-SA" dirty="0" err="1" smtClean="0"/>
              <a:t>الامهات</a:t>
            </a:r>
            <a:r>
              <a:rPr lang="ar-SA" dirty="0" smtClean="0"/>
              <a:t>.</a:t>
            </a:r>
            <a:endParaRPr lang="en-US" dirty="0" smtClean="0"/>
          </a:p>
          <a:p>
            <a:r>
              <a:rPr lang="ar-SA" dirty="0" smtClean="0"/>
              <a:t>ب- أما إذا كان ظرف المكان محدودا وجب فيه الجر . نحو : جلست في المنزل ، وذهبت إلى المدرسة ، وصليت في المسجد .</a:t>
            </a:r>
            <a:endParaRPr lang="en-US" dirty="0" smtClean="0"/>
          </a:p>
          <a:p>
            <a:r>
              <a:rPr lang="ar-SA" dirty="0" smtClean="0"/>
              <a:t>ما </a:t>
            </a:r>
            <a:r>
              <a:rPr lang="ar-SA" dirty="0" err="1" smtClean="0"/>
              <a:t>ينوب</a:t>
            </a:r>
            <a:r>
              <a:rPr lang="ar-SA" dirty="0" smtClean="0"/>
              <a:t> عن المفعول فيه : </a:t>
            </a:r>
            <a:endParaRPr lang="en-US" dirty="0" smtClean="0"/>
          </a:p>
          <a:p>
            <a:r>
              <a:rPr lang="ar-SA" dirty="0" smtClean="0"/>
              <a:t>1 </a:t>
            </a:r>
            <a:r>
              <a:rPr lang="ar-SA" dirty="0" err="1" smtClean="0"/>
              <a:t>ـ</a:t>
            </a:r>
            <a:r>
              <a:rPr lang="ar-SA" dirty="0" smtClean="0"/>
              <a:t> </a:t>
            </a:r>
            <a:r>
              <a:rPr lang="ar-SA" dirty="0" err="1" smtClean="0"/>
              <a:t>ـ</a:t>
            </a:r>
            <a:r>
              <a:rPr lang="ar-SA" dirty="0" smtClean="0"/>
              <a:t> العدد المميز بالظرف ، أو المضاف إليه .</a:t>
            </a:r>
            <a:endParaRPr lang="en-US" dirty="0" smtClean="0"/>
          </a:p>
          <a:p>
            <a:r>
              <a:rPr lang="ar-SA" dirty="0" smtClean="0"/>
              <a:t>نحو : مشيت ثلاثة أيام ، وقطعت عشرين ميلا .</a:t>
            </a:r>
            <a:endParaRPr lang="en-US" dirty="0" smtClean="0"/>
          </a:p>
          <a:p>
            <a:r>
              <a:rPr lang="ar-SA" dirty="0" smtClean="0"/>
              <a:t>2 </a:t>
            </a:r>
            <a:r>
              <a:rPr lang="ar-SA" dirty="0" err="1" smtClean="0"/>
              <a:t>ـ</a:t>
            </a:r>
            <a:r>
              <a:rPr lang="ar-SA" dirty="0" smtClean="0"/>
              <a:t> المضاف إليه الدال على الكلية أو ، الجزئية .</a:t>
            </a:r>
            <a:endParaRPr lang="en-US" dirty="0" smtClean="0"/>
          </a:p>
          <a:p>
            <a:r>
              <a:rPr lang="ar-SA" dirty="0" smtClean="0"/>
              <a:t> نحو : سرت كل الليل ،  وارتحت بعض النهار .</a:t>
            </a:r>
            <a:endParaRPr lang="en-US" dirty="0" smtClean="0"/>
          </a:p>
          <a:p>
            <a:r>
              <a:rPr lang="ar-SA" dirty="0" smtClean="0"/>
              <a:t>وقطعت نصف ميل أو كله أو بعضه أو جميعه أو عامته .</a:t>
            </a:r>
            <a:endParaRPr lang="en-US" dirty="0" smtClean="0"/>
          </a:p>
          <a:p>
            <a:r>
              <a:rPr lang="ar-SA" dirty="0" smtClean="0"/>
              <a:t>3 </a:t>
            </a:r>
            <a:r>
              <a:rPr lang="ar-SA" dirty="0" err="1" smtClean="0"/>
              <a:t>ـ</a:t>
            </a:r>
            <a:r>
              <a:rPr lang="ar-SA" dirty="0" smtClean="0"/>
              <a:t> اسم </a:t>
            </a:r>
            <a:r>
              <a:rPr lang="ar-SA" dirty="0" err="1" smtClean="0"/>
              <a:t>الاشارة</a:t>
            </a:r>
            <a:r>
              <a:rPr lang="ar-SA" dirty="0" smtClean="0"/>
              <a:t> ، نحو : سرت ذلك اليوم سيرا متعبا ، وسكنت تلك الجهة .</a:t>
            </a:r>
            <a:endParaRPr lang="en-US" dirty="0" smtClean="0"/>
          </a:p>
          <a:p>
            <a:r>
              <a:rPr lang="ar-SA" b="1" dirty="0" smtClean="0"/>
              <a:t>:نماذج من الإعراب</a:t>
            </a:r>
            <a:endParaRPr lang="en-US" dirty="0" smtClean="0"/>
          </a:p>
          <a:p>
            <a:r>
              <a:rPr lang="ar-SA" dirty="0" smtClean="0"/>
              <a:t>قال تعالى { وما تدري نفس ماذا تكسب غدا }</a:t>
            </a:r>
            <a:endParaRPr lang="en-US" dirty="0" smtClean="0"/>
          </a:p>
          <a:p>
            <a:r>
              <a:rPr lang="ar-SA" dirty="0" smtClean="0"/>
              <a:t>وما   : الواو حرف عطف ، وما نافية لا عمل لها .</a:t>
            </a:r>
            <a:endParaRPr lang="en-US" dirty="0" smtClean="0"/>
          </a:p>
          <a:p>
            <a:r>
              <a:rPr lang="ar-SA" dirty="0" smtClean="0"/>
              <a:t>تدري : فعل مضارع مرفوع وعلامة رفعه الضمة المقدرة على الياء للثقل .</a:t>
            </a:r>
            <a:endParaRPr lang="en-US" dirty="0" smtClean="0"/>
          </a:p>
          <a:p>
            <a:r>
              <a:rPr lang="ar-SA" dirty="0" smtClean="0"/>
              <a:t>نفس : فاعل مرفوع وعلامة رفعه الضمة .</a:t>
            </a:r>
            <a:endParaRPr lang="en-US" dirty="0" smtClean="0"/>
          </a:p>
          <a:p>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0000" lnSpcReduction="20000"/>
          </a:bodyPr>
          <a:lstStyle/>
          <a:p>
            <a:r>
              <a:rPr lang="ar-SA" dirty="0" smtClean="0"/>
              <a:t>ما ذا " اسم استفهام مركب مبنى على السكون في محل نصب مفعول </a:t>
            </a:r>
            <a:r>
              <a:rPr lang="ar-SA" dirty="0" err="1" smtClean="0"/>
              <a:t>به</a:t>
            </a:r>
            <a:r>
              <a:rPr lang="ar-SA" dirty="0" smtClean="0"/>
              <a:t> مقدم  لتكسب ، وجملة تكسب ... الخ سدت مسد مفعولي تدري المعلقة بالاستفهام .</a:t>
            </a:r>
            <a:endParaRPr lang="en-US" dirty="0" smtClean="0"/>
          </a:p>
          <a:p>
            <a:r>
              <a:rPr lang="ar-SA" dirty="0" smtClean="0"/>
              <a:t>تكسب : فعل مضارع مرفوع بالضمة ، وفاعله ضمير مستتر فيه جوازا تقدير: هي يعود على النفس .غدا : ظرف زمان منصوب بالفتحة متعلق بتكسب .</a:t>
            </a:r>
            <a:endParaRPr lang="en-US" dirty="0" smtClean="0"/>
          </a:p>
          <a:p>
            <a:r>
              <a:rPr lang="ar-SA" dirty="0" smtClean="0"/>
              <a:t>ويجوز أن تكون ما اسم استفهام في محل رفع مبتدأ ، وذا اسم موصول في محل رفع خبر .</a:t>
            </a:r>
            <a:endParaRPr lang="en-US" dirty="0" smtClean="0"/>
          </a:p>
          <a:p>
            <a:r>
              <a:rPr lang="ar-SA" dirty="0" smtClean="0"/>
              <a:t>ـ قال تعالى { لأكلوا من فوقهم ومن تحت أرجلهم }</a:t>
            </a:r>
            <a:endParaRPr lang="en-US" dirty="0" smtClean="0"/>
          </a:p>
          <a:p>
            <a:r>
              <a:rPr lang="ar-SA" dirty="0" smtClean="0"/>
              <a:t>لأكلوا : اللام واقعة في جواب لو ، وأكلوا فعل ماض مبنى على الضم لاتصاله بالواو ، والواو ضمير متصل مبني على السكون في محل رفع فاعل ، ومفعوله محذوف لقصد التعميم ، أو للقصد إلى نفس الفعل ، كما في قولهم : فلان يحل  ويعقد ، والأصل في ذلك كله على إثبات المعنى المقصود في نفسك للشيء على الإطلاق ، وجملة أكلوا لا محل لها من الإعراب جواب الشرط غير الجازم .</a:t>
            </a:r>
            <a:endParaRPr lang="en-US" dirty="0" smtClean="0"/>
          </a:p>
          <a:p>
            <a:r>
              <a:rPr lang="ar-SA" dirty="0" smtClean="0"/>
              <a:t>من فوقهم : جار ومجرور  متعلقان </a:t>
            </a:r>
            <a:r>
              <a:rPr lang="ar-SA" dirty="0" err="1" smtClean="0"/>
              <a:t>بأكلوا</a:t>
            </a:r>
            <a:r>
              <a:rPr lang="ar-SA" dirty="0" smtClean="0"/>
              <a:t> ، أو بمحذوف صفة للمفعول </a:t>
            </a:r>
            <a:r>
              <a:rPr lang="ar-SA" dirty="0" err="1" smtClean="0"/>
              <a:t>به</a:t>
            </a:r>
            <a:r>
              <a:rPr lang="ar-SA" dirty="0" smtClean="0"/>
              <a:t>  المحذوف ، والضمير المتصل في محل جر مضاف إليه .</a:t>
            </a:r>
            <a:endParaRPr lang="en-US" dirty="0" smtClean="0"/>
          </a:p>
          <a:p>
            <a:r>
              <a:rPr lang="ar-SA" dirty="0" smtClean="0"/>
              <a:t>ومن تحت أرجلهم : الواو عاطفة ، ومن تحت أرجلهم </a:t>
            </a:r>
            <a:r>
              <a:rPr lang="ar-SA" dirty="0" err="1" smtClean="0"/>
              <a:t>معطوف</a:t>
            </a:r>
            <a:r>
              <a:rPr lang="ar-SA" dirty="0" smtClean="0"/>
              <a:t> على ما قبله .</a:t>
            </a:r>
            <a:endParaRPr lang="en-US" dirty="0" smtClean="0"/>
          </a:p>
          <a:p>
            <a:r>
              <a:rPr lang="ar-SA" dirty="0" smtClean="0"/>
              <a:t>المفعول لأجله</a:t>
            </a:r>
            <a:endParaRPr lang="en-US" dirty="0" smtClean="0"/>
          </a:p>
          <a:p>
            <a:r>
              <a:rPr lang="ar-SA" dirty="0" smtClean="0"/>
              <a:t>مصدر منصوب يذكر لبيان سبب وقوع الفعل في الجملة الفعلية أي سبب وقوع الحدث ( أي انه يجيب عن </a:t>
            </a:r>
            <a:r>
              <a:rPr lang="ar-SA" dirty="0" err="1" smtClean="0"/>
              <a:t>لماذ</a:t>
            </a:r>
            <a:r>
              <a:rPr lang="ar-SA" dirty="0" smtClean="0"/>
              <a:t> وقع كذا؟ ) مثل : قمت </a:t>
            </a:r>
            <a:r>
              <a:rPr lang="ar-SA" dirty="0" err="1" smtClean="0"/>
              <a:t>اجلالا</a:t>
            </a:r>
            <a:r>
              <a:rPr lang="ar-SA" dirty="0" smtClean="0"/>
              <a:t> للعالم ، </a:t>
            </a:r>
            <a:r>
              <a:rPr lang="ar-SA" dirty="0" err="1" smtClean="0"/>
              <a:t>اجلالا</a:t>
            </a:r>
            <a:r>
              <a:rPr lang="ar-SA" dirty="0" smtClean="0"/>
              <a:t> مفعولا </a:t>
            </a:r>
            <a:r>
              <a:rPr lang="ar-SA" dirty="0" err="1" smtClean="0"/>
              <a:t>لاجله</a:t>
            </a:r>
            <a:r>
              <a:rPr lang="ar-SA" dirty="0" smtClean="0"/>
              <a:t> يبين سبب القيام (</a:t>
            </a:r>
            <a:r>
              <a:rPr lang="ar-SA" dirty="0" err="1" smtClean="0"/>
              <a:t>لماذ</a:t>
            </a:r>
            <a:r>
              <a:rPr lang="ar-SA" dirty="0" smtClean="0"/>
              <a:t> قمت ؟ </a:t>
            </a:r>
            <a:r>
              <a:rPr lang="ar-SA" dirty="0" err="1" smtClean="0"/>
              <a:t>اجلالا</a:t>
            </a:r>
            <a:r>
              <a:rPr lang="ar-SA" dirty="0" smtClean="0"/>
              <a:t> للعالم أي تقديرا له) ويأتي المفعول </a:t>
            </a:r>
            <a:r>
              <a:rPr lang="ar-SA" dirty="0" err="1" smtClean="0"/>
              <a:t>لاجله</a:t>
            </a:r>
            <a:r>
              <a:rPr lang="ar-SA" dirty="0" smtClean="0"/>
              <a:t> </a:t>
            </a:r>
            <a:r>
              <a:rPr lang="ar-SA" dirty="0" err="1" smtClean="0"/>
              <a:t>اما</a:t>
            </a:r>
            <a:r>
              <a:rPr lang="ar-SA" dirty="0" smtClean="0"/>
              <a:t> منصوبا ، </a:t>
            </a:r>
            <a:r>
              <a:rPr lang="ar-SA" dirty="0" err="1" smtClean="0"/>
              <a:t>واما</a:t>
            </a:r>
            <a:r>
              <a:rPr lang="ar-SA" dirty="0" smtClean="0"/>
              <a:t> شبه جملة منصوبا محلا ومجرورا بلام التعليل خاصة. </a:t>
            </a:r>
            <a:endParaRPr lang="en-US" dirty="0" smtClean="0"/>
          </a:p>
          <a:p>
            <a:r>
              <a:rPr lang="ar-SA" dirty="0" smtClean="0"/>
              <a:t>نحو : أقرأ حبا في القراءة .</a:t>
            </a:r>
            <a:endParaRPr lang="en-US" dirty="0" smtClean="0"/>
          </a:p>
          <a:p>
            <a:r>
              <a:rPr lang="ar-SA" dirty="0" smtClean="0"/>
              <a:t>حبا : مفعول لأجله ، وهو مما توفرت فيه كل الشروط التي ذكرنا سابقا ، فهو مصدر الفعل " حبّ " ، ويبين</a:t>
            </a:r>
            <a:endParaRPr lang="en-US" dirty="0" smtClean="0"/>
          </a:p>
          <a:p>
            <a:r>
              <a:rPr lang="ar-SA" dirty="0" smtClean="0"/>
              <a:t> سبب وقوع الفعل " أقرأ " ، لم أقرأ ؟ الجواب : حبا .</a:t>
            </a:r>
            <a:endParaRPr lang="en-US" dirty="0" smtClean="0"/>
          </a:p>
          <a:p>
            <a:r>
              <a:rPr lang="ar-SA" dirty="0" smtClean="0"/>
              <a:t>وهو متحد معه في الزمان بمعنى أن القراءة والحب حادثان في آن واحد  ، وليست القراءة في وقت غير وقت الحب . وهو متحد معه في الفاعل بمعنى أن القراءة والحب فاعلهما واحد وهو المتكلم ، فأنا أقرأ ، وأنا أحب </a:t>
            </a:r>
            <a:endParaRPr lang="ar-IQ"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0000" lnSpcReduction="20000"/>
          </a:bodyPr>
          <a:lstStyle/>
          <a:p>
            <a:r>
              <a:rPr lang="ar-SA" dirty="0" smtClean="0"/>
              <a:t>ومنه قوله تعالى : { ينفقون أموالهم ابتغاء مرضاة الله }.</a:t>
            </a:r>
            <a:endParaRPr lang="en-US" dirty="0" smtClean="0"/>
          </a:p>
          <a:p>
            <a:r>
              <a:rPr lang="ar-SA" dirty="0" smtClean="0"/>
              <a:t>تنبيه : إذا فقد المفعول لأجله شرطا من الشروط السابقة وجب حينئذ جره .</a:t>
            </a:r>
            <a:endParaRPr lang="en-US" dirty="0" smtClean="0"/>
          </a:p>
          <a:p>
            <a:r>
              <a:rPr lang="ar-SA" dirty="0" smtClean="0"/>
              <a:t>نوع المصدر الذي يقع مفعولا لأجله :</a:t>
            </a:r>
            <a:endParaRPr lang="en-US" dirty="0" smtClean="0"/>
          </a:p>
          <a:p>
            <a:r>
              <a:rPr lang="ar-SA" dirty="0" smtClean="0"/>
              <a:t>     ليست كل المصادر مناسبة لأن تكون مفاعيل له ، ولكن من المصادر المناسبة ما كانت تعبر عن رغبة من القلب ، أو عن شعور وإحساس ، ومن هذه المصادر :</a:t>
            </a:r>
            <a:endParaRPr lang="en-US" dirty="0" smtClean="0"/>
          </a:p>
          <a:p>
            <a:r>
              <a:rPr lang="ar-SA" dirty="0" smtClean="0"/>
              <a:t>خشية ، ورغبة ، وإكراما ، وإحسانا ، وحبا ، وتعظيما ، واستبقاء ، ونفورا ، وإجلالا ، وإكبارا ، وطلبا ، وتلبية ، وشوقا ، وعونا ، واعترافا ، وأنفة ، وإباء ،  وحياء ،  وتفانيا ، وابتغاء ، وخوفا ، وطمعا ، وحزنا ، ورأفة ، وشفقة ، وإنكارا ، واستحسانا ، واطمئنانا ، ورحمة ، وإعجابا ، وإرضاء ، ومواساة ، وتوبيخا ، </a:t>
            </a:r>
            <a:r>
              <a:rPr lang="ar-SA" dirty="0" err="1" smtClean="0"/>
              <a:t>وزلفة</a:t>
            </a:r>
            <a:r>
              <a:rPr lang="ar-SA" dirty="0" smtClean="0"/>
              <a:t> ، ونصحا .</a:t>
            </a:r>
            <a:endParaRPr lang="en-US" dirty="0" smtClean="0"/>
          </a:p>
          <a:p>
            <a:r>
              <a:rPr lang="ar-SA" dirty="0" smtClean="0"/>
              <a:t>ولا تأتي مثل هذه المصادر مفاعل له لأنها ليست صادرة من القلب ، وإنما صادرة من الجوارح . وهي : دراسة ، وقراءة ، وكتابة ، وإملاقا ، وعلما ، ووقوفا ، ونحوها فلا يصح أن نقول : سافرت إلى مصر علما .</a:t>
            </a:r>
            <a:endParaRPr lang="en-US" dirty="0" smtClean="0"/>
          </a:p>
          <a:p>
            <a:r>
              <a:rPr lang="ar-SA" dirty="0" smtClean="0"/>
              <a:t>وإنما نقول : طلبا للعلم ، أو للعلم .</a:t>
            </a:r>
            <a:endParaRPr lang="en-US" dirty="0" smtClean="0"/>
          </a:p>
          <a:p>
            <a:r>
              <a:rPr lang="ar-SA" dirty="0" smtClean="0"/>
              <a:t>خشية : تحَفَّظتُ في كلامي لخَشيةِ الزلَلِ.</a:t>
            </a:r>
            <a:endParaRPr lang="en-US" dirty="0" smtClean="0"/>
          </a:p>
          <a:p>
            <a:r>
              <a:rPr lang="ar-SA" dirty="0" smtClean="0"/>
              <a:t>رغبة : جاهدَت العدوَّ رغبةِ في تحريرِ الأرضِ</a:t>
            </a:r>
            <a:endParaRPr lang="en-US" dirty="0" smtClean="0"/>
          </a:p>
          <a:p>
            <a:r>
              <a:rPr lang="ar-IQ" dirty="0" smtClean="0"/>
              <a:t>طلبا:</a:t>
            </a:r>
            <a:r>
              <a:rPr lang="ar-SA" dirty="0" smtClean="0"/>
              <a:t> سافرَ طلبا للرزقِ</a:t>
            </a:r>
            <a:r>
              <a:rPr lang="en-US" dirty="0" smtClean="0"/>
              <a:t> ".</a:t>
            </a:r>
          </a:p>
          <a:p>
            <a:r>
              <a:rPr lang="ar-SA" dirty="0" smtClean="0"/>
              <a:t>الاطمئنان: زرتُ المريضَ للاطمئنانِ عليه</a:t>
            </a:r>
            <a:endParaRPr lang="en-US" dirty="0" smtClean="0"/>
          </a:p>
          <a:p>
            <a:r>
              <a:rPr lang="ar-SA" dirty="0" err="1" smtClean="0"/>
              <a:t>ارضاء</a:t>
            </a:r>
            <a:r>
              <a:rPr lang="ar-SA" dirty="0" smtClean="0"/>
              <a:t>: </a:t>
            </a:r>
            <a:r>
              <a:rPr lang="en-US" dirty="0" smtClean="0"/>
              <a:t>"</a:t>
            </a:r>
            <a:r>
              <a:rPr lang="ar-SA" dirty="0" smtClean="0"/>
              <a:t>أدّيتُ الصلاةَ </a:t>
            </a:r>
            <a:r>
              <a:rPr lang="ar-SA" dirty="0" err="1" smtClean="0"/>
              <a:t>إرضاءاً</a:t>
            </a:r>
            <a:r>
              <a:rPr lang="ar-SA" dirty="0" smtClean="0"/>
              <a:t> لربّي</a:t>
            </a:r>
            <a:endParaRPr lang="en-US" dirty="0" smtClean="0"/>
          </a:p>
          <a:p>
            <a:r>
              <a:rPr lang="ar-SA" dirty="0" smtClean="0"/>
              <a:t>ابتغاء : أعبد الله ابتغاءَ مرضاته</a:t>
            </a:r>
            <a:endParaRPr lang="en-US" dirty="0" smtClean="0"/>
          </a:p>
          <a:p>
            <a:r>
              <a:rPr lang="ar-SA" dirty="0" smtClean="0"/>
              <a:t>طمعا: خدعتك طمعا في مالك</a:t>
            </a:r>
            <a:endParaRPr lang="en-US" dirty="0" smtClean="0"/>
          </a:p>
          <a:p>
            <a:r>
              <a:rPr lang="ar-SA" dirty="0" smtClean="0"/>
              <a:t>حبا: حُبّاً في الاستطلاعِ أتيتُ</a:t>
            </a:r>
            <a:endParaRPr lang="en-US" dirty="0" smtClean="0"/>
          </a:p>
          <a:p>
            <a:r>
              <a:rPr lang="ar-SA" dirty="0" smtClean="0"/>
              <a:t>خوفا: </a:t>
            </a:r>
            <a:r>
              <a:rPr lang="ar-SA" dirty="0" err="1" smtClean="0"/>
              <a:t>اتناول</a:t>
            </a:r>
            <a:r>
              <a:rPr lang="ar-SA" dirty="0" smtClean="0"/>
              <a:t> الطعام خوفاً من تضاعف المرض</a:t>
            </a:r>
            <a:r>
              <a:rPr lang="ar-IQ" dirty="0" smtClean="0"/>
              <a:t>.</a:t>
            </a:r>
            <a:endParaRPr lang="en-US" dirty="0" smtClean="0"/>
          </a:p>
          <a:p>
            <a:r>
              <a:rPr lang="ar-IQ" dirty="0" smtClean="0"/>
              <a:t>تلبية: شاركت في المعركة تلبية لنداء الوطن.</a:t>
            </a:r>
            <a:endParaRPr lang="en-US" dirty="0" smtClean="0"/>
          </a:p>
          <a:p>
            <a:r>
              <a:rPr lang="ar-SA" dirty="0" smtClean="0"/>
              <a:t>أحكام المفعول لأجله الإعرابية :</a:t>
            </a:r>
            <a:endParaRPr lang="en-US" dirty="0" smtClean="0"/>
          </a:p>
          <a:p>
            <a:endParaRPr lang="ar-IQ"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62500" lnSpcReduction="20000"/>
          </a:bodyPr>
          <a:lstStyle/>
          <a:p>
            <a:r>
              <a:rPr lang="ar-SA" dirty="0" smtClean="0"/>
              <a:t>1 </a:t>
            </a:r>
            <a:r>
              <a:rPr lang="ar-SA" dirty="0" err="1" smtClean="0"/>
              <a:t>ـ</a:t>
            </a:r>
            <a:r>
              <a:rPr lang="ar-SA" dirty="0" smtClean="0"/>
              <a:t> الأصل في المفعول </a:t>
            </a:r>
            <a:r>
              <a:rPr lang="ar-SA" dirty="0" err="1" smtClean="0"/>
              <a:t>لاجله</a:t>
            </a:r>
            <a:r>
              <a:rPr lang="ar-SA" dirty="0" smtClean="0"/>
              <a:t> النصب ، ويجب نصبه إذا تجرد من " أل " التعريف ، والإضافة .</a:t>
            </a:r>
            <a:endParaRPr lang="en-US" dirty="0" smtClean="0"/>
          </a:p>
          <a:p>
            <a:r>
              <a:rPr lang="ar-SA" dirty="0" smtClean="0"/>
              <a:t>نحو : وقفت للمعلم إجلالا . وسافرت رغبة في الاستجمام .</a:t>
            </a:r>
            <a:endParaRPr lang="en-US" dirty="0" smtClean="0"/>
          </a:p>
          <a:p>
            <a:r>
              <a:rPr lang="ar-SA" dirty="0" smtClean="0"/>
              <a:t>غير أن هذا النوع يجوز فيه الجر أيضا .</a:t>
            </a:r>
            <a:endParaRPr lang="en-US" dirty="0" smtClean="0"/>
          </a:p>
          <a:p>
            <a:r>
              <a:rPr lang="ar-SA" dirty="0" smtClean="0"/>
              <a:t>نحو : سافرت للرغبة في الاستجمام .</a:t>
            </a:r>
            <a:endParaRPr lang="en-US" dirty="0" smtClean="0"/>
          </a:p>
          <a:p>
            <a:r>
              <a:rPr lang="ar-SA" dirty="0" smtClean="0"/>
              <a:t>2 </a:t>
            </a:r>
            <a:r>
              <a:rPr lang="ar-SA" dirty="0" err="1" smtClean="0"/>
              <a:t>ـ</a:t>
            </a:r>
            <a:r>
              <a:rPr lang="ar-SA" dirty="0" smtClean="0"/>
              <a:t> أن يكون معرفا </a:t>
            </a:r>
            <a:r>
              <a:rPr lang="ar-SA" dirty="0" err="1" smtClean="0"/>
              <a:t>بأل</a:t>
            </a:r>
            <a:r>
              <a:rPr lang="ar-SA" dirty="0" smtClean="0"/>
              <a:t> التعريف والأنسب فيه أن يكون مجرورا إذا سبق بحر  الجر . نحو : حضرت للاطمئنان عليك . وذهبنا إلى الريف للاستجمام .</a:t>
            </a:r>
            <a:endParaRPr lang="en-US" dirty="0" smtClean="0"/>
          </a:p>
          <a:p>
            <a:r>
              <a:rPr lang="ar-SA" dirty="0" smtClean="0"/>
              <a:t>ويجوز فيه النصب أيضا إذا تجرد من حرف الجر .</a:t>
            </a:r>
            <a:endParaRPr lang="en-US" dirty="0" smtClean="0"/>
          </a:p>
          <a:p>
            <a:r>
              <a:rPr lang="ar-SA" dirty="0" smtClean="0"/>
              <a:t>: ذهبنا إلى الريف الاستجمامَ .</a:t>
            </a:r>
            <a:endParaRPr lang="en-US" dirty="0" smtClean="0"/>
          </a:p>
          <a:p>
            <a:r>
              <a:rPr lang="ar-SA" dirty="0" smtClean="0"/>
              <a:t>ـ ومنه قول الشاعر :</a:t>
            </a:r>
            <a:endParaRPr lang="en-US" dirty="0" smtClean="0"/>
          </a:p>
          <a:p>
            <a:r>
              <a:rPr lang="ar-SA" dirty="0" smtClean="0"/>
              <a:t>       لا أقعدُ الجبنَ عن الهيجاء     ولو توالت زمرُ الأعداء</a:t>
            </a:r>
            <a:endParaRPr lang="en-US" dirty="0" smtClean="0"/>
          </a:p>
          <a:p>
            <a:r>
              <a:rPr lang="ar-SA" dirty="0" smtClean="0"/>
              <a:t>تصدقت لابتغاء وجه الله</a:t>
            </a:r>
            <a:endParaRPr lang="en-US" dirty="0" smtClean="0"/>
          </a:p>
          <a:p>
            <a:r>
              <a:rPr lang="ar-SA" dirty="0" smtClean="0"/>
              <a:t>المفعول معه</a:t>
            </a:r>
            <a:endParaRPr lang="en-US" dirty="0" smtClean="0"/>
          </a:p>
          <a:p>
            <a:r>
              <a:rPr lang="ar-SA" dirty="0" smtClean="0"/>
              <a:t>اسم منصوب يذكر بعد واو بمعنى مع ، للدلالة على ما فُعِل الفعل بمصاحبته</a:t>
            </a:r>
            <a:endParaRPr lang="en-US" dirty="0" smtClean="0"/>
          </a:p>
          <a:p>
            <a:r>
              <a:rPr lang="ar-SA" dirty="0" smtClean="0"/>
              <a:t>  نحو : سهرت والقمر . وسرت وسور المدرسة .</a:t>
            </a:r>
            <a:endParaRPr lang="en-US" dirty="0" smtClean="0"/>
          </a:p>
          <a:p>
            <a:r>
              <a:rPr lang="ar-SA" dirty="0" smtClean="0"/>
              <a:t>  واستيقظ النائم وآذان الفجر .</a:t>
            </a:r>
            <a:endParaRPr lang="en-US" dirty="0" smtClean="0"/>
          </a:p>
          <a:p>
            <a:r>
              <a:rPr lang="ar-SA" dirty="0" smtClean="0"/>
              <a:t> فكل من " القمر ، والمدرسة ، وآذان " قد وقع مفعولا معه بعد واو تعرف بواو مع ، أو واو المصاحبة ، ولا يمكن أن تكون تلك الأسماء </a:t>
            </a:r>
            <a:r>
              <a:rPr lang="ar-SA" dirty="0" err="1" smtClean="0"/>
              <a:t>معطوفة</a:t>
            </a:r>
            <a:r>
              <a:rPr lang="ar-SA" dirty="0" smtClean="0"/>
              <a:t> ، لأن الأفعال التي سبقتها لم تقع من متعدد ، بمعنى أن الفعل الذي وقع قبل الواو لا يمكن أن يقع على ما بعد الواو ، فالفعل سهر حدث من المتكلم ، ولكنه لا يمكن أن يحدث من القمر ، لأن القمر لا يسهر ، وقس بقية الأسماء الأخرى .</a:t>
            </a:r>
            <a:endParaRPr lang="en-US" dirty="0" smtClean="0"/>
          </a:p>
          <a:p>
            <a:r>
              <a:rPr lang="ar-SA" dirty="0" smtClean="0"/>
              <a:t> ومنه قوله تعالى : { والذين تبوءوا الدارَ والإيمانَ } .</a:t>
            </a:r>
            <a:endParaRPr lang="en-US" dirty="0" smtClean="0"/>
          </a:p>
          <a:p>
            <a:r>
              <a:rPr lang="ar-SA" u="sng" dirty="0" err="1" smtClean="0"/>
              <a:t>احوال</a:t>
            </a:r>
            <a:r>
              <a:rPr lang="ar-SA" u="sng" dirty="0" smtClean="0"/>
              <a:t> الاسم (بعد واو) مع: :</a:t>
            </a:r>
            <a:endParaRPr lang="en-US" dirty="0" smtClean="0"/>
          </a:p>
          <a:p>
            <a:r>
              <a:rPr lang="ar-SA" dirty="0" smtClean="0"/>
              <a:t>1 </a:t>
            </a:r>
            <a:r>
              <a:rPr lang="ar-SA" dirty="0" err="1" smtClean="0"/>
              <a:t>ـ</a:t>
            </a:r>
            <a:r>
              <a:rPr lang="ar-SA" dirty="0" smtClean="0"/>
              <a:t> </a:t>
            </a:r>
            <a:r>
              <a:rPr lang="ar-SA" u="sng" dirty="0" smtClean="0"/>
              <a:t>وجوب النصب على المعية</a:t>
            </a:r>
            <a:r>
              <a:rPr lang="ar-SA" dirty="0" smtClean="0"/>
              <a:t> ، إذا لم يقع الفعل من متعدد ، ولم تتم المشاركة ،</a:t>
            </a:r>
            <a:endParaRPr lang="en-US" dirty="0" smtClean="0"/>
          </a:p>
          <a:p>
            <a:r>
              <a:rPr lang="ar-SA" dirty="0" smtClean="0"/>
              <a:t>ولزم من العطف فساد المعنى .  </a:t>
            </a:r>
            <a:endParaRPr lang="en-US" dirty="0" smtClean="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829576" cy="6188224"/>
          </a:xfrm>
        </p:spPr>
        <p:txBody>
          <a:bodyPr>
            <a:noAutofit/>
          </a:bodyPr>
          <a:lstStyle/>
          <a:p>
            <a:r>
              <a:rPr lang="ar-SA" sz="1600" dirty="0" smtClean="0">
                <a:latin typeface="Simplified Arabic" pitchFamily="18" charset="-78"/>
                <a:cs typeface="Simplified Arabic" pitchFamily="18" charset="-78"/>
              </a:rPr>
              <a:t>القـــواعــــد</a:t>
            </a:r>
            <a:endParaRPr lang="en-US" sz="1600" dirty="0" smtClean="0">
              <a:latin typeface="Simplified Arabic" pitchFamily="18" charset="-78"/>
              <a:cs typeface="Simplified Arabic" pitchFamily="18" charset="-78"/>
            </a:endParaRPr>
          </a:p>
          <a:p>
            <a:r>
              <a:rPr lang="ar-SA" sz="1600" dirty="0" err="1" smtClean="0">
                <a:latin typeface="Simplified Arabic" pitchFamily="18" charset="-78"/>
                <a:cs typeface="Simplified Arabic" pitchFamily="18" charset="-78"/>
              </a:rPr>
              <a:t>المنصوبات</a:t>
            </a:r>
            <a:endParaRPr lang="en-US" sz="1600" dirty="0" smtClean="0">
              <a:latin typeface="Simplified Arabic" pitchFamily="18" charset="-78"/>
              <a:cs typeface="Simplified Arabic" pitchFamily="18" charset="-78"/>
            </a:endParaRPr>
          </a:p>
          <a:p>
            <a:r>
              <a:rPr lang="ar-SA" sz="1600" dirty="0" smtClean="0">
                <a:latin typeface="Simplified Arabic" pitchFamily="18" charset="-78"/>
                <a:cs typeface="Simplified Arabic" pitchFamily="18" charset="-78"/>
              </a:rPr>
              <a:t>إنَّ وأخواتها:</a:t>
            </a:r>
            <a:endParaRPr lang="en-US" sz="1600" dirty="0" smtClean="0">
              <a:latin typeface="Simplified Arabic" pitchFamily="18" charset="-78"/>
              <a:cs typeface="Simplified Arabic" pitchFamily="18" charset="-78"/>
            </a:endParaRPr>
          </a:p>
          <a:p>
            <a:r>
              <a:rPr lang="ar-SA" sz="1600" dirty="0" smtClean="0">
                <a:latin typeface="Simplified Arabic" pitchFamily="18" charset="-78"/>
                <a:cs typeface="Simplified Arabic" pitchFamily="18" charset="-78"/>
              </a:rPr>
              <a:t>      تدخل </a:t>
            </a:r>
            <a:r>
              <a:rPr lang="ar-SA" sz="1600" dirty="0" err="1" smtClean="0">
                <a:latin typeface="Simplified Arabic" pitchFamily="18" charset="-78"/>
                <a:cs typeface="Simplified Arabic" pitchFamily="18" charset="-78"/>
              </a:rPr>
              <a:t>ان</a:t>
            </a:r>
            <a:r>
              <a:rPr lang="ar-SA" sz="1600" dirty="0" smtClean="0">
                <a:latin typeface="Simplified Arabic" pitchFamily="18" charset="-78"/>
                <a:cs typeface="Simplified Arabic" pitchFamily="18" charset="-78"/>
              </a:rPr>
              <a:t> </a:t>
            </a:r>
            <a:r>
              <a:rPr lang="ar-SA" sz="1600" dirty="0" err="1" smtClean="0">
                <a:latin typeface="Simplified Arabic" pitchFamily="18" charset="-78"/>
                <a:cs typeface="Simplified Arabic" pitchFamily="18" charset="-78"/>
              </a:rPr>
              <a:t>واخواتها</a:t>
            </a:r>
            <a:r>
              <a:rPr lang="ar-SA" sz="1600" dirty="0" smtClean="0">
                <a:latin typeface="Simplified Arabic" pitchFamily="18" charset="-78"/>
                <a:cs typeface="Simplified Arabic" pitchFamily="18" charset="-78"/>
              </a:rPr>
              <a:t> على المبتدأ والخبر فتنصب </a:t>
            </a:r>
            <a:r>
              <a:rPr lang="ar-SA" sz="1600" dirty="0" err="1" smtClean="0">
                <a:latin typeface="Simplified Arabic" pitchFamily="18" charset="-78"/>
                <a:cs typeface="Simplified Arabic" pitchFamily="18" charset="-78"/>
              </a:rPr>
              <a:t>الاول</a:t>
            </a:r>
            <a:r>
              <a:rPr lang="ar-SA" sz="1600" dirty="0" smtClean="0">
                <a:latin typeface="Simplified Arabic" pitchFamily="18" charset="-78"/>
                <a:cs typeface="Simplified Arabic" pitchFamily="18" charset="-78"/>
              </a:rPr>
              <a:t> ويسمى اسمها وترفع الثاني ويسمى خبرها وهذه </a:t>
            </a:r>
            <a:r>
              <a:rPr lang="ar-SA" sz="1600" dirty="0" err="1" smtClean="0">
                <a:latin typeface="Simplified Arabic" pitchFamily="18" charset="-78"/>
                <a:cs typeface="Simplified Arabic" pitchFamily="18" charset="-78"/>
              </a:rPr>
              <a:t>الادوات</a:t>
            </a:r>
            <a:r>
              <a:rPr lang="ar-SA" sz="1600" dirty="0" smtClean="0">
                <a:latin typeface="Simplified Arabic" pitchFamily="18" charset="-78"/>
                <a:cs typeface="Simplified Arabic" pitchFamily="18" charset="-78"/>
              </a:rPr>
              <a:t> هي :</a:t>
            </a:r>
            <a:endParaRPr lang="en-US" sz="1600" dirty="0" smtClean="0">
              <a:latin typeface="Simplified Arabic" pitchFamily="18" charset="-78"/>
              <a:cs typeface="Simplified Arabic" pitchFamily="18" charset="-78"/>
            </a:endParaRPr>
          </a:p>
          <a:p>
            <a:r>
              <a:rPr lang="ar-SA" sz="1600" b="1" dirty="0" smtClean="0">
                <a:latin typeface="Simplified Arabic" pitchFamily="18" charset="-78"/>
                <a:cs typeface="Simplified Arabic" pitchFamily="18" charset="-78"/>
              </a:rPr>
              <a:t>( إنَّ – أنَّ – لكنَّ – كأنَّ – ليتَ – لَعَلَّ )</a:t>
            </a:r>
            <a:endParaRPr lang="en-US" sz="1600" dirty="0" smtClean="0">
              <a:latin typeface="Simplified Arabic" pitchFamily="18" charset="-78"/>
              <a:cs typeface="Simplified Arabic" pitchFamily="18" charset="-78"/>
            </a:endParaRPr>
          </a:p>
          <a:p>
            <a:r>
              <a:rPr lang="ar-SA" sz="1600" dirty="0" smtClean="0">
                <a:latin typeface="Simplified Arabic" pitchFamily="18" charset="-78"/>
                <a:cs typeface="Simplified Arabic" pitchFamily="18" charset="-78"/>
              </a:rPr>
              <a:t>إنَّ – أنَّ : تفيدان التوكيد ، إنَّ الصحافة لسان الشعب. </a:t>
            </a:r>
            <a:r>
              <a:rPr lang="ar-SA" sz="1600" dirty="0" err="1" smtClean="0">
                <a:latin typeface="Simplified Arabic" pitchFamily="18" charset="-78"/>
                <a:cs typeface="Simplified Arabic" pitchFamily="18" charset="-78"/>
              </a:rPr>
              <a:t>ايقنت</a:t>
            </a:r>
            <a:r>
              <a:rPr lang="ar-SA" sz="1600" dirty="0" smtClean="0">
                <a:latin typeface="Simplified Arabic" pitchFamily="18" charset="-78"/>
                <a:cs typeface="Simplified Arabic" pitchFamily="18" charset="-78"/>
              </a:rPr>
              <a:t> </a:t>
            </a:r>
            <a:r>
              <a:rPr lang="ar-SA" sz="1600" dirty="0" err="1" smtClean="0">
                <a:latin typeface="Simplified Arabic" pitchFamily="18" charset="-78"/>
                <a:cs typeface="Simplified Arabic" pitchFamily="18" charset="-78"/>
              </a:rPr>
              <a:t>ان</a:t>
            </a:r>
            <a:r>
              <a:rPr lang="ar-SA" sz="1600" dirty="0" smtClean="0">
                <a:latin typeface="Simplified Arabic" pitchFamily="18" charset="-78"/>
                <a:cs typeface="Simplified Arabic" pitchFamily="18" charset="-78"/>
              </a:rPr>
              <a:t> الشدائد صانعة الرجال وقوله تعالى</a:t>
            </a:r>
            <a:r>
              <a:rPr lang="en-US" sz="1600" dirty="0" smtClean="0">
                <a:latin typeface="Simplified Arabic" pitchFamily="18" charset="-78"/>
                <a:cs typeface="Simplified Arabic" pitchFamily="18" charset="-78"/>
              </a:rPr>
              <a:t> : </a:t>
            </a:r>
            <a:r>
              <a:rPr lang="ar-SA" sz="1600" dirty="0" smtClean="0">
                <a:latin typeface="Simplified Arabic" pitchFamily="18" charset="-78"/>
                <a:cs typeface="Simplified Arabic" pitchFamily="18" charset="-78"/>
              </a:rPr>
              <a:t>(وإنَّ ربك لذو مغفرة للناس)</a:t>
            </a:r>
            <a:r>
              <a:rPr lang="en-US" sz="1600" dirty="0" smtClean="0">
                <a:latin typeface="Simplified Arabic" pitchFamily="18" charset="-78"/>
                <a:cs typeface="Simplified Arabic" pitchFamily="18" charset="-78"/>
              </a:rPr>
              <a:t> .</a:t>
            </a:r>
          </a:p>
          <a:p>
            <a:r>
              <a:rPr lang="ar-SA" sz="1600" dirty="0" smtClean="0">
                <a:latin typeface="Simplified Arabic" pitchFamily="18" charset="-78"/>
                <a:cs typeface="Simplified Arabic" pitchFamily="18" charset="-78"/>
              </a:rPr>
              <a:t>كأنَّ : تفيد التشبيه ، كأنَّ الرجلَ أسدٌ. وقوله تعالى</a:t>
            </a:r>
            <a:r>
              <a:rPr lang="en-US" sz="1600" dirty="0" smtClean="0">
                <a:latin typeface="Simplified Arabic" pitchFamily="18" charset="-78"/>
                <a:cs typeface="Simplified Arabic" pitchFamily="18" charset="-78"/>
              </a:rPr>
              <a:t> : </a:t>
            </a:r>
            <a:r>
              <a:rPr lang="ar-SA" sz="1600" dirty="0" smtClean="0">
                <a:latin typeface="Simplified Arabic" pitchFamily="18" charset="-78"/>
                <a:cs typeface="Simplified Arabic" pitchFamily="18" charset="-78"/>
              </a:rPr>
              <a:t>(كأن في أذنيه وقرا</a:t>
            </a:r>
            <a:r>
              <a:rPr lang="en-US" sz="1600" dirty="0" smtClean="0">
                <a:latin typeface="Simplified Arabic" pitchFamily="18" charset="-78"/>
                <a:cs typeface="Simplified Arabic" pitchFamily="18" charset="-78"/>
              </a:rPr>
              <a:t>(</a:t>
            </a:r>
            <a:r>
              <a:rPr lang="ar-SA" sz="1600" dirty="0" smtClean="0">
                <a:latin typeface="Simplified Arabic" pitchFamily="18" charset="-78"/>
                <a:cs typeface="Simplified Arabic" pitchFamily="18" charset="-78"/>
              </a:rPr>
              <a:t>.        لَكِنَّ: للاستدراك ، وصلَ الضيوفُ ، لَكِنَّ محمداً غائبٌ. وقوله تعالى</a:t>
            </a:r>
            <a:r>
              <a:rPr lang="en-US" sz="1600" dirty="0" smtClean="0">
                <a:latin typeface="Simplified Arabic" pitchFamily="18" charset="-78"/>
                <a:cs typeface="Simplified Arabic" pitchFamily="18" charset="-78"/>
              </a:rPr>
              <a:t> : </a:t>
            </a:r>
            <a:r>
              <a:rPr lang="ar-SA" sz="1600" dirty="0" smtClean="0">
                <a:latin typeface="Simplified Arabic" pitchFamily="18" charset="-78"/>
                <a:cs typeface="Simplified Arabic" pitchFamily="18" charset="-78"/>
              </a:rPr>
              <a:t>(إنَّ الله لذو فضل على الناس ولكنَّ أكثر الناس لا يشكرون</a:t>
            </a:r>
            <a:r>
              <a:rPr lang="ar-IQ" sz="1600" dirty="0" smtClean="0">
                <a:latin typeface="Simplified Arabic" pitchFamily="18" charset="-78"/>
                <a:cs typeface="Simplified Arabic" pitchFamily="18" charset="-78"/>
              </a:rPr>
              <a:t>)</a:t>
            </a:r>
            <a:r>
              <a:rPr lang="en-US" sz="1600" dirty="0" smtClean="0">
                <a:latin typeface="Simplified Arabic" pitchFamily="18" charset="-78"/>
                <a:cs typeface="Simplified Arabic" pitchFamily="18" charset="-78"/>
              </a:rPr>
              <a:t> .</a:t>
            </a:r>
          </a:p>
          <a:p>
            <a:r>
              <a:rPr lang="ar-SA" sz="1600" dirty="0" smtClean="0">
                <a:latin typeface="Simplified Arabic" pitchFamily="18" charset="-78"/>
                <a:cs typeface="Simplified Arabic" pitchFamily="18" charset="-78"/>
              </a:rPr>
              <a:t>ليتَ : تفيد التمني ، ليتَ الطالبَ فاهمٌ.</a:t>
            </a:r>
            <a:endParaRPr lang="en-US" sz="1600" dirty="0" smtClean="0">
              <a:latin typeface="Simplified Arabic" pitchFamily="18" charset="-78"/>
              <a:cs typeface="Simplified Arabic" pitchFamily="18" charset="-78"/>
            </a:endParaRPr>
          </a:p>
          <a:p>
            <a:r>
              <a:rPr lang="ar-SA" sz="1600" dirty="0" smtClean="0">
                <a:latin typeface="Simplified Arabic" pitchFamily="18" charset="-78"/>
                <a:cs typeface="Simplified Arabic" pitchFamily="18" charset="-78"/>
              </a:rPr>
              <a:t>لَعَلَّ :تفيد الترجي والتوقع ، لعلَّ المطرَ ينزلُ. لعل الله يرحمنا</a:t>
            </a:r>
            <a:r>
              <a:rPr lang="en-US" sz="1600" dirty="0" smtClean="0">
                <a:latin typeface="Simplified Arabic" pitchFamily="18" charset="-78"/>
                <a:cs typeface="Simplified Arabic" pitchFamily="18" charset="-78"/>
              </a:rPr>
              <a:t> .</a:t>
            </a:r>
            <a:r>
              <a:rPr lang="ar-SA" sz="1600" dirty="0" smtClean="0">
                <a:latin typeface="Simplified Arabic" pitchFamily="18" charset="-78"/>
                <a:cs typeface="Simplified Arabic" pitchFamily="18" charset="-78"/>
              </a:rPr>
              <a:t>لعل النصر قريب قوله تعالى</a:t>
            </a:r>
            <a:r>
              <a:rPr lang="en-US" sz="1600" dirty="0" smtClean="0">
                <a:latin typeface="Simplified Arabic" pitchFamily="18" charset="-78"/>
                <a:cs typeface="Simplified Arabic" pitchFamily="18" charset="-78"/>
              </a:rPr>
              <a:t> : </a:t>
            </a:r>
            <a:r>
              <a:rPr lang="ar-SA" sz="1600" dirty="0" smtClean="0">
                <a:latin typeface="Simplified Arabic" pitchFamily="18" charset="-78"/>
                <a:cs typeface="Simplified Arabic" pitchFamily="18" charset="-78"/>
              </a:rPr>
              <a:t>(فقولا له قولا لينا لعله يتذكر أو يخشى)</a:t>
            </a:r>
            <a:r>
              <a:rPr lang="en-US" sz="1600" dirty="0" smtClean="0">
                <a:latin typeface="Simplified Arabic" pitchFamily="18" charset="-78"/>
                <a:cs typeface="Simplified Arabic" pitchFamily="18" charset="-78"/>
              </a:rPr>
              <a:t> .</a:t>
            </a:r>
          </a:p>
          <a:p>
            <a:r>
              <a:rPr lang="ar-SA" sz="1600" b="1" u="sng" dirty="0" smtClean="0">
                <a:latin typeface="Simplified Arabic" pitchFamily="18" charset="-78"/>
                <a:cs typeface="Simplified Arabic" pitchFamily="18" charset="-78"/>
              </a:rPr>
              <a:t>ملحوظة :الفرق بين الترجي والتمني: </a:t>
            </a:r>
            <a:endParaRPr lang="en-US" sz="1600" dirty="0" smtClean="0">
              <a:latin typeface="Simplified Arabic" pitchFamily="18" charset="-78"/>
              <a:cs typeface="Simplified Arabic" pitchFamily="18" charset="-78"/>
            </a:endParaRPr>
          </a:p>
          <a:p>
            <a:r>
              <a:rPr lang="ar-SA" sz="1600" dirty="0" smtClean="0">
                <a:latin typeface="Simplified Arabic" pitchFamily="18" charset="-78"/>
                <a:cs typeface="Simplified Arabic" pitchFamily="18" charset="-78"/>
              </a:rPr>
              <a:t>التمني: يكون في الممكن نحو: (ليت زيداً قائمٌ)، وفي غير الممكن نحو: </a:t>
            </a:r>
            <a:endParaRPr lang="en-US" sz="1600" dirty="0" smtClean="0">
              <a:latin typeface="Simplified Arabic" pitchFamily="18" charset="-78"/>
              <a:cs typeface="Simplified Arabic" pitchFamily="18" charset="-78"/>
            </a:endParaRPr>
          </a:p>
          <a:p>
            <a:r>
              <a:rPr lang="ar-SA" sz="1600" dirty="0" smtClean="0">
                <a:latin typeface="Simplified Arabic" pitchFamily="18" charset="-78"/>
                <a:cs typeface="Simplified Arabic" pitchFamily="18" charset="-78"/>
              </a:rPr>
              <a:t>الترجي: لا يكون إلا في الممكن، فلا تقول: لعل الشباب يعود .</a:t>
            </a:r>
            <a:endParaRPr lang="en-US" sz="1600" dirty="0" smtClean="0">
              <a:latin typeface="Simplified Arabic" pitchFamily="18" charset="-78"/>
              <a:cs typeface="Simplified Arabic" pitchFamily="18" charset="-78"/>
            </a:endParaRPr>
          </a:p>
          <a:p>
            <a:r>
              <a:rPr lang="ar-SA" sz="1600" b="1" dirty="0" smtClean="0">
                <a:latin typeface="Simplified Arabic" pitchFamily="18" charset="-78"/>
                <a:cs typeface="Simplified Arabic" pitchFamily="18" charset="-78"/>
              </a:rPr>
              <a:t>وتسمى الحروف المشبهة بالفعل ،  وتتمثل أوجه الشبه في الآتي</a:t>
            </a:r>
            <a:r>
              <a:rPr lang="en-US" sz="1600" b="1" dirty="0" smtClean="0">
                <a:latin typeface="Simplified Arabic" pitchFamily="18" charset="-78"/>
                <a:cs typeface="Simplified Arabic" pitchFamily="18" charset="-78"/>
              </a:rPr>
              <a:t>: </a:t>
            </a:r>
            <a:endParaRPr lang="en-US" sz="1600" dirty="0" smtClean="0">
              <a:latin typeface="Simplified Arabic" pitchFamily="18" charset="-78"/>
              <a:cs typeface="Simplified Arabic" pitchFamily="18" charset="-78"/>
            </a:endParaRPr>
          </a:p>
          <a:p>
            <a:r>
              <a:rPr lang="ar-SA" sz="1600" dirty="0" smtClean="0">
                <a:latin typeface="Simplified Arabic" pitchFamily="18" charset="-78"/>
                <a:cs typeface="Simplified Arabic" pitchFamily="18" charset="-78"/>
              </a:rPr>
              <a:t>1- هذه الحروف مبنية على الفتح كما هو الحال في الفعل الماضي.</a:t>
            </a:r>
            <a:endParaRPr lang="en-US" sz="1600" dirty="0" smtClean="0">
              <a:latin typeface="Simplified Arabic" pitchFamily="18" charset="-78"/>
              <a:cs typeface="Simplified Arabic" pitchFamily="18" charset="-78"/>
            </a:endParaRPr>
          </a:p>
          <a:p>
            <a:r>
              <a:rPr lang="ar-SA" sz="1600" dirty="0" smtClean="0">
                <a:latin typeface="Simplified Arabic" pitchFamily="18" charset="-78"/>
                <a:cs typeface="Simplified Arabic" pitchFamily="18" charset="-78"/>
              </a:rPr>
              <a:t>2- تتصل الضمائر بهذه الحروف كما تتصل بالفعل</a:t>
            </a:r>
            <a:r>
              <a:rPr lang="en-US" sz="1600" dirty="0" smtClean="0">
                <a:latin typeface="Simplified Arabic" pitchFamily="18" charset="-78"/>
                <a:cs typeface="Simplified Arabic" pitchFamily="18" charset="-78"/>
              </a:rPr>
              <a:t> . </a:t>
            </a:r>
            <a:r>
              <a:rPr lang="ar-SA" sz="1600" dirty="0" smtClean="0">
                <a:latin typeface="Simplified Arabic" pitchFamily="18" charset="-78"/>
                <a:cs typeface="Simplified Arabic" pitchFamily="18" charset="-78"/>
              </a:rPr>
              <a:t>فنقول</a:t>
            </a:r>
            <a:r>
              <a:rPr lang="en-US" sz="1600" dirty="0" smtClean="0">
                <a:latin typeface="Simplified Arabic" pitchFamily="18" charset="-78"/>
                <a:cs typeface="Simplified Arabic" pitchFamily="18" charset="-78"/>
              </a:rPr>
              <a:t> : </a:t>
            </a:r>
            <a:r>
              <a:rPr lang="ar-SA" sz="1600" dirty="0" smtClean="0">
                <a:latin typeface="Simplified Arabic" pitchFamily="18" charset="-78"/>
                <a:cs typeface="Simplified Arabic" pitchFamily="18" charset="-78"/>
              </a:rPr>
              <a:t>إنه ، كما نقول</a:t>
            </a:r>
            <a:r>
              <a:rPr lang="en-US" sz="1600" dirty="0" smtClean="0">
                <a:latin typeface="Simplified Arabic" pitchFamily="18" charset="-78"/>
                <a:cs typeface="Simplified Arabic" pitchFamily="18" charset="-78"/>
              </a:rPr>
              <a:t> :  </a:t>
            </a:r>
            <a:r>
              <a:rPr lang="ar-SA" sz="1600" dirty="0" smtClean="0">
                <a:latin typeface="Simplified Arabic" pitchFamily="18" charset="-78"/>
                <a:cs typeface="Simplified Arabic" pitchFamily="18" charset="-78"/>
              </a:rPr>
              <a:t>ضربه</a:t>
            </a:r>
            <a:r>
              <a:rPr lang="en-US" sz="1600" dirty="0" smtClean="0">
                <a:latin typeface="Simplified Arabic" pitchFamily="18" charset="-78"/>
                <a:cs typeface="Simplified Arabic" pitchFamily="18" charset="-78"/>
              </a:rPr>
              <a:t>.</a:t>
            </a:r>
          </a:p>
          <a:p>
            <a:r>
              <a:rPr lang="ar-SA" sz="1600" dirty="0" smtClean="0">
                <a:latin typeface="Simplified Arabic" pitchFamily="18" charset="-78"/>
                <a:cs typeface="Simplified Arabic" pitchFamily="18" charset="-78"/>
              </a:rPr>
              <a:t>3- </a:t>
            </a:r>
            <a:r>
              <a:rPr lang="ar-SA" sz="1600" dirty="0" err="1" smtClean="0">
                <a:latin typeface="Simplified Arabic" pitchFamily="18" charset="-78"/>
                <a:cs typeface="Simplified Arabic" pitchFamily="18" charset="-78"/>
              </a:rPr>
              <a:t>انها</a:t>
            </a:r>
            <a:r>
              <a:rPr lang="ar-SA" sz="1600" dirty="0" smtClean="0">
                <a:latin typeface="Simplified Arabic" pitchFamily="18" charset="-78"/>
                <a:cs typeface="Simplified Arabic" pitchFamily="18" charset="-78"/>
              </a:rPr>
              <a:t> تتكون من </a:t>
            </a:r>
            <a:r>
              <a:rPr lang="ar-SA" sz="1600" dirty="0" err="1" smtClean="0">
                <a:latin typeface="Simplified Arabic" pitchFamily="18" charset="-78"/>
                <a:cs typeface="Simplified Arabic" pitchFamily="18" charset="-78"/>
              </a:rPr>
              <a:t>اكثر</a:t>
            </a:r>
            <a:r>
              <a:rPr lang="ar-SA" sz="1600" dirty="0" smtClean="0">
                <a:latin typeface="Simplified Arabic" pitchFamily="18" charset="-78"/>
                <a:cs typeface="Simplified Arabic" pitchFamily="18" charset="-78"/>
              </a:rPr>
              <a:t> من حرفين </a:t>
            </a:r>
            <a:r>
              <a:rPr lang="ar-SA" sz="1600" dirty="0" err="1" smtClean="0">
                <a:latin typeface="Simplified Arabic" pitchFamily="18" charset="-78"/>
                <a:cs typeface="Simplified Arabic" pitchFamily="18" charset="-78"/>
              </a:rPr>
              <a:t>كالافعال</a:t>
            </a:r>
            <a:r>
              <a:rPr lang="ar-SA" sz="1600" dirty="0" smtClean="0">
                <a:latin typeface="Simplified Arabic" pitchFamily="18" charset="-78"/>
                <a:cs typeface="Simplified Arabic" pitchFamily="18" charset="-78"/>
              </a:rPr>
              <a:t>.</a:t>
            </a:r>
            <a:endParaRPr lang="en-US" sz="1600" dirty="0" smtClean="0">
              <a:latin typeface="Simplified Arabic" pitchFamily="18" charset="-78"/>
              <a:cs typeface="Simplified Arabic" pitchFamily="18" charset="-78"/>
            </a:endParaRPr>
          </a:p>
          <a:p>
            <a:r>
              <a:rPr lang="ar-IQ" sz="1600" dirty="0" smtClean="0">
                <a:latin typeface="Simplified Arabic" pitchFamily="18" charset="-78"/>
                <a:cs typeface="Simplified Arabic" pitchFamily="18" charset="-78"/>
              </a:rPr>
              <a:t> </a:t>
            </a:r>
            <a:endParaRPr lang="en-US" sz="1600" dirty="0" smtClean="0">
              <a:latin typeface="Simplified Arabic" pitchFamily="18" charset="-78"/>
              <a:cs typeface="Simplified Arabic" pitchFamily="18" charset="-78"/>
            </a:endParaRPr>
          </a:p>
          <a:p>
            <a:r>
              <a:rPr lang="ar-IQ" sz="1600" dirty="0" smtClean="0">
                <a:latin typeface="Simplified Arabic" pitchFamily="18" charset="-78"/>
                <a:cs typeface="Simplified Arabic" pitchFamily="18" charset="-78"/>
              </a:rPr>
              <a:t> </a:t>
            </a:r>
            <a:endParaRPr lang="en-US" sz="1600" dirty="0" smtClean="0">
              <a:latin typeface="Simplified Arabic" pitchFamily="18" charset="-78"/>
              <a:cs typeface="Simplified Arabic" pitchFamily="18" charset="-78"/>
            </a:endParaRPr>
          </a:p>
          <a:p>
            <a:endParaRPr lang="ar-IQ" sz="1600" dirty="0">
              <a:latin typeface="Simplified Arabic" pitchFamily="18" charset="-78"/>
              <a:cs typeface="Simplified Arabic" pitchFamily="18" charset="-78"/>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0000" lnSpcReduction="20000"/>
          </a:bodyPr>
          <a:lstStyle/>
          <a:p>
            <a:r>
              <a:rPr lang="ar-SA" dirty="0" smtClean="0"/>
              <a:t>نحو : جلست والقمر . ونمت والفجر .</a:t>
            </a:r>
            <a:endParaRPr lang="en-US" dirty="0" smtClean="0"/>
          </a:p>
          <a:p>
            <a:r>
              <a:rPr lang="ar-SA" dirty="0" smtClean="0"/>
              <a:t>كما يجب النصب على المعية بسبب صفات لفظية في العطف ، وذلك إذا وقع الاسم بعد ضمير رفع متصل ، أو مستتر ، لأن الاسم الظاهر لا يعطف على الضمير إلا إذا أكدناه بضمير منفصل .</a:t>
            </a:r>
            <a:endParaRPr lang="en-US" dirty="0" smtClean="0"/>
          </a:p>
          <a:p>
            <a:r>
              <a:rPr lang="ar-SA" dirty="0" smtClean="0"/>
              <a:t>فإذا قلت : حضرت ومحمدا ، ووصل وزيدا .	</a:t>
            </a:r>
            <a:endParaRPr lang="en-US" dirty="0" smtClean="0"/>
          </a:p>
          <a:p>
            <a:r>
              <a:rPr lang="ar-SA" dirty="0" smtClean="0"/>
              <a:t>أعرب الاسم مفعولا معه ، وكان واجب النصب .</a:t>
            </a:r>
            <a:endParaRPr lang="en-US" dirty="0" smtClean="0"/>
          </a:p>
          <a:p>
            <a:r>
              <a:rPr lang="ar-SA" dirty="0" smtClean="0"/>
              <a:t>أما إذا قلت : حضرت أنا ومحمد ، أو سافر أنت وعليّ .</a:t>
            </a:r>
            <a:endParaRPr lang="en-US" dirty="0" smtClean="0"/>
          </a:p>
          <a:p>
            <a:r>
              <a:rPr lang="ar-SA" dirty="0" smtClean="0"/>
              <a:t>أعرب الاسم </a:t>
            </a:r>
            <a:r>
              <a:rPr lang="ar-SA" dirty="0" err="1" smtClean="0"/>
              <a:t>معطوفا</a:t>
            </a:r>
            <a:r>
              <a:rPr lang="ar-SA" dirty="0" smtClean="0"/>
              <a:t> على ما قبله ويكون مرفوعا .</a:t>
            </a:r>
            <a:endParaRPr lang="en-US" dirty="0" smtClean="0"/>
          </a:p>
          <a:p>
            <a:r>
              <a:rPr lang="ar-SA" dirty="0" smtClean="0"/>
              <a:t>وكذلك يجب النصب بعد الواو إذا سبقها ضمير متصل في محل جر .</a:t>
            </a:r>
            <a:endParaRPr lang="en-US" dirty="0" smtClean="0"/>
          </a:p>
          <a:p>
            <a:r>
              <a:rPr lang="ar-SA" dirty="0" smtClean="0"/>
              <a:t>نحو : حضرت </a:t>
            </a:r>
            <a:r>
              <a:rPr lang="ar-SA" dirty="0" err="1" smtClean="0"/>
              <a:t>به</a:t>
            </a:r>
            <a:r>
              <a:rPr lang="ar-SA" dirty="0" smtClean="0"/>
              <a:t> ومحمدا .</a:t>
            </a:r>
            <a:endParaRPr lang="en-US" dirty="0" smtClean="0"/>
          </a:p>
          <a:p>
            <a:r>
              <a:rPr lang="ar-SA" dirty="0" smtClean="0"/>
              <a:t>لأنه لا يصح عطف الاسم الظاهر على الضمير المجرور إلا إذا كررنا حرف الجر . نحو : حضرت </a:t>
            </a:r>
            <a:r>
              <a:rPr lang="ar-SA" dirty="0" err="1" smtClean="0"/>
              <a:t>به</a:t>
            </a:r>
            <a:r>
              <a:rPr lang="ar-SA" dirty="0" smtClean="0"/>
              <a:t> وبمحمدٍ .</a:t>
            </a:r>
            <a:endParaRPr lang="en-US" dirty="0" smtClean="0"/>
          </a:p>
          <a:p>
            <a:r>
              <a:rPr lang="ar-SA" dirty="0" smtClean="0"/>
              <a:t>2 </a:t>
            </a:r>
            <a:r>
              <a:rPr lang="ar-SA" dirty="0" err="1" smtClean="0"/>
              <a:t>ـ</a:t>
            </a:r>
            <a:r>
              <a:rPr lang="ar-SA" dirty="0" smtClean="0"/>
              <a:t> </a:t>
            </a:r>
            <a:r>
              <a:rPr lang="ar-SA" u="sng" dirty="0" smtClean="0"/>
              <a:t>وجوب العطف ، وامتناع النصب على المعية</a:t>
            </a:r>
            <a:r>
              <a:rPr lang="ar-SA" dirty="0" smtClean="0"/>
              <a:t> ، وذلك إذا وقع الفعل من متعدد وتمت المشاركة ، وتعينت الواو للعطف .</a:t>
            </a:r>
            <a:endParaRPr lang="en-US" dirty="0" smtClean="0"/>
          </a:p>
          <a:p>
            <a:r>
              <a:rPr lang="ar-SA" dirty="0" smtClean="0"/>
              <a:t>نحو : سافر محمد وأحمد ، وجاء عليّ وإبراهيم .</a:t>
            </a:r>
            <a:endParaRPr lang="en-US" dirty="0" smtClean="0"/>
          </a:p>
          <a:p>
            <a:r>
              <a:rPr lang="ar-SA" dirty="0" smtClean="0"/>
              <a:t>في المثالين السابقين وجب عطف الاسم الثاني على الأول ، لأن الفعل يدل على المشاركة ، والوقوع من متعدد ، حيث أن السفر وقع من محمد ، ومن أحمد أيضا .</a:t>
            </a:r>
            <a:endParaRPr lang="en-US" dirty="0" smtClean="0"/>
          </a:p>
          <a:p>
            <a:r>
              <a:rPr lang="ar-SA" dirty="0" smtClean="0"/>
              <a:t>3 </a:t>
            </a:r>
            <a:r>
              <a:rPr lang="ar-SA" dirty="0" err="1" smtClean="0"/>
              <a:t>ـ</a:t>
            </a:r>
            <a:r>
              <a:rPr lang="ar-SA" dirty="0" smtClean="0"/>
              <a:t> </a:t>
            </a:r>
            <a:r>
              <a:rPr lang="ar-SA" u="sng" dirty="0" smtClean="0"/>
              <a:t>وجوب النصب على المفعول </a:t>
            </a:r>
            <a:r>
              <a:rPr lang="ar-SA" u="sng" dirty="0" err="1" smtClean="0"/>
              <a:t>به</a:t>
            </a:r>
            <a:r>
              <a:rPr lang="ar-SA" dirty="0" smtClean="0"/>
              <a:t> ، كما يجب النصب على المفعول </a:t>
            </a:r>
            <a:r>
              <a:rPr lang="ar-SA" dirty="0" err="1" smtClean="0"/>
              <a:t>به</a:t>
            </a:r>
            <a:r>
              <a:rPr lang="ar-SA" dirty="0" smtClean="0"/>
              <a:t>.</a:t>
            </a:r>
            <a:endParaRPr lang="en-US" dirty="0" smtClean="0"/>
          </a:p>
          <a:p>
            <a:r>
              <a:rPr lang="ar-SA" dirty="0" smtClean="0"/>
              <a:t>نحو : أطعمته خبزا ولبنا . ومنه قولهم : علفتها تبنا وماء .</a:t>
            </a:r>
            <a:endParaRPr lang="en-US" dirty="0" smtClean="0"/>
          </a:p>
          <a:p>
            <a:r>
              <a:rPr lang="ar-SA" dirty="0" smtClean="0"/>
              <a:t>فلبنا : مفعول معه منصوب على المعية ، لأنه لا يصح أن يكون أطعم خبزا ، وأطعم لبنا ، فالخبز يؤكل ، واللبن يشرب ، فالفعل لا يفيد المشاركة .</a:t>
            </a:r>
            <a:endParaRPr lang="en-US" dirty="0" smtClean="0"/>
          </a:p>
          <a:p>
            <a:r>
              <a:rPr lang="ar-SA" dirty="0" smtClean="0"/>
              <a:t>ولبنا : مفعول </a:t>
            </a:r>
            <a:r>
              <a:rPr lang="ar-SA" dirty="0" err="1" smtClean="0"/>
              <a:t>به</a:t>
            </a:r>
            <a:r>
              <a:rPr lang="ar-SA" dirty="0" smtClean="0"/>
              <a:t> منصوب ، بفعل محذوف ، والتقدير : وسقيته لبنا ، فتعين أن تكون الواو للعطف ، ولكن ليس عطف كلمات ، وإنما عطف جمل ، فعطف جملة وسقيته لبنا على جملة أطعمته خبزا .</a:t>
            </a:r>
            <a:endParaRPr lang="en-US" dirty="0" smtClean="0"/>
          </a:p>
          <a:p>
            <a:r>
              <a:rPr lang="ar-SA" dirty="0" smtClean="0"/>
              <a:t> ومنه قول الراعي </a:t>
            </a:r>
            <a:r>
              <a:rPr lang="ar-SA" dirty="0" err="1" smtClean="0"/>
              <a:t>النميري</a:t>
            </a:r>
            <a:r>
              <a:rPr lang="ar-SA" dirty="0" smtClean="0"/>
              <a:t> :</a:t>
            </a:r>
            <a:endParaRPr lang="en-US" dirty="0" smtClean="0"/>
          </a:p>
          <a:p>
            <a:endParaRPr lang="ar-IQ"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62500" lnSpcReduction="20000"/>
          </a:bodyPr>
          <a:lstStyle/>
          <a:p>
            <a:r>
              <a:rPr lang="ar-SA" dirty="0" smtClean="0"/>
              <a:t>        إذا ما الغانيات برزن يوما       وزججن الحواجب </a:t>
            </a:r>
            <a:r>
              <a:rPr lang="ar-SA" dirty="0" err="1" smtClean="0"/>
              <a:t>والعيونا</a:t>
            </a:r>
            <a:endParaRPr lang="en-US" dirty="0" smtClean="0"/>
          </a:p>
          <a:p>
            <a:r>
              <a:rPr lang="ar-SA" dirty="0" smtClean="0"/>
              <a:t>الشاهد : وزججن الحواجب </a:t>
            </a:r>
            <a:r>
              <a:rPr lang="ar-SA" dirty="0" err="1" smtClean="0"/>
              <a:t>والعيونا</a:t>
            </a:r>
            <a:r>
              <a:rPr lang="ar-SA" dirty="0" smtClean="0"/>
              <a:t> . </a:t>
            </a:r>
            <a:r>
              <a:rPr lang="ar-SA" dirty="0" err="1" smtClean="0"/>
              <a:t>فالعيونا</a:t>
            </a:r>
            <a:r>
              <a:rPr lang="ar-SA" dirty="0" smtClean="0"/>
              <a:t> : مفعول معه منصوب ، لأن التزجيج لا يكون إلا للحواجب فقط ، وتأتي " </a:t>
            </a:r>
            <a:r>
              <a:rPr lang="ar-SA" dirty="0" err="1" smtClean="0"/>
              <a:t>العيونا</a:t>
            </a:r>
            <a:r>
              <a:rPr lang="ar-SA" dirty="0" smtClean="0"/>
              <a:t> " مفعولا </a:t>
            </a:r>
            <a:r>
              <a:rPr lang="ar-SA" dirty="0" err="1" smtClean="0"/>
              <a:t>به</a:t>
            </a:r>
            <a:r>
              <a:rPr lang="ar-SA" dirty="0" smtClean="0"/>
              <a:t> لفعل محذوف ، والتقدير :</a:t>
            </a:r>
            <a:endParaRPr lang="en-US" dirty="0" smtClean="0"/>
          </a:p>
          <a:p>
            <a:r>
              <a:rPr lang="ar-SA" dirty="0" smtClean="0"/>
              <a:t>وكحلن </a:t>
            </a:r>
            <a:r>
              <a:rPr lang="ar-SA" dirty="0" err="1" smtClean="0"/>
              <a:t>العيونا</a:t>
            </a:r>
            <a:r>
              <a:rPr lang="ar-SA" dirty="0" smtClean="0"/>
              <a:t> ، وجملة كحلنا </a:t>
            </a:r>
            <a:r>
              <a:rPr lang="ar-SA" dirty="0" err="1" smtClean="0"/>
              <a:t>معطوفة</a:t>
            </a:r>
            <a:r>
              <a:rPr lang="ar-SA" dirty="0" smtClean="0"/>
              <a:t> على الجملة التي قبلها .</a:t>
            </a:r>
            <a:endParaRPr lang="en-US" dirty="0" smtClean="0"/>
          </a:p>
          <a:p>
            <a:r>
              <a:rPr lang="ar-SA" b="1" u="sng" dirty="0" smtClean="0"/>
              <a:t> أَحْكَام المفعول معه :</a:t>
            </a:r>
            <a:endParaRPr lang="en-US" dirty="0" smtClean="0"/>
          </a:p>
          <a:p>
            <a:r>
              <a:rPr lang="ar-SA" dirty="0" smtClean="0"/>
              <a:t>1-لا يجوزُ أن يتقدمَ المفعولُ مَعَهُ على عامِلِهِ – الفعلِ وما يُشْبِهُهُ ، ولا على مُصَاحِبِهِ – فلا يُقَالُ : والنَّهْرَ سَارَ الرَّجُلُ ، كما لا يُقالُ : سارَ النَّهرُ والرَّجُلُ.</a:t>
            </a:r>
            <a:endParaRPr lang="en-US" dirty="0" smtClean="0"/>
          </a:p>
          <a:p>
            <a:r>
              <a:rPr lang="ar-SA" dirty="0" smtClean="0"/>
              <a:t> 2- </a:t>
            </a:r>
            <a:r>
              <a:rPr lang="ar-SA" dirty="0" err="1" smtClean="0"/>
              <a:t>لايجوزُ</a:t>
            </a:r>
            <a:r>
              <a:rPr lang="ar-SA" dirty="0" smtClean="0"/>
              <a:t> أن يُفْصَلَ بينهُ وبين ( الواو ) التي تعني ( مع ) أيُّ فاصِلٍ.</a:t>
            </a:r>
            <a:endParaRPr lang="en-US" dirty="0" smtClean="0"/>
          </a:p>
          <a:p>
            <a:r>
              <a:rPr lang="ar-SA" dirty="0" smtClean="0"/>
              <a:t>3- إذا جاءَ بَعْدَهُ تابِعٌ ، أو ضَمِيرٌ أو ما يحتاجُ إلى المطابقةِ ، وجَبَ أن يُراعَى عِنْدَ المطابَقَةِ الاسمُ قَبْلَ الواوِ وَحْدَهُ . مثل : كُنتُ أَنَا وَشَرِيكي كالأَخِ ، ولا يَصِحُّ أن يُقالَ : كالأخوين.</a:t>
            </a:r>
            <a:endParaRPr lang="en-US" dirty="0" smtClean="0"/>
          </a:p>
          <a:p>
            <a:r>
              <a:rPr lang="ar-SA" dirty="0" err="1" smtClean="0"/>
              <a:t>امثلة</a:t>
            </a:r>
            <a:r>
              <a:rPr lang="ar-SA" dirty="0" smtClean="0"/>
              <a:t>:</a:t>
            </a:r>
            <a:endParaRPr lang="en-US" dirty="0" smtClean="0"/>
          </a:p>
          <a:p>
            <a:r>
              <a:rPr lang="ar-SA" dirty="0" smtClean="0"/>
              <a:t>قال تعالى : { فأجمعوا أمركم وشركاءكم } .</a:t>
            </a:r>
            <a:endParaRPr lang="en-US" dirty="0" smtClean="0"/>
          </a:p>
          <a:p>
            <a:r>
              <a:rPr lang="ar-SA" b="1" dirty="0" err="1" smtClean="0"/>
              <a:t>اعرابها</a:t>
            </a:r>
            <a:r>
              <a:rPr lang="ar-SA" b="1" dirty="0" smtClean="0"/>
              <a:t>:</a:t>
            </a:r>
            <a:endParaRPr lang="en-US" dirty="0" smtClean="0"/>
          </a:p>
          <a:p>
            <a:r>
              <a:rPr lang="ar-SA" dirty="0" smtClean="0"/>
              <a:t> فأجمعوا : الفاء الفصيحة ، وأجمعوا فعل أمر مبني على حذف النون ، وواو الجماعة في محل رفع فاعل .</a:t>
            </a:r>
            <a:endParaRPr lang="en-US" dirty="0" smtClean="0"/>
          </a:p>
          <a:p>
            <a:r>
              <a:rPr lang="ar-SA" dirty="0" smtClean="0"/>
              <a:t>أمركم : مفعول </a:t>
            </a:r>
            <a:r>
              <a:rPr lang="ar-SA" dirty="0" err="1" smtClean="0"/>
              <a:t>به</a:t>
            </a:r>
            <a:r>
              <a:rPr lang="ar-SA" dirty="0" smtClean="0"/>
              <a:t> منصوب ، وأمر مضاف ، والكاف ضمير المخاطب في محل جر مضاف إليه ، والميم علامة الجمع .</a:t>
            </a:r>
            <a:endParaRPr lang="en-US" dirty="0" smtClean="0"/>
          </a:p>
          <a:p>
            <a:r>
              <a:rPr lang="ar-SA" dirty="0" smtClean="0"/>
              <a:t>وشركاءكم : الواو للمعية ، وشركاء مفعول معه منصوب بالفتحة ، وهو مضاف ، والضمير المتصل في محل جر مضاف إليه .</a:t>
            </a:r>
            <a:endParaRPr lang="en-US" dirty="0" smtClean="0"/>
          </a:p>
          <a:p>
            <a:r>
              <a:rPr lang="ar-SA" dirty="0" smtClean="0"/>
              <a:t>يَتَبَادَلُ الأَبُ الحديثَ وأبناءَهِ.</a:t>
            </a:r>
            <a:endParaRPr lang="en-US" dirty="0" smtClean="0"/>
          </a:p>
          <a:p>
            <a:r>
              <a:rPr lang="ar-SA" dirty="0" smtClean="0"/>
              <a:t>يتبادلُ   : فعل مضارع مرفوع.</a:t>
            </a:r>
            <a:endParaRPr lang="en-US" dirty="0" smtClean="0"/>
          </a:p>
          <a:p>
            <a:r>
              <a:rPr lang="ar-SA" dirty="0" smtClean="0"/>
              <a:t>الأَبُ     : فاعل مرفوع ، وعلامته الضمة.</a:t>
            </a:r>
            <a:endParaRPr lang="en-US" dirty="0" smtClean="0"/>
          </a:p>
          <a:p>
            <a:r>
              <a:rPr lang="ar-SA" dirty="0" smtClean="0"/>
              <a:t>الحديثَ  : مفعول </a:t>
            </a:r>
            <a:r>
              <a:rPr lang="ar-SA" dirty="0" err="1" smtClean="0"/>
              <a:t>به</a:t>
            </a:r>
            <a:r>
              <a:rPr lang="ar-SA" dirty="0" smtClean="0"/>
              <a:t> منصوب.</a:t>
            </a:r>
            <a:endParaRPr lang="en-US" dirty="0" smtClean="0"/>
          </a:p>
          <a:p>
            <a:r>
              <a:rPr lang="ar-SA" dirty="0" smtClean="0"/>
              <a:t>و       : حرف مبني على الفتح.</a:t>
            </a:r>
            <a:endParaRPr lang="en-US" dirty="0" smtClean="0"/>
          </a:p>
          <a:p>
            <a:r>
              <a:rPr lang="ar-SA" dirty="0" smtClean="0"/>
              <a:t>أبناء    : مفعول معه منصوب علامته الفتحة ، وهو مضاف</a:t>
            </a:r>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7500" lnSpcReduction="20000"/>
          </a:bodyPr>
          <a:lstStyle/>
          <a:p>
            <a:r>
              <a:rPr lang="ar-SA" dirty="0" smtClean="0"/>
              <a:t>ه       : في محل جر بالإضافة.</a:t>
            </a:r>
            <a:endParaRPr lang="en-US" dirty="0" smtClean="0"/>
          </a:p>
          <a:p>
            <a:r>
              <a:rPr lang="ar-SA" dirty="0" smtClean="0"/>
              <a:t>يسرُنِّي حضورُكَ والأُسْرَةَ.</a:t>
            </a:r>
            <a:endParaRPr lang="en-US" dirty="0" smtClean="0"/>
          </a:p>
          <a:p>
            <a:r>
              <a:rPr lang="ar-SA" dirty="0" smtClean="0"/>
              <a:t>يسرُ    : فعل مضارع مرفوع.</a:t>
            </a:r>
            <a:endParaRPr lang="en-US" dirty="0" smtClean="0"/>
          </a:p>
          <a:p>
            <a:r>
              <a:rPr lang="ar-SA" dirty="0" smtClean="0"/>
              <a:t>ي      : في محل نصب مفعول </a:t>
            </a:r>
            <a:r>
              <a:rPr lang="ar-SA" dirty="0" err="1" smtClean="0"/>
              <a:t>به</a:t>
            </a:r>
            <a:r>
              <a:rPr lang="ar-SA" dirty="0" smtClean="0"/>
              <a:t>.</a:t>
            </a:r>
            <a:endParaRPr lang="en-US" dirty="0" smtClean="0"/>
          </a:p>
          <a:p>
            <a:r>
              <a:rPr lang="ar-SA" dirty="0" smtClean="0"/>
              <a:t>حضورُ : فاعل مرفوع وهو مضاف.</a:t>
            </a:r>
            <a:endParaRPr lang="en-US" dirty="0" smtClean="0"/>
          </a:p>
          <a:p>
            <a:r>
              <a:rPr lang="ar-SA" dirty="0" err="1" smtClean="0"/>
              <a:t>كَ</a:t>
            </a:r>
            <a:r>
              <a:rPr lang="ar-SA" dirty="0" smtClean="0"/>
              <a:t>      : في محل جر بالإضافة.</a:t>
            </a:r>
            <a:endParaRPr lang="en-US" dirty="0" smtClean="0"/>
          </a:p>
          <a:p>
            <a:r>
              <a:rPr lang="ar-SA" dirty="0" smtClean="0"/>
              <a:t>الأسرةَ : مفعول معه منصوب علامته الفتحة.</a:t>
            </a:r>
            <a:endParaRPr lang="en-US" dirty="0" smtClean="0"/>
          </a:p>
          <a:p>
            <a:r>
              <a:rPr lang="ar-SA" dirty="0" err="1" smtClean="0"/>
              <a:t>الادب</a:t>
            </a:r>
            <a:r>
              <a:rPr lang="ar-SA" dirty="0" smtClean="0"/>
              <a:t>:</a:t>
            </a:r>
            <a:endParaRPr lang="en-US" dirty="0" smtClean="0"/>
          </a:p>
          <a:p>
            <a:r>
              <a:rPr lang="ar-SA" dirty="0" smtClean="0"/>
              <a:t>تعريف </a:t>
            </a:r>
            <a:r>
              <a:rPr lang="ar-SA" dirty="0" err="1" smtClean="0"/>
              <a:t>الادب</a:t>
            </a:r>
            <a:r>
              <a:rPr lang="ar-SA" dirty="0" smtClean="0"/>
              <a:t>:</a:t>
            </a:r>
            <a:endParaRPr lang="en-US" dirty="0" smtClean="0"/>
          </a:p>
          <a:p>
            <a:r>
              <a:rPr lang="ar-SA" dirty="0" smtClean="0"/>
              <a:t>يعني</a:t>
            </a:r>
            <a:r>
              <a:rPr lang="en-US" dirty="0" smtClean="0"/>
              <a:t> </a:t>
            </a:r>
            <a:r>
              <a:rPr lang="ar-SA" u="sng" dirty="0" smtClean="0">
                <a:hlinkClick r:id="rId2"/>
              </a:rPr>
              <a:t>الأدب</a:t>
            </a:r>
            <a:r>
              <a:rPr lang="en-US" u="sng" dirty="0" smtClean="0">
                <a:hlinkClick r:id="rId2"/>
              </a:rPr>
              <a:t> </a:t>
            </a:r>
            <a:r>
              <a:rPr lang="ar-SA" dirty="0" smtClean="0"/>
              <a:t>من حيث الأصل اللغوي الدعوة إلى الطعام، وسمي "بالأدب" توسعا بعد ذلك القول الذي "</a:t>
            </a:r>
            <a:r>
              <a:rPr lang="ar-SA" dirty="0" err="1" smtClean="0"/>
              <a:t>يأدب</a:t>
            </a:r>
            <a:r>
              <a:rPr lang="ar-SA" dirty="0" smtClean="0"/>
              <a:t>" أي يدعو الناس إلى المحامد أو التحلي بالخلق الفاضل أو القيام بأمر جلل. واتسع المعنى في العصرين الأموي والعباسي ليشمل التعليم والتهذيب. فقد كان</a:t>
            </a:r>
            <a:r>
              <a:rPr lang="en-US" dirty="0" smtClean="0"/>
              <a:t> </a:t>
            </a:r>
            <a:r>
              <a:rPr lang="ar-SA" u="sng" dirty="0" smtClean="0">
                <a:hlinkClick r:id="rId2"/>
              </a:rPr>
              <a:t>الأدب</a:t>
            </a:r>
            <a:r>
              <a:rPr lang="en-US" u="sng" dirty="0" smtClean="0">
                <a:hlinkClick r:id="rId2"/>
              </a:rPr>
              <a:t> </a:t>
            </a:r>
            <a:r>
              <a:rPr lang="ar-SA" dirty="0" smtClean="0"/>
              <a:t>يضم أنواعا من المعرفة بالإضافة إلى صناعة الكلام البديع (عند الجاحظ)، فهو عند المبرِّد يشمل الكلام المنثور والشعر والمثل السائر والموعظة والخطبة والرسالة، وكما يشمل عند آخرين أخبار العرب وأنسابهم. وعند ابن خلدون كان</a:t>
            </a:r>
            <a:r>
              <a:rPr lang="en-US" dirty="0" smtClean="0"/>
              <a:t> </a:t>
            </a:r>
            <a:r>
              <a:rPr lang="ar-SA" u="sng" dirty="0" smtClean="0">
                <a:hlinkClick r:id="rId2"/>
              </a:rPr>
              <a:t>الأدب</a:t>
            </a:r>
            <a:r>
              <a:rPr lang="en-US" u="sng" dirty="0" smtClean="0">
                <a:hlinkClick r:id="rId2"/>
              </a:rPr>
              <a:t> </a:t>
            </a:r>
            <a:r>
              <a:rPr lang="ar-SA" dirty="0" smtClean="0"/>
              <a:t>هو الإجادة في فني المنظوم والمنثور على أساليب العرب ومناحيهم .</a:t>
            </a:r>
            <a:endParaRPr lang="en-US" dirty="0" smtClean="0"/>
          </a:p>
          <a:p>
            <a:r>
              <a:rPr lang="ar-SA" dirty="0" smtClean="0"/>
              <a:t>وكان الوضع في الغرب مشابها لذلك، فقد انتقل من كتلة الأعمال المكتوبة إلى الأعمال التي تستحق المحافظة عليها باعتبارها جزءا من إعادة الإنتاج الجارية للمعاني داخل ثقافة معطاة. وفي منتصف القرن الثامن عشر وبداية القرن التاسع عشر مع صعود الطبقة الوسطى وهيمنتها وفرضها التخصص على سائر مجالات الحياة، أصبح للأدب نطاق محدد يعتمد على الفرد والذات. وانفصل</a:t>
            </a:r>
            <a:r>
              <a:rPr lang="en-US" dirty="0" smtClean="0"/>
              <a:t> </a:t>
            </a:r>
            <a:r>
              <a:rPr lang="ar-SA" u="sng" dirty="0" smtClean="0">
                <a:hlinkClick r:id="rId2"/>
              </a:rPr>
              <a:t>الأدب</a:t>
            </a:r>
            <a:r>
              <a:rPr lang="en-US" u="sng" dirty="0" smtClean="0">
                <a:hlinkClick r:id="rId2"/>
              </a:rPr>
              <a:t> </a:t>
            </a:r>
            <a:r>
              <a:rPr lang="ar-SA" dirty="0" smtClean="0"/>
              <a:t>بمعاييره الخاصة بالإبداع والخيال والقيمة الجمالية عن الأعمال المرتبطة بالإحالة الواقعية والعملية،عن أعمال العلم والتعليم والخطابة والدعاية والفلسفة والتاريخ. فانتقل</a:t>
            </a:r>
            <a:r>
              <a:rPr lang="en-US" dirty="0" smtClean="0"/>
              <a:t> </a:t>
            </a:r>
            <a:r>
              <a:rPr lang="ar-SA" u="sng" dirty="0" smtClean="0">
                <a:hlinkClick r:id="rId2"/>
              </a:rPr>
              <a:t>الأدب</a:t>
            </a:r>
            <a:r>
              <a:rPr lang="en-US" u="sng" dirty="0" smtClean="0">
                <a:hlinkClick r:id="rId2"/>
              </a:rPr>
              <a:t> </a:t>
            </a:r>
            <a:r>
              <a:rPr lang="ar-SA" dirty="0" smtClean="0"/>
              <a:t>من توصيل المعارف وتهذيب السلوك إلى الذوق أو الحساسية كمعيار لتحديد الخاصية الأدبية، وإلى المخيلة الإبداعية كملكة متميزة. أي أن التأليف اللغوي </a:t>
            </a:r>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7500" lnSpcReduction="20000"/>
          </a:bodyPr>
          <a:lstStyle/>
          <a:p>
            <a:r>
              <a:rPr lang="ar-SA" dirty="0" smtClean="0"/>
              <a:t>الأدبي أصبح متخصصا في التجربة الحسية والتجربة الانفعالية للفرد وليس في القضايا الفكرية، كما تخصص في إبداعات المخيلة وليس في المسائل الواقعية النفعية. ولم يعد</a:t>
            </a:r>
            <a:r>
              <a:rPr lang="en-US" dirty="0" smtClean="0"/>
              <a:t> </a:t>
            </a:r>
            <a:r>
              <a:rPr lang="ar-SA" u="sng" dirty="0" smtClean="0">
                <a:hlinkClick r:id="rId2"/>
              </a:rPr>
              <a:t>الأدب</a:t>
            </a:r>
            <a:r>
              <a:rPr lang="en-US" u="sng" dirty="0" smtClean="0">
                <a:hlinkClick r:id="rId2"/>
              </a:rPr>
              <a:t> </a:t>
            </a:r>
            <a:r>
              <a:rPr lang="ar-SA" dirty="0" smtClean="0"/>
              <a:t>يستهدف الإقناع أو الحث على الفعل المؤثر أو الدعوة إلى الإصلاح الاجتماعي بل إحداث اللذة الجمالية ، ولكن</a:t>
            </a:r>
            <a:r>
              <a:rPr lang="en-US" dirty="0" smtClean="0"/>
              <a:t> </a:t>
            </a:r>
            <a:r>
              <a:rPr lang="ar-SA" u="sng" dirty="0" smtClean="0">
                <a:hlinkClick r:id="rId2"/>
              </a:rPr>
              <a:t>مفهوم</a:t>
            </a:r>
            <a:r>
              <a:rPr lang="en-US" u="sng" dirty="0" smtClean="0">
                <a:hlinkClick r:id="rId2"/>
              </a:rPr>
              <a:t> </a:t>
            </a:r>
            <a:r>
              <a:rPr lang="ar-SA" u="sng" dirty="0" smtClean="0">
                <a:hlinkClick r:id="rId2"/>
              </a:rPr>
              <a:t>الأدب</a:t>
            </a:r>
            <a:r>
              <a:rPr lang="en-US" u="sng" dirty="0" smtClean="0">
                <a:hlinkClick r:id="rId2"/>
              </a:rPr>
              <a:t> </a:t>
            </a:r>
            <a:r>
              <a:rPr lang="ar-SA" dirty="0" smtClean="0"/>
              <a:t>يظل فضفاضا يفتقر إلى تعريف يلتف حوله الجميع. ويمكن تعريف </a:t>
            </a:r>
            <a:r>
              <a:rPr lang="ar-SA" dirty="0" err="1" smtClean="0"/>
              <a:t>الادب</a:t>
            </a:r>
            <a:r>
              <a:rPr lang="ar-SA" dirty="0" smtClean="0"/>
              <a:t> </a:t>
            </a:r>
            <a:r>
              <a:rPr lang="ar-SA" dirty="0" err="1" smtClean="0"/>
              <a:t>بانه</a:t>
            </a:r>
            <a:r>
              <a:rPr lang="ar-SA" dirty="0" smtClean="0"/>
              <a:t>  </a:t>
            </a:r>
            <a:r>
              <a:rPr lang="ar-IQ" dirty="0" smtClean="0"/>
              <a:t>أحد أشكال التعبير الإنساني عن مجمل </a:t>
            </a:r>
            <a:r>
              <a:rPr lang="ar-IQ" u="sng" dirty="0" smtClean="0">
                <a:hlinkClick r:id="rId3" tooltip="عواطف"/>
              </a:rPr>
              <a:t>عواطف</a:t>
            </a:r>
            <a:r>
              <a:rPr lang="ar-IQ" dirty="0" smtClean="0"/>
              <a:t> الإنسان </a:t>
            </a:r>
            <a:r>
              <a:rPr lang="ar-IQ" u="sng" dirty="0" smtClean="0">
                <a:hlinkClick r:id="rId4" tooltip="أفكار"/>
              </a:rPr>
              <a:t>وأفكاره</a:t>
            </a:r>
            <a:r>
              <a:rPr lang="ar-IQ" dirty="0" smtClean="0"/>
              <a:t> </a:t>
            </a:r>
            <a:r>
              <a:rPr lang="ar-IQ" u="sng" dirty="0" smtClean="0">
                <a:hlinkClick r:id="rId5" tooltip="خواطر"/>
              </a:rPr>
              <a:t>وخواطره</a:t>
            </a:r>
            <a:r>
              <a:rPr lang="ar-IQ" dirty="0" smtClean="0"/>
              <a:t> وهواجسه بأرقى الأساليب </a:t>
            </a:r>
            <a:r>
              <a:rPr lang="ar-IQ" u="sng" dirty="0" smtClean="0">
                <a:hlinkClick r:id="rId6" tooltip="كتابة"/>
              </a:rPr>
              <a:t>الكتابية</a:t>
            </a:r>
            <a:r>
              <a:rPr lang="ar-IQ" dirty="0" smtClean="0"/>
              <a:t> التي تتنوع من النثر إلى النثر المنظوم إلى الشعر الموزون لتفتح للإنسان أبواب القدرة للتعبير عما لا يمكن أن يعبر عنه بأسلوب آخر. </a:t>
            </a:r>
            <a:endParaRPr lang="en-US" dirty="0" smtClean="0"/>
          </a:p>
          <a:p>
            <a:r>
              <a:rPr lang="ar-IQ" b="1" u="sng" dirty="0" smtClean="0"/>
              <a:t>أنواع الأدب</a:t>
            </a:r>
            <a:r>
              <a:rPr lang="ar-IQ" u="sng" dirty="0" smtClean="0"/>
              <a:t>:</a:t>
            </a:r>
            <a:endParaRPr lang="en-US" dirty="0" smtClean="0"/>
          </a:p>
          <a:p>
            <a:r>
              <a:rPr lang="ar-IQ" dirty="0" smtClean="0"/>
              <a:t>هناك عدّة أعمال أدبيّة يتم تصنيفها تبعاً لشكلها؛ ومن أهمّ أنواع الأدب: </a:t>
            </a:r>
            <a:endParaRPr lang="en-US" dirty="0" smtClean="0"/>
          </a:p>
          <a:p>
            <a:r>
              <a:rPr lang="ar-IQ" b="1" u="sng" dirty="0" smtClean="0"/>
              <a:t>1-أدب الرواية:</a:t>
            </a:r>
            <a:endParaRPr lang="en-US" dirty="0" smtClean="0"/>
          </a:p>
          <a:p>
            <a:r>
              <a:rPr lang="ar-IQ" dirty="0" smtClean="0"/>
              <a:t>الرواية هي قصة طويلة يروي فيها الكاتب أحداثاً تقع في زمن طويل، وبشخصيات كثيرة ومتنوعة، وقد تكون الرواية خياليّة، أو واقعية مستوحاة من وحي الواقع والحقيقة. </a:t>
            </a:r>
            <a:endParaRPr lang="en-US" dirty="0" smtClean="0"/>
          </a:p>
          <a:p>
            <a:r>
              <a:rPr lang="ar-IQ" b="1" u="sng" dirty="0" err="1" smtClean="0"/>
              <a:t>ادب</a:t>
            </a:r>
            <a:r>
              <a:rPr lang="ar-IQ" b="1" u="sng" dirty="0" smtClean="0"/>
              <a:t> القصة القصيرة</a:t>
            </a:r>
            <a:r>
              <a:rPr lang="ar-IQ" u="sng" dirty="0" smtClean="0"/>
              <a:t>:</a:t>
            </a:r>
            <a:endParaRPr lang="en-US" dirty="0" smtClean="0"/>
          </a:p>
          <a:p>
            <a:r>
              <a:rPr lang="ar-IQ" dirty="0" smtClean="0"/>
              <a:t>القصة القصيرة تركز على سرد جانب معيّن من جوانب القصّة، وتكون أقصر بكثير من الرواية، وعدد الشخصيات والمواقف فيها محدودة، والهدف الأساسيّ منها إعطاء العبرة والحكمة. </a:t>
            </a:r>
            <a:endParaRPr lang="en-US" dirty="0" smtClean="0"/>
          </a:p>
          <a:p>
            <a:r>
              <a:rPr lang="ar-IQ" b="1" u="sng" dirty="0" smtClean="0"/>
              <a:t>المسرحية</a:t>
            </a:r>
            <a:r>
              <a:rPr lang="ar-IQ" u="sng" dirty="0" smtClean="0"/>
              <a:t>:</a:t>
            </a:r>
            <a:endParaRPr lang="en-US" dirty="0" smtClean="0"/>
          </a:p>
          <a:p>
            <a:r>
              <a:rPr lang="ar-IQ" dirty="0" smtClean="0"/>
              <a:t>وهي تمثّل قصة قصيرة يتم تمثيل وقائعها على المسرح بالاستعانة بمجموعة من الممثلين، وأهمّ ما يميّزها "الحوار الخارجيّ"، وهي تصنّف لقسمين أساسيين المأساة، والملهاة. </a:t>
            </a:r>
            <a:endParaRPr lang="en-US" dirty="0" smtClean="0"/>
          </a:p>
          <a:p>
            <a:r>
              <a:rPr lang="ar-IQ" b="1" u="sng" dirty="0" smtClean="0"/>
              <a:t>الشعر</a:t>
            </a:r>
            <a:r>
              <a:rPr lang="ar-IQ" u="sng" dirty="0" smtClean="0"/>
              <a:t>:</a:t>
            </a:r>
            <a:endParaRPr lang="en-US" dirty="0" smtClean="0"/>
          </a:p>
          <a:p>
            <a:r>
              <a:rPr lang="ar-IQ" dirty="0" smtClean="0"/>
              <a:t>وهو من أهمّ أنواع الأدب، ويعتمد على الوزن والقافية بموسيقى ونمط محدّدين، ويقسّم الشعر لثلاثة أنواع رئيسية: الشعر الغنائيّ، والشعر الملحميّ، والشعر </a:t>
            </a:r>
            <a:endParaRPr lang="ar-IQ"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7500" lnSpcReduction="20000"/>
          </a:bodyPr>
          <a:lstStyle/>
          <a:p>
            <a:r>
              <a:rPr lang="ar-IQ" dirty="0" smtClean="0"/>
              <a:t>الدراميّ، كما ويمكن تصنيفه على أساس العقود إلى شعر كلاسيكيّ قديم، وشعر رومانسيّ حديث. </a:t>
            </a:r>
            <a:endParaRPr lang="en-US" dirty="0" smtClean="0"/>
          </a:p>
          <a:p>
            <a:r>
              <a:rPr lang="ar-IQ" b="1" dirty="0" smtClean="0"/>
              <a:t>المقالة</a:t>
            </a:r>
            <a:r>
              <a:rPr lang="ar-IQ" dirty="0" smtClean="0"/>
              <a:t>:</a:t>
            </a:r>
            <a:endParaRPr lang="en-US" dirty="0" smtClean="0"/>
          </a:p>
          <a:p>
            <a:r>
              <a:rPr lang="ar-IQ" dirty="0" smtClean="0"/>
              <a:t>وفيها يعرض الكاتب أفكاره وآراءه في موضوع ما بأسلوب علميّ معيّن، كما وتعتبر المقالة انعكاساً لرؤية الكاتب في المشكلة التي يطرحها. </a:t>
            </a:r>
            <a:endParaRPr lang="en-US" dirty="0" smtClean="0"/>
          </a:p>
          <a:p>
            <a:r>
              <a:rPr lang="ar-IQ" dirty="0" smtClean="0"/>
              <a:t>تاريخ </a:t>
            </a:r>
            <a:r>
              <a:rPr lang="ar-IQ" dirty="0" err="1" smtClean="0"/>
              <a:t>الادب</a:t>
            </a:r>
            <a:r>
              <a:rPr lang="ar-IQ" dirty="0" smtClean="0"/>
              <a:t> العربي :</a:t>
            </a:r>
            <a:endParaRPr lang="en-US" dirty="0" smtClean="0"/>
          </a:p>
          <a:p>
            <a:r>
              <a:rPr lang="en-US" dirty="0" smtClean="0"/>
              <a:t> </a:t>
            </a:r>
            <a:r>
              <a:rPr lang="ar-SA" dirty="0" smtClean="0"/>
              <a:t>هو التأريخ لنشأة وتطور والعصور التاريخية التي ألمت</a:t>
            </a:r>
            <a:r>
              <a:rPr lang="en-US" dirty="0" smtClean="0"/>
              <a:t> </a:t>
            </a:r>
            <a:r>
              <a:rPr lang="ar-SA" u="sng" dirty="0" smtClean="0">
                <a:hlinkClick r:id="rId2" tooltip="الأدب العربي"/>
              </a:rPr>
              <a:t>بالأدب العربي</a:t>
            </a:r>
            <a:r>
              <a:rPr lang="en-US" dirty="0" smtClean="0"/>
              <a:t>. </a:t>
            </a:r>
            <a:r>
              <a:rPr lang="ar-SA" dirty="0" smtClean="0"/>
              <a:t>ويتضمن أهم أعلامه من الشعراء والكتاب. كما يتناول الأغراض </a:t>
            </a:r>
            <a:r>
              <a:rPr lang="ar-SA" dirty="0" err="1" smtClean="0"/>
              <a:t>الادبية</a:t>
            </a:r>
            <a:r>
              <a:rPr lang="ar-SA" dirty="0" smtClean="0"/>
              <a:t> كالشعر والقصة ،</a:t>
            </a:r>
            <a:r>
              <a:rPr lang="ar-SA" u="sng" dirty="0" smtClean="0">
                <a:hlinkClick r:id="rId3" tooltip="مسرحية"/>
              </a:rPr>
              <a:t>والمسرحية</a:t>
            </a:r>
            <a:r>
              <a:rPr lang="en-US" dirty="0" smtClean="0"/>
              <a:t> </a:t>
            </a:r>
            <a:r>
              <a:rPr lang="ar-SA" u="sng" dirty="0" smtClean="0">
                <a:hlinkClick r:id="rId4" tooltip="مقامة"/>
              </a:rPr>
              <a:t>والمقامة</a:t>
            </a:r>
            <a:r>
              <a:rPr lang="en-US" dirty="0" smtClean="0"/>
              <a:t> </a:t>
            </a:r>
            <a:r>
              <a:rPr lang="ar-SA" u="sng" dirty="0" smtClean="0">
                <a:hlinkClick r:id="rId5" tooltip="مقال"/>
              </a:rPr>
              <a:t>والمقال</a:t>
            </a:r>
            <a:r>
              <a:rPr lang="en-US" dirty="0" smtClean="0"/>
              <a:t> </a:t>
            </a:r>
            <a:r>
              <a:rPr lang="ar-SA" dirty="0" smtClean="0"/>
              <a:t>والظواهر </a:t>
            </a:r>
            <a:r>
              <a:rPr lang="ar-SA" dirty="0" err="1" smtClean="0"/>
              <a:t>الادبية</a:t>
            </a:r>
            <a:r>
              <a:rPr lang="ar-SA" dirty="0" smtClean="0"/>
              <a:t> ، كالنقائض والموشحات .</a:t>
            </a:r>
            <a:endParaRPr lang="en-US" dirty="0" smtClean="0"/>
          </a:p>
          <a:p>
            <a:r>
              <a:rPr lang="ar-SA" dirty="0" smtClean="0"/>
              <a:t>ويضم سيرة الشعراء وأخبار وطرائف الأدباء. ويمكن تقسيم تاريخ الأدب العربي تبعا للعصور التي توالت عليه . بدءا </a:t>
            </a:r>
            <a:r>
              <a:rPr lang="ar-SA" dirty="0" err="1" smtClean="0"/>
              <a:t>بـ</a:t>
            </a:r>
            <a:r>
              <a:rPr lang="ar-SA" dirty="0" smtClean="0"/>
              <a:t> :</a:t>
            </a:r>
            <a:endParaRPr lang="en-US" dirty="0" smtClean="0"/>
          </a:p>
          <a:p>
            <a:r>
              <a:rPr lang="ar-SA" dirty="0" smtClean="0"/>
              <a:t>1- العصر الجاهلي</a:t>
            </a:r>
            <a:r>
              <a:rPr lang="en-US" dirty="0" smtClean="0"/>
              <a:t> : </a:t>
            </a:r>
            <a:r>
              <a:rPr lang="ar-SA" dirty="0" smtClean="0"/>
              <a:t>ويغطي الفترة التي سبقت ظهور الإسلام بحوالي 150 عاماً </a:t>
            </a:r>
            <a:r>
              <a:rPr lang="en-US" dirty="0" smtClean="0"/>
              <a:t/>
            </a:r>
            <a:br>
              <a:rPr lang="en-US" dirty="0" smtClean="0"/>
            </a:br>
            <a:r>
              <a:rPr lang="ar-IQ" dirty="0" smtClean="0"/>
              <a:t>2- </a:t>
            </a:r>
            <a:r>
              <a:rPr lang="ar-SA" dirty="0" smtClean="0"/>
              <a:t>عصر صدر الإسلام والدولة الأموية</a:t>
            </a:r>
            <a:r>
              <a:rPr lang="en-US" dirty="0" smtClean="0"/>
              <a:t> : </a:t>
            </a:r>
            <a:r>
              <a:rPr lang="ar-SA" dirty="0" smtClean="0"/>
              <a:t>ويبتدئ مع ظهور الإسلام وينتهي بقيام</a:t>
            </a:r>
            <a:r>
              <a:rPr lang="en-US" dirty="0" smtClean="0"/>
              <a:t/>
            </a:r>
            <a:br>
              <a:rPr lang="en-US" dirty="0" smtClean="0"/>
            </a:br>
            <a:r>
              <a:rPr lang="ar-SA" dirty="0" smtClean="0"/>
              <a:t>الدولة العباسية عام 132هـ </a:t>
            </a:r>
            <a:endParaRPr lang="en-US" dirty="0" smtClean="0"/>
          </a:p>
          <a:p>
            <a:r>
              <a:rPr lang="ar-IQ" dirty="0" smtClean="0"/>
              <a:t>3- </a:t>
            </a:r>
            <a:r>
              <a:rPr lang="ar-SA" dirty="0" smtClean="0"/>
              <a:t>العصر العباسي</a:t>
            </a:r>
            <a:r>
              <a:rPr lang="en-US" dirty="0" smtClean="0"/>
              <a:t> : </a:t>
            </a:r>
            <a:r>
              <a:rPr lang="ar-SA" dirty="0" smtClean="0"/>
              <a:t>ويبتدئ بقيام الدولة العباسية وينتهي بسقوط بغداد على أيدي</a:t>
            </a:r>
            <a:r>
              <a:rPr lang="en-US" dirty="0" smtClean="0"/>
              <a:t/>
            </a:r>
            <a:br>
              <a:rPr lang="en-US" dirty="0" smtClean="0"/>
            </a:br>
            <a:r>
              <a:rPr lang="ar-SA" dirty="0" smtClean="0"/>
              <a:t>التتار عاد 656هـ</a:t>
            </a:r>
            <a:r>
              <a:rPr lang="en-US" dirty="0" smtClean="0"/>
              <a:t> .</a:t>
            </a:r>
          </a:p>
          <a:p>
            <a:r>
              <a:rPr lang="ar-IQ" dirty="0" smtClean="0"/>
              <a:t>4- </a:t>
            </a:r>
            <a:r>
              <a:rPr lang="ar-SA" dirty="0" smtClean="0"/>
              <a:t>العصر العثماني</a:t>
            </a:r>
            <a:r>
              <a:rPr lang="en-US" dirty="0" smtClean="0"/>
              <a:t> : </a:t>
            </a:r>
            <a:r>
              <a:rPr lang="ar-SA" dirty="0" smtClean="0"/>
              <a:t>ويبتدئ بسقوط بغداد وينتهي عند النهضة الحديثة سنة</a:t>
            </a:r>
            <a:r>
              <a:rPr lang="en-US" dirty="0" smtClean="0"/>
              <a:t/>
            </a:r>
            <a:br>
              <a:rPr lang="en-US" dirty="0" smtClean="0"/>
            </a:br>
            <a:r>
              <a:rPr lang="en-US" dirty="0" smtClean="0"/>
              <a:t>1220</a:t>
            </a:r>
            <a:r>
              <a:rPr lang="ar-SA" dirty="0" smtClean="0"/>
              <a:t>هـ</a:t>
            </a:r>
            <a:r>
              <a:rPr lang="en-US" dirty="0" smtClean="0"/>
              <a:t> .</a:t>
            </a:r>
            <a:br>
              <a:rPr lang="en-US" dirty="0" smtClean="0"/>
            </a:br>
            <a:r>
              <a:rPr lang="ar-IQ" dirty="0" smtClean="0"/>
              <a:t>5</a:t>
            </a:r>
            <a:r>
              <a:rPr lang="en-US" dirty="0" smtClean="0"/>
              <a:t>- </a:t>
            </a:r>
            <a:r>
              <a:rPr lang="ar-SA" dirty="0" smtClean="0"/>
              <a:t>العصر الحديث</a:t>
            </a:r>
            <a:r>
              <a:rPr lang="en-US" dirty="0" smtClean="0"/>
              <a:t> : </a:t>
            </a:r>
            <a:r>
              <a:rPr lang="ar-SA" dirty="0" smtClean="0"/>
              <a:t>ويبتدئ باستيلاء محمد علي على مصر ولا يزال.</a:t>
            </a:r>
            <a:endParaRPr lang="en-US" dirty="0" smtClean="0"/>
          </a:p>
          <a:p>
            <a:r>
              <a:rPr lang="ar-IQ" b="1" dirty="0" smtClean="0"/>
              <a:t>العصر العباسي منزلته وابرز </a:t>
            </a:r>
            <a:r>
              <a:rPr lang="ar-IQ" b="1" dirty="0" err="1" smtClean="0"/>
              <a:t>اغراضه</a:t>
            </a:r>
            <a:r>
              <a:rPr lang="ar-IQ" b="1" dirty="0" smtClean="0"/>
              <a:t>: </a:t>
            </a:r>
            <a:endParaRPr lang="en-US" dirty="0" smtClean="0"/>
          </a:p>
          <a:p>
            <a:r>
              <a:rPr lang="ar-IQ" dirty="0" smtClean="0"/>
              <a:t>الشعر من أوائل الأمور التي تتأثر بأمور الحياة اليومية وما يكتنفها من تفاعلات وأحداث وما يجري عليها ما يغير مسارها ومنهجيتها سلباً </a:t>
            </a:r>
            <a:r>
              <a:rPr lang="ar-IQ" dirty="0" err="1" smtClean="0"/>
              <a:t>او</a:t>
            </a:r>
            <a:r>
              <a:rPr lang="ar-IQ" dirty="0" smtClean="0"/>
              <a:t> </a:t>
            </a:r>
            <a:r>
              <a:rPr lang="ar-IQ" dirty="0" err="1" smtClean="0"/>
              <a:t>ايجاباً</a:t>
            </a:r>
            <a:r>
              <a:rPr lang="ar-IQ" dirty="0" smtClean="0"/>
              <a:t> تبعاً </a:t>
            </a:r>
            <a:r>
              <a:rPr lang="ar-IQ" dirty="0" err="1" smtClean="0"/>
              <a:t>للاحداث</a:t>
            </a:r>
            <a:r>
              <a:rPr lang="ar-IQ" dirty="0" smtClean="0"/>
              <a:t>،  وذلك لان الشعراء هم أعلى طبقة في المجتمع البشري في </a:t>
            </a:r>
            <a:r>
              <a:rPr lang="ar-IQ" dirty="0" err="1" smtClean="0"/>
              <a:t>احاسيسهم</a:t>
            </a:r>
            <a:r>
              <a:rPr lang="ar-IQ" dirty="0" smtClean="0"/>
              <a:t> وانفعالاتهم النفسية والقلبية والفكرية فهي عالية سامية رقيقة لديهم تنبثق مما يشعرون </a:t>
            </a:r>
            <a:r>
              <a:rPr lang="ar-IQ" dirty="0" err="1" smtClean="0"/>
              <a:t>به</a:t>
            </a:r>
            <a:r>
              <a:rPr lang="ar-IQ" dirty="0" smtClean="0"/>
              <a:t> من </a:t>
            </a:r>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85000" lnSpcReduction="10000"/>
          </a:bodyPr>
          <a:lstStyle/>
          <a:p>
            <a:r>
              <a:rPr lang="ar-IQ" dirty="0" smtClean="0"/>
              <a:t>خلال تعاملهم مع الحياة ومع الآخرين ومع كل ما يدور بخلدهم ،ولما كانت الحياة في هذا العصر قد تطورت كثيرا ، فأن الشعر تطور بتطورها </a:t>
            </a:r>
            <a:r>
              <a:rPr lang="ar-IQ" dirty="0" err="1" smtClean="0"/>
              <a:t>ايضا</a:t>
            </a:r>
            <a:r>
              <a:rPr lang="ar-IQ" dirty="0" smtClean="0"/>
              <a:t> فقد تطور تطورا واسعا تبعا لتطور الحياة ومنافذها واتجاهاتها وكأنه شذى عطر عبق في مهب نسيم عليل .</a:t>
            </a:r>
            <a:endParaRPr lang="en-US" dirty="0" smtClean="0"/>
          </a:p>
          <a:p>
            <a:r>
              <a:rPr lang="ar-IQ" dirty="0" smtClean="0"/>
              <a:t> ولقد اتسعت </a:t>
            </a:r>
            <a:r>
              <a:rPr lang="ar-IQ" dirty="0" err="1" smtClean="0"/>
              <a:t>افاق</a:t>
            </a:r>
            <a:r>
              <a:rPr lang="ar-IQ" dirty="0" smtClean="0"/>
              <a:t> </a:t>
            </a:r>
            <a:r>
              <a:rPr lang="ar-IQ" dirty="0" err="1" smtClean="0"/>
              <a:t>واخيلة</a:t>
            </a:r>
            <a:r>
              <a:rPr lang="ar-IQ" dirty="0" smtClean="0"/>
              <a:t> الشعراء في هذا العصر، فازداد الخصب الشعري وتفتقت </a:t>
            </a:r>
            <a:r>
              <a:rPr lang="ar-IQ" dirty="0" err="1" smtClean="0"/>
              <a:t>الاخيلة</a:t>
            </a:r>
            <a:r>
              <a:rPr lang="ar-IQ" dirty="0" smtClean="0"/>
              <a:t> واتسعت الفنون الشعرية </a:t>
            </a:r>
            <a:r>
              <a:rPr lang="ar-IQ" dirty="0" err="1" smtClean="0"/>
              <a:t>والاغراض</a:t>
            </a:r>
            <a:r>
              <a:rPr lang="ar-IQ" dirty="0" smtClean="0"/>
              <a:t> المختلفة فيه في كل </a:t>
            </a:r>
            <a:r>
              <a:rPr lang="ar-IQ" dirty="0" err="1" smtClean="0"/>
              <a:t>مدارج</a:t>
            </a:r>
            <a:r>
              <a:rPr lang="ar-IQ" dirty="0" smtClean="0"/>
              <a:t> الحياة فظهرت </a:t>
            </a:r>
            <a:r>
              <a:rPr lang="ar-IQ" dirty="0" err="1" smtClean="0"/>
              <a:t>اغراض</a:t>
            </a:r>
            <a:r>
              <a:rPr lang="ar-IQ" dirty="0" smtClean="0"/>
              <a:t> وفنون جديدة لم تكن موجود </a:t>
            </a:r>
            <a:r>
              <a:rPr lang="ar-IQ" dirty="0" err="1" smtClean="0"/>
              <a:t>ة</a:t>
            </a:r>
            <a:r>
              <a:rPr lang="ar-IQ" dirty="0" smtClean="0"/>
              <a:t> في العصر </a:t>
            </a:r>
            <a:r>
              <a:rPr lang="ar-IQ" dirty="0" err="1" smtClean="0"/>
              <a:t>الاموي</a:t>
            </a:r>
            <a:r>
              <a:rPr lang="ar-IQ" dirty="0" smtClean="0"/>
              <a:t> وما قبله فنشأت هذه تبعا للتطور الفكري والحضاري فكانت هذه الشاعرية متأتية من التداخل والتزاوج بين الثقافات العربية وغير العربية </a:t>
            </a:r>
            <a:r>
              <a:rPr lang="ar-IQ" dirty="0" err="1" smtClean="0"/>
              <a:t>و</a:t>
            </a:r>
            <a:r>
              <a:rPr lang="ar-IQ" dirty="0" smtClean="0"/>
              <a:t> من </a:t>
            </a:r>
            <a:r>
              <a:rPr lang="ar-IQ" dirty="0" err="1" smtClean="0"/>
              <a:t>اجناس</a:t>
            </a:r>
            <a:r>
              <a:rPr lang="ar-IQ" dirty="0" smtClean="0"/>
              <a:t> </a:t>
            </a:r>
            <a:r>
              <a:rPr lang="ar-IQ" dirty="0" err="1" smtClean="0"/>
              <a:t>اقوام</a:t>
            </a:r>
            <a:r>
              <a:rPr lang="ar-IQ" dirty="0" smtClean="0"/>
              <a:t> المجتمع العباسي حيث اختلطت فيه العربية بالفارسية والرومية والتركية وغيرها فكانت رافدا واسعا للحضارة العربية في هذا العصر وما بعده .</a:t>
            </a:r>
            <a:endParaRPr lang="en-US" dirty="0" smtClean="0"/>
          </a:p>
          <a:p>
            <a:r>
              <a:rPr lang="ar-IQ" dirty="0" smtClean="0"/>
              <a:t>وتصرف الشعراء بمعاني </a:t>
            </a:r>
            <a:r>
              <a:rPr lang="ar-IQ" dirty="0" err="1" smtClean="0"/>
              <a:t>واساليب</a:t>
            </a:r>
            <a:r>
              <a:rPr lang="ar-IQ" dirty="0" smtClean="0"/>
              <a:t> الشعراء قبلهم وحللوها ووسعوا دائرتها وزادوا عليها </a:t>
            </a:r>
            <a:r>
              <a:rPr lang="ar-IQ" dirty="0" err="1" smtClean="0"/>
              <a:t>او</a:t>
            </a:r>
            <a:r>
              <a:rPr lang="ar-IQ" dirty="0" smtClean="0"/>
              <a:t> انقصوا منها تبعا لكل ظروف مجتمعهم وحاجته في تماشي حياتهم الجديدة </a:t>
            </a:r>
            <a:r>
              <a:rPr lang="ar-IQ" dirty="0" err="1" smtClean="0"/>
              <a:t>و</a:t>
            </a:r>
            <a:r>
              <a:rPr lang="ar-IQ" dirty="0" smtClean="0"/>
              <a:t> </a:t>
            </a:r>
            <a:r>
              <a:rPr lang="ar-IQ" dirty="0" err="1" smtClean="0"/>
              <a:t>اسلوبية</a:t>
            </a:r>
            <a:r>
              <a:rPr lang="ar-IQ" dirty="0" smtClean="0"/>
              <a:t> المجتمع </a:t>
            </a:r>
            <a:r>
              <a:rPr lang="ar-IQ" dirty="0" err="1" smtClean="0"/>
              <a:t>الانساني</a:t>
            </a:r>
            <a:r>
              <a:rPr lang="ar-IQ" dirty="0" smtClean="0"/>
              <a:t> فيها فتطور التصوير الشعري وكثر </a:t>
            </a:r>
            <a:r>
              <a:rPr lang="ar-IQ" dirty="0" err="1" smtClean="0"/>
              <a:t>الابداع</a:t>
            </a:r>
            <a:r>
              <a:rPr lang="ar-IQ" dirty="0" smtClean="0"/>
              <a:t> فيه فوجد التشبيه وصوره المختلفة ، وكثرت المحسنات اللفظية ورقت المعاني ودقت واستعملت </a:t>
            </a:r>
            <a:r>
              <a:rPr lang="ar-IQ" dirty="0" err="1" smtClean="0"/>
              <a:t>الفاظ</a:t>
            </a:r>
            <a:r>
              <a:rPr lang="ar-IQ" dirty="0" smtClean="0"/>
              <a:t> جديدة ارق </a:t>
            </a:r>
            <a:r>
              <a:rPr lang="ar-IQ" dirty="0" err="1" smtClean="0"/>
              <a:t>واسهل</a:t>
            </a:r>
            <a:r>
              <a:rPr lang="ar-IQ" dirty="0" smtClean="0"/>
              <a:t> مما كانت عليه في العصور المختلفة قبله وتم استبدال </a:t>
            </a:r>
            <a:r>
              <a:rPr lang="ar-IQ" dirty="0" err="1" smtClean="0"/>
              <a:t>الالفاظ</a:t>
            </a:r>
            <a:r>
              <a:rPr lang="ar-IQ" dirty="0" smtClean="0"/>
              <a:t> البدوية والصحراوية بغيرها كما استعملت بعض الكلمات غير العربية            (</a:t>
            </a:r>
            <a:r>
              <a:rPr lang="ar-IQ" dirty="0" err="1" smtClean="0"/>
              <a:t>الاعجمية</a:t>
            </a:r>
            <a:r>
              <a:rPr lang="ar-IQ" dirty="0" smtClean="0"/>
              <a:t>) في الشعر تبعا لهوى الشاعر واصله </a:t>
            </a:r>
            <a:r>
              <a:rPr lang="ar-IQ" dirty="0" err="1" smtClean="0"/>
              <a:t>ان</a:t>
            </a:r>
            <a:r>
              <a:rPr lang="ar-IQ" dirty="0" smtClean="0"/>
              <a:t> كان عربيا </a:t>
            </a:r>
            <a:r>
              <a:rPr lang="ar-IQ" dirty="0" err="1" smtClean="0"/>
              <a:t>او</a:t>
            </a:r>
            <a:r>
              <a:rPr lang="ar-IQ" dirty="0" smtClean="0"/>
              <a:t> من الموالي  </a:t>
            </a:r>
            <a:r>
              <a:rPr lang="ar-IQ" dirty="0" err="1" smtClean="0"/>
              <a:t>واحسنوا</a:t>
            </a:r>
            <a:r>
              <a:rPr lang="ar-IQ" dirty="0" smtClean="0"/>
              <a:t> استعمالاتها وصياغتها وربط الجمل العربية </a:t>
            </a:r>
            <a:r>
              <a:rPr lang="ar-IQ" dirty="0" err="1" smtClean="0"/>
              <a:t>بها</a:t>
            </a:r>
            <a:r>
              <a:rPr lang="ar-IQ" dirty="0" smtClean="0"/>
              <a:t> </a:t>
            </a:r>
            <a:r>
              <a:rPr lang="ar-IQ" dirty="0" err="1" smtClean="0"/>
              <a:t>واصبحت</a:t>
            </a:r>
            <a:r>
              <a:rPr lang="ar-IQ" dirty="0" smtClean="0"/>
              <a:t> تسمى - </a:t>
            </a:r>
            <a:r>
              <a:rPr lang="ar-IQ" dirty="0" err="1" smtClean="0"/>
              <a:t>الفاظا</a:t>
            </a:r>
            <a:r>
              <a:rPr lang="ar-IQ" dirty="0" smtClean="0"/>
              <a:t> معربة .</a:t>
            </a:r>
            <a:endParaRPr lang="en-US" dirty="0" smtClean="0"/>
          </a:p>
          <a:p>
            <a:r>
              <a:rPr lang="ar-IQ" dirty="0" smtClean="0"/>
              <a:t>واستعمل الشعراء المحسنات البلاغية </a:t>
            </a:r>
            <a:r>
              <a:rPr lang="ar-IQ" dirty="0" err="1" smtClean="0"/>
              <a:t>و</a:t>
            </a:r>
            <a:r>
              <a:rPr lang="ar-IQ" dirty="0" smtClean="0"/>
              <a:t> البديعية من طباق وجناس وتشبيه واستعارات وكثرت هذه بشكل ملفت للنظر في هذا العصر ، ولذلك فان الشعر في هذا العصر تطورا تطورا واسعا وعظيما في جميع </a:t>
            </a:r>
            <a:r>
              <a:rPr lang="ar-IQ" dirty="0" err="1" smtClean="0"/>
              <a:t>اموره</a:t>
            </a:r>
            <a:r>
              <a:rPr lang="ar-IQ" dirty="0" smtClean="0"/>
              <a:t> وفي شتى المجالات الأدبية: الشعرية واللغوية والفنية.</a:t>
            </a:r>
            <a:endParaRPr lang="en-US" dirty="0" smtClean="0"/>
          </a:p>
          <a:p>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85000" lnSpcReduction="20000"/>
          </a:bodyPr>
          <a:lstStyle/>
          <a:p>
            <a:r>
              <a:rPr lang="ar-IQ" dirty="0" smtClean="0"/>
              <a:t>وكانت الثقافة العربية مستقاة من مصدرين </a:t>
            </a:r>
            <a:r>
              <a:rPr lang="ar-IQ" dirty="0" err="1" smtClean="0"/>
              <a:t>الاول</a:t>
            </a:r>
            <a:r>
              <a:rPr lang="ar-IQ" dirty="0" smtClean="0"/>
              <a:t> الثقافة العربية التي كان عليها العرب قبل هذا العصر من الآداب الجاهلية من شعر ونثر </a:t>
            </a:r>
            <a:r>
              <a:rPr lang="ar-IQ" dirty="0" err="1" smtClean="0"/>
              <a:t>والاسلامية</a:t>
            </a:r>
            <a:r>
              <a:rPr lang="ar-IQ" dirty="0" smtClean="0"/>
              <a:t> التي نبعت من القران الكريم والسنة النبوية الشريفة وكذلك </a:t>
            </a:r>
            <a:r>
              <a:rPr lang="ar-IQ" dirty="0" err="1" smtClean="0"/>
              <a:t>اقوال</a:t>
            </a:r>
            <a:r>
              <a:rPr lang="ar-IQ" dirty="0" smtClean="0"/>
              <a:t> الشعراء </a:t>
            </a:r>
            <a:r>
              <a:rPr lang="ar-IQ" dirty="0" err="1" smtClean="0"/>
              <a:t>الامويين</a:t>
            </a:r>
            <a:r>
              <a:rPr lang="ar-IQ" dirty="0" smtClean="0"/>
              <a:t> و </a:t>
            </a:r>
            <a:r>
              <a:rPr lang="ar-IQ" dirty="0" err="1" smtClean="0"/>
              <a:t>الادباء</a:t>
            </a:r>
            <a:r>
              <a:rPr lang="ar-IQ" dirty="0" smtClean="0"/>
              <a:t> والعلوم التي </a:t>
            </a:r>
            <a:r>
              <a:rPr lang="ar-IQ" dirty="0" err="1" smtClean="0"/>
              <a:t>اخذت</a:t>
            </a:r>
            <a:r>
              <a:rPr lang="ar-IQ" dirty="0" smtClean="0"/>
              <a:t> بالاتساع في زمنهم لتصل في نهاية الدولة </a:t>
            </a:r>
            <a:r>
              <a:rPr lang="ar-IQ" dirty="0" err="1" smtClean="0"/>
              <a:t>الاموية</a:t>
            </a:r>
            <a:r>
              <a:rPr lang="ar-IQ" dirty="0" smtClean="0"/>
              <a:t> </a:t>
            </a:r>
            <a:r>
              <a:rPr lang="ar-IQ" dirty="0" err="1" smtClean="0"/>
              <a:t>الى</a:t>
            </a:r>
            <a:r>
              <a:rPr lang="ar-IQ" dirty="0" smtClean="0"/>
              <a:t> الثقافة العربية المتميزة بعد </a:t>
            </a:r>
            <a:r>
              <a:rPr lang="ar-IQ" dirty="0" err="1" smtClean="0"/>
              <a:t>ان</a:t>
            </a:r>
            <a:r>
              <a:rPr lang="ar-IQ" dirty="0" smtClean="0"/>
              <a:t> نمت جذورها وعلت منابتها </a:t>
            </a:r>
            <a:r>
              <a:rPr lang="ar-IQ" dirty="0" err="1" smtClean="0"/>
              <a:t>الا</a:t>
            </a:r>
            <a:r>
              <a:rPr lang="ar-IQ" dirty="0" smtClean="0"/>
              <a:t> </a:t>
            </a:r>
            <a:r>
              <a:rPr lang="ar-IQ" dirty="0" err="1" smtClean="0"/>
              <a:t>انها</a:t>
            </a:r>
            <a:r>
              <a:rPr lang="ar-IQ" dirty="0" smtClean="0"/>
              <a:t> ازدهرت في هذا العصر وآتت ثمارها.</a:t>
            </a:r>
            <a:endParaRPr lang="en-US" dirty="0" smtClean="0"/>
          </a:p>
          <a:p>
            <a:r>
              <a:rPr lang="ar-IQ" dirty="0" err="1" smtClean="0"/>
              <a:t>اما</a:t>
            </a:r>
            <a:r>
              <a:rPr lang="ar-IQ" dirty="0" smtClean="0"/>
              <a:t> المصدر الثاني فهي الثقافة </a:t>
            </a:r>
            <a:r>
              <a:rPr lang="ar-IQ" dirty="0" err="1" smtClean="0"/>
              <a:t>الاجنبية</a:t>
            </a:r>
            <a:r>
              <a:rPr lang="ar-IQ" dirty="0" smtClean="0"/>
              <a:t> التي ترجمت من </a:t>
            </a:r>
            <a:r>
              <a:rPr lang="ar-IQ" dirty="0" err="1" smtClean="0"/>
              <a:t>الامم</a:t>
            </a:r>
            <a:r>
              <a:rPr lang="ar-IQ" dirty="0" smtClean="0"/>
              <a:t> المجاورة للعربية كالفارسية والتركية واليونانية والهندية </a:t>
            </a:r>
            <a:r>
              <a:rPr lang="ar-IQ" dirty="0" err="1" smtClean="0"/>
              <a:t>و</a:t>
            </a:r>
            <a:r>
              <a:rPr lang="ar-IQ" dirty="0" smtClean="0"/>
              <a:t> كانت نتيجة حتمية لانصهار هذه </a:t>
            </a:r>
            <a:r>
              <a:rPr lang="ar-IQ" dirty="0" err="1" smtClean="0"/>
              <a:t>الاقوام</a:t>
            </a:r>
            <a:r>
              <a:rPr lang="ar-IQ" dirty="0" smtClean="0"/>
              <a:t> في بوتقة </a:t>
            </a:r>
            <a:r>
              <a:rPr lang="ar-IQ" dirty="0" err="1" smtClean="0"/>
              <a:t>الامة</a:t>
            </a:r>
            <a:r>
              <a:rPr lang="ar-IQ" dirty="0" smtClean="0"/>
              <a:t> العربية </a:t>
            </a:r>
            <a:r>
              <a:rPr lang="ar-IQ" dirty="0" err="1" smtClean="0"/>
              <a:t>و</a:t>
            </a:r>
            <a:r>
              <a:rPr lang="ar-IQ" dirty="0" smtClean="0"/>
              <a:t> </a:t>
            </a:r>
            <a:r>
              <a:rPr lang="ar-IQ" dirty="0" err="1" smtClean="0"/>
              <a:t>بالاسلام</a:t>
            </a:r>
            <a:r>
              <a:rPr lang="ar-IQ" dirty="0" smtClean="0"/>
              <a:t> </a:t>
            </a:r>
            <a:r>
              <a:rPr lang="ar-IQ" dirty="0" err="1" smtClean="0"/>
              <a:t>اذ</a:t>
            </a:r>
            <a:r>
              <a:rPr lang="ar-IQ" dirty="0" smtClean="0"/>
              <a:t> </a:t>
            </a:r>
            <a:r>
              <a:rPr lang="ar-IQ" dirty="0" err="1" smtClean="0"/>
              <a:t>اثرت</a:t>
            </a:r>
            <a:r>
              <a:rPr lang="ar-IQ" dirty="0" smtClean="0"/>
              <a:t> التأثير الكبير على </a:t>
            </a:r>
            <a:r>
              <a:rPr lang="ar-IQ" dirty="0" err="1" smtClean="0"/>
              <a:t>اخيلة</a:t>
            </a:r>
            <a:r>
              <a:rPr lang="ar-IQ" dirty="0" smtClean="0"/>
              <a:t> الشعراء وثقافاتهم فتوسعت </a:t>
            </a:r>
            <a:r>
              <a:rPr lang="ar-IQ" dirty="0" err="1" smtClean="0"/>
              <a:t>افكارهم</a:t>
            </a:r>
            <a:r>
              <a:rPr lang="ar-IQ" dirty="0" smtClean="0"/>
              <a:t> وازدادت علومهم وتفتقت قرائحهم لتأتي بقصائد ذات معان شعرية جديدة كان الاقتباس واضحا وجليا فيها. فالمتذوق للشعر العربي في هذا العصر         لا تخفى عليه تلك الميزة التي تطالعه من خلال النتاج الشعري الثري وطائفة صالحة تحمل ذلك الطابع المشوب بالرقة لتؤكد هذا الاتجاه في الأسلوب الشعري .</a:t>
            </a:r>
            <a:endParaRPr lang="en-US" dirty="0" smtClean="0"/>
          </a:p>
          <a:p>
            <a:r>
              <a:rPr lang="ar-IQ" dirty="0" smtClean="0"/>
              <a:t>ولقد تطورت </a:t>
            </a:r>
            <a:r>
              <a:rPr lang="ar-IQ" dirty="0" err="1" smtClean="0"/>
              <a:t>اساليب</a:t>
            </a:r>
            <a:r>
              <a:rPr lang="ar-IQ" dirty="0" smtClean="0"/>
              <a:t> الشعر العربي في العصر العباسي كثيرا جراء اطلاع الشعراء على الثقافات </a:t>
            </a:r>
            <a:r>
              <a:rPr lang="ar-IQ" dirty="0" err="1" smtClean="0"/>
              <a:t>الاجنبية</a:t>
            </a:r>
            <a:r>
              <a:rPr lang="ar-IQ" dirty="0" smtClean="0"/>
              <a:t> ونمو مداركهم وزيادة معلوماتهم وتطور الحياة الحضارية في هذا العصر فقد مال الشعراء </a:t>
            </a:r>
            <a:r>
              <a:rPr lang="ar-IQ" dirty="0" err="1" smtClean="0"/>
              <a:t>الى</a:t>
            </a:r>
            <a:r>
              <a:rPr lang="ar-IQ" dirty="0" smtClean="0"/>
              <a:t> استخدام </a:t>
            </a:r>
            <a:r>
              <a:rPr lang="ar-IQ" dirty="0" err="1" smtClean="0"/>
              <a:t>الاساليب</a:t>
            </a:r>
            <a:r>
              <a:rPr lang="ar-IQ" dirty="0" smtClean="0"/>
              <a:t> السهلة المفهومة المنسوجة من واقع الحياة المعاشة وابتعدوا عن اللفظة الصعبة </a:t>
            </a:r>
            <a:r>
              <a:rPr lang="ar-IQ" dirty="0" err="1" smtClean="0"/>
              <a:t>او</a:t>
            </a:r>
            <a:r>
              <a:rPr lang="ar-IQ" dirty="0" smtClean="0"/>
              <a:t> البدوية التي قل استعمالها </a:t>
            </a:r>
            <a:r>
              <a:rPr lang="ar-IQ" dirty="0" err="1" smtClean="0"/>
              <a:t>او</a:t>
            </a:r>
            <a:r>
              <a:rPr lang="ar-IQ" dirty="0" smtClean="0"/>
              <a:t> هجرت في </a:t>
            </a:r>
            <a:r>
              <a:rPr lang="ar-IQ" dirty="0" err="1" smtClean="0"/>
              <a:t>الاغلب</a:t>
            </a:r>
            <a:r>
              <a:rPr lang="ar-IQ" dirty="0" smtClean="0"/>
              <a:t> واستعملوا المحسنات البديعية </a:t>
            </a:r>
            <a:r>
              <a:rPr lang="ar-IQ" dirty="0" err="1" smtClean="0"/>
              <a:t>والالفاظ</a:t>
            </a:r>
            <a:r>
              <a:rPr lang="ar-IQ" dirty="0" smtClean="0"/>
              <a:t> الجديدة تبعا لتطور </a:t>
            </a:r>
            <a:r>
              <a:rPr lang="ar-IQ" dirty="0" err="1" smtClean="0"/>
              <a:t>الامور</a:t>
            </a:r>
            <a:r>
              <a:rPr lang="ar-IQ" dirty="0" smtClean="0"/>
              <a:t> وحتى وصلت الحال في بعضهم من استخدام </a:t>
            </a:r>
            <a:r>
              <a:rPr lang="ar-IQ" dirty="0" err="1" smtClean="0"/>
              <a:t>الفاظ</a:t>
            </a:r>
            <a:r>
              <a:rPr lang="ar-IQ" dirty="0" smtClean="0"/>
              <a:t> </a:t>
            </a:r>
            <a:r>
              <a:rPr lang="ar-IQ" dirty="0" err="1" smtClean="0"/>
              <a:t>اعجمية</a:t>
            </a:r>
            <a:r>
              <a:rPr lang="ar-IQ" dirty="0" smtClean="0"/>
              <a:t> في شعره وقد نشير </a:t>
            </a:r>
            <a:r>
              <a:rPr lang="ar-IQ" dirty="0" err="1" smtClean="0"/>
              <a:t>ان</a:t>
            </a:r>
            <a:r>
              <a:rPr lang="ar-IQ" dirty="0" smtClean="0"/>
              <a:t> مفهوم الأسلوب يعني الطريقة </a:t>
            </a:r>
            <a:r>
              <a:rPr lang="ar-IQ" dirty="0" err="1" smtClean="0"/>
              <a:t>او</a:t>
            </a:r>
            <a:r>
              <a:rPr lang="ar-IQ" dirty="0" smtClean="0"/>
              <a:t> السلوكية التي يتبعها الشاعر في نظم شعره فيقال مثلا سلكت أسلوبه وتعني طريقته وكما يقال كلامه أسلوبه </a:t>
            </a:r>
            <a:r>
              <a:rPr lang="ar-IQ" dirty="0" err="1" smtClean="0"/>
              <a:t>الافضل</a:t>
            </a:r>
            <a:r>
              <a:rPr lang="ar-IQ" dirty="0" smtClean="0"/>
              <a:t> .</a:t>
            </a:r>
            <a:endParaRPr lang="en-US" dirty="0" smtClean="0"/>
          </a:p>
          <a:p>
            <a:r>
              <a:rPr lang="ar-IQ" dirty="0" smtClean="0"/>
              <a:t>ولقد صاغ الشعراء العباسيون أساليبهم في ضوء حضارة الدولة وثقافتها وطريقة تذوقها للفنون لذا جاء الأسلوب الشعري اقرب إلى الرقة في النسج والدقة في التصوير والدماثة في التعبير وشاعت في حواشيه ألوان من الزخرفة اللفظية وضروب من الزينة والجمال واكتنفت أنغامه حالة من الفخامة المؤثرة والتي قد تهز العواطف </a:t>
            </a:r>
            <a:endParaRPr lang="ar-IQ"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7500" lnSpcReduction="20000"/>
          </a:bodyPr>
          <a:lstStyle/>
          <a:p>
            <a:r>
              <a:rPr lang="ar-IQ" dirty="0" smtClean="0"/>
              <a:t>وتحرك المشاعر وتثير </a:t>
            </a:r>
            <a:r>
              <a:rPr lang="ar-IQ" dirty="0" err="1" smtClean="0"/>
              <a:t>الاحساس</a:t>
            </a:r>
            <a:r>
              <a:rPr lang="ar-IQ" dirty="0" smtClean="0"/>
              <a:t> . فالشعراء </a:t>
            </a:r>
            <a:r>
              <a:rPr lang="ar-IQ" dirty="0" err="1" smtClean="0"/>
              <a:t>الاكثر</a:t>
            </a:r>
            <a:r>
              <a:rPr lang="ar-IQ" dirty="0" smtClean="0"/>
              <a:t> تحضرا يميلون بطبعهم إلى الكياسة والزينة </a:t>
            </a:r>
            <a:r>
              <a:rPr lang="ar-IQ" dirty="0" err="1" smtClean="0"/>
              <a:t>والانس</a:t>
            </a:r>
            <a:r>
              <a:rPr lang="ar-IQ" dirty="0" smtClean="0"/>
              <a:t> في كل شيء فالطبع الحضري </a:t>
            </a:r>
            <a:r>
              <a:rPr lang="ar-IQ" dirty="0" err="1" smtClean="0"/>
              <a:t>تستهويه</a:t>
            </a:r>
            <a:r>
              <a:rPr lang="ar-IQ" dirty="0" smtClean="0"/>
              <a:t> الأناقة في كل ما حوله ويجذبه التأنق وتقربه </a:t>
            </a:r>
            <a:r>
              <a:rPr lang="ar-IQ" dirty="0" err="1" smtClean="0"/>
              <a:t>اليها</a:t>
            </a:r>
            <a:r>
              <a:rPr lang="ar-IQ" dirty="0" smtClean="0"/>
              <a:t> وهو ما يدلل على تطور هذه الأذواق ورقيها وهذا سبب قوي في </a:t>
            </a:r>
            <a:r>
              <a:rPr lang="ar-IQ" dirty="0" err="1" smtClean="0"/>
              <a:t>ايجاد</a:t>
            </a:r>
            <a:r>
              <a:rPr lang="ar-IQ" dirty="0" smtClean="0"/>
              <a:t> أسلوب شعري تركن </a:t>
            </a:r>
            <a:r>
              <a:rPr lang="ar-IQ" dirty="0" err="1" smtClean="0"/>
              <a:t>اليه</a:t>
            </a:r>
            <a:r>
              <a:rPr lang="ar-IQ" dirty="0" smtClean="0"/>
              <a:t> النفس لتستريح عنده في حسن صياغة أنيقة مثل مرآة صقيلة عاكسة على صفحتها كل فنون الجمال والتنسيق </a:t>
            </a:r>
            <a:r>
              <a:rPr lang="ar-IQ" dirty="0" err="1" smtClean="0"/>
              <a:t>الافضل</a:t>
            </a:r>
            <a:r>
              <a:rPr lang="ar-IQ" dirty="0" smtClean="0"/>
              <a:t> .</a:t>
            </a:r>
            <a:endParaRPr lang="en-US" dirty="0" smtClean="0"/>
          </a:p>
          <a:p>
            <a:r>
              <a:rPr lang="ar-IQ" dirty="0" smtClean="0"/>
              <a:t>وقد ترك اغلب شعراء هذا العصر كثير مما كان يسير عليه الشعراء في الجاهلية كاستهلال القصيدة بالغزل . ووصلت </a:t>
            </a:r>
            <a:r>
              <a:rPr lang="ar-IQ" dirty="0" err="1" smtClean="0"/>
              <a:t>الامور</a:t>
            </a:r>
            <a:r>
              <a:rPr lang="ar-IQ" dirty="0" smtClean="0"/>
              <a:t> </a:t>
            </a:r>
            <a:r>
              <a:rPr lang="ar-IQ" dirty="0" err="1" smtClean="0"/>
              <a:t>الى</a:t>
            </a:r>
            <a:r>
              <a:rPr lang="ar-IQ" dirty="0" smtClean="0"/>
              <a:t> </a:t>
            </a:r>
            <a:r>
              <a:rPr lang="ar-IQ" dirty="0" err="1" smtClean="0"/>
              <a:t>ان</a:t>
            </a:r>
            <a:r>
              <a:rPr lang="ar-IQ" dirty="0" smtClean="0"/>
              <a:t> تهكم بعضهم من هذه الطريقة واعتبرها بالية </a:t>
            </a:r>
            <a:r>
              <a:rPr lang="ar-IQ" dirty="0" err="1" smtClean="0"/>
              <a:t>و</a:t>
            </a:r>
            <a:r>
              <a:rPr lang="ar-IQ" dirty="0" smtClean="0"/>
              <a:t> سخروا من الشعراء الذين حافظوا عليها.</a:t>
            </a:r>
            <a:endParaRPr lang="en-US" dirty="0" smtClean="0"/>
          </a:p>
          <a:p>
            <a:r>
              <a:rPr lang="ar-IQ" b="1" dirty="0" smtClean="0"/>
              <a:t>مظاهر التجديد في القصيدة العباسية :</a:t>
            </a:r>
            <a:endParaRPr lang="en-US" dirty="0" smtClean="0"/>
          </a:p>
          <a:p>
            <a:r>
              <a:rPr lang="ar-SA" dirty="0" smtClean="0"/>
              <a:t>عرفت حياة العصر العباسي وجها حضاريا جديدا بخلاف حياة العصر </a:t>
            </a:r>
            <a:r>
              <a:rPr lang="ar-SA" dirty="0" err="1" smtClean="0"/>
              <a:t>األاموي</a:t>
            </a:r>
            <a:r>
              <a:rPr lang="ar-SA" dirty="0" smtClean="0"/>
              <a:t> التي حافظت على بعض مظاهر البداوة ، ونظرا لذلك البعد الشديد عن كثير من ملامح الحياة العربية البدوية، فقد انعدمت الرابطة العاطفية بين شعراء العصر العباسي الجدد وبين معامل الحياة العربية الجاهلية. التي كثيرا ما كانت محورا للشعر العربي، بما فيها من </a:t>
            </a:r>
            <a:r>
              <a:rPr lang="ar-SA" dirty="0" err="1" smtClean="0"/>
              <a:t>اطلال</a:t>
            </a:r>
            <a:r>
              <a:rPr lang="ar-SA" dirty="0" smtClean="0"/>
              <a:t> وصحراء وارتحال، فقد ظهر جيل جديد اصطلح الدارسون على تسميته </a:t>
            </a:r>
            <a:r>
              <a:rPr lang="ar-SA" dirty="0" err="1" smtClean="0"/>
              <a:t>بـ</a:t>
            </a:r>
            <a:r>
              <a:rPr lang="ar-SA" dirty="0" smtClean="0"/>
              <a:t> "المولد" استطاع أن يحمل لواء التجديد ويتخلص </a:t>
            </a:r>
            <a:r>
              <a:rPr lang="ar-SA" dirty="0" err="1" smtClean="0"/>
              <a:t>الى</a:t>
            </a:r>
            <a:r>
              <a:rPr lang="ar-SA" dirty="0" smtClean="0"/>
              <a:t> حد بعيد من الكثير من مظاهر القصيدة العربية. وقد كان لذلك التجديد مظاهر بارزة ميزته </a:t>
            </a:r>
            <a:r>
              <a:rPr lang="ar-SA" dirty="0" err="1" smtClean="0"/>
              <a:t>اهمها</a:t>
            </a:r>
            <a:r>
              <a:rPr lang="en-US" dirty="0" smtClean="0"/>
              <a:t>: </a:t>
            </a:r>
          </a:p>
          <a:p>
            <a:r>
              <a:rPr lang="ar-IQ" dirty="0" smtClean="0"/>
              <a:t>1- </a:t>
            </a:r>
            <a:r>
              <a:rPr lang="ar-SA" dirty="0" smtClean="0"/>
              <a:t>البعد إلى حد ما عند القصائد المطولة : إذا كان الشعر العربي قد قام على القصيدة المطولة ولا </a:t>
            </a:r>
            <a:r>
              <a:rPr lang="ar-SA" dirty="0" err="1" smtClean="0"/>
              <a:t>سيما</a:t>
            </a:r>
            <a:r>
              <a:rPr lang="ar-SA" dirty="0" smtClean="0"/>
              <a:t> الشعر الجاهلي الذي أصبح </a:t>
            </a:r>
            <a:r>
              <a:rPr lang="ar-SA" dirty="0" err="1" smtClean="0"/>
              <a:t>انموذجا</a:t>
            </a:r>
            <a:r>
              <a:rPr lang="ar-SA" dirty="0" smtClean="0"/>
              <a:t> </a:t>
            </a:r>
            <a:r>
              <a:rPr lang="ar-SA" dirty="0" err="1" smtClean="0"/>
              <a:t>يقتدى</a:t>
            </a:r>
            <a:r>
              <a:rPr lang="ar-SA" dirty="0" smtClean="0"/>
              <a:t> </a:t>
            </a:r>
            <a:r>
              <a:rPr lang="ar-SA" dirty="0" err="1" smtClean="0"/>
              <a:t>به</a:t>
            </a:r>
            <a:r>
              <a:rPr lang="ar-SA" dirty="0" smtClean="0"/>
              <a:t>، فإن شعراء العصر العباسي أخذوا يبتعدون عن القصيدة الطويلة، ويميلون </a:t>
            </a:r>
            <a:r>
              <a:rPr lang="ar-SA" dirty="0" err="1" smtClean="0"/>
              <a:t>الى</a:t>
            </a:r>
            <a:r>
              <a:rPr lang="ar-SA" dirty="0" smtClean="0"/>
              <a:t> القطع الصغيرة وذلك تبعا لطبيعة التطور الحضاري الذي آل إليه المجتمع </a:t>
            </a:r>
            <a:r>
              <a:rPr lang="ar-SA" dirty="0" err="1" smtClean="0"/>
              <a:t>الاسلامي</a:t>
            </a:r>
            <a:r>
              <a:rPr lang="ar-SA" dirty="0" smtClean="0"/>
              <a:t>.</a:t>
            </a:r>
            <a:endParaRPr lang="en-US" dirty="0" smtClean="0"/>
          </a:p>
          <a:p>
            <a:r>
              <a:rPr lang="ar-SA" dirty="0" smtClean="0"/>
              <a:t>2- التجديد في مقدمة القصيدة: أعرض بعض شعراء العصر العباسي عن افتتاح قصائدهم بذكر </a:t>
            </a:r>
            <a:r>
              <a:rPr lang="ar-SA" dirty="0" err="1" smtClean="0"/>
              <a:t>الاطلال</a:t>
            </a:r>
            <a:r>
              <a:rPr lang="ar-SA" dirty="0" smtClean="0"/>
              <a:t> ووصفها والبكاء عليها، لان معظم شعراء هذا العصر من المولدين الذين لا تربطهم أية عاطفة بمعالم الحياة العربية الجاهلية، فما حاجتهم </a:t>
            </a:r>
            <a:r>
              <a:rPr lang="ar-SA" dirty="0" err="1" smtClean="0"/>
              <a:t>الى</a:t>
            </a:r>
            <a:r>
              <a:rPr lang="ar-SA" dirty="0" smtClean="0"/>
              <a:t> تصوير شيء لا وجود له في مجتمعهم، وهم يعيشون في حواضر ذات مدنية راقية بقصورها ورياضها الوارفة الظلال، .</a:t>
            </a:r>
            <a:endParaRPr lang="en-US" dirty="0" smtClean="0"/>
          </a:p>
          <a:p>
            <a:endParaRPr lang="ar-IQ"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85000" lnSpcReduction="20000"/>
          </a:bodyPr>
          <a:lstStyle/>
          <a:p>
            <a:r>
              <a:rPr lang="ar-SA" dirty="0" smtClean="0"/>
              <a:t>3- تغير بنات القصيدة </a:t>
            </a:r>
            <a:r>
              <a:rPr lang="ar-SA" dirty="0" err="1" smtClean="0"/>
              <a:t>و</a:t>
            </a:r>
            <a:r>
              <a:rPr lang="ar-SA" dirty="0" smtClean="0"/>
              <a:t> التحام أجزائها : لان شعر المحدثين الجديد يكاد </a:t>
            </a:r>
            <a:r>
              <a:rPr lang="ar-SA" dirty="0" err="1" smtClean="0"/>
              <a:t>لايحتوي</a:t>
            </a:r>
            <a:r>
              <a:rPr lang="ar-SA" dirty="0" smtClean="0"/>
              <a:t> على مطولة - عدا المديح - ولان تلك القطع تستغرق في الغالب غرضا واحدا من </a:t>
            </a:r>
            <a:r>
              <a:rPr lang="ar-SA" dirty="0" err="1" smtClean="0"/>
              <a:t>اولها</a:t>
            </a:r>
            <a:r>
              <a:rPr lang="ar-SA" dirty="0" smtClean="0"/>
              <a:t> </a:t>
            </a:r>
            <a:r>
              <a:rPr lang="ar-SA" dirty="0" err="1" smtClean="0"/>
              <a:t>الى</a:t>
            </a:r>
            <a:r>
              <a:rPr lang="ar-SA" dirty="0" smtClean="0"/>
              <a:t> آخرها، فن بناء القصيدة سيتغير حتما ، فإذا كانت القصيدة العربية من الجاهلية -النموذج- تعتمد بالدرجة </a:t>
            </a:r>
            <a:r>
              <a:rPr lang="ar-SA" dirty="0" err="1" smtClean="0"/>
              <a:t>الاولى</a:t>
            </a:r>
            <a:r>
              <a:rPr lang="ar-SA" dirty="0" smtClean="0"/>
              <a:t> على وحدة البيت، </a:t>
            </a:r>
            <a:r>
              <a:rPr lang="ar-SA" dirty="0" err="1" smtClean="0"/>
              <a:t>فإالعباسية</a:t>
            </a:r>
            <a:r>
              <a:rPr lang="ar-SA" dirty="0" smtClean="0"/>
              <a:t> قامت على وحدة الموضوع، ولم يعد البيت فيها وحدة منفصلة قائمة بذاتها، </a:t>
            </a:r>
            <a:r>
              <a:rPr lang="ar-SA" dirty="0" err="1" smtClean="0"/>
              <a:t>وانما</a:t>
            </a:r>
            <a:r>
              <a:rPr lang="ar-SA" dirty="0" smtClean="0"/>
              <a:t> أصبح جزءا من كل لا يمكن رفعه أو تقدميه أو </a:t>
            </a:r>
            <a:r>
              <a:rPr lang="ar-SA" dirty="0" err="1" smtClean="0"/>
              <a:t>تاخيره</a:t>
            </a:r>
            <a:r>
              <a:rPr lang="ar-SA" dirty="0" smtClean="0"/>
              <a:t> من القصيدة دون أن يصيب معناها ومبناها خلل واضح</a:t>
            </a:r>
            <a:r>
              <a:rPr lang="en-US" dirty="0" smtClean="0"/>
              <a:t>.</a:t>
            </a:r>
          </a:p>
          <a:p>
            <a:r>
              <a:rPr lang="ar-SA" dirty="0" smtClean="0"/>
              <a:t>4- التجديـد في موسيـقى الشعـر : لم تكن </a:t>
            </a:r>
            <a:r>
              <a:rPr lang="ar-SA" dirty="0" err="1" smtClean="0"/>
              <a:t>الاوزان</a:t>
            </a:r>
            <a:r>
              <a:rPr lang="ar-SA" dirty="0" smtClean="0"/>
              <a:t> قيدا يقف أمام الشاعر القديم والشاعر العباسي المقتدر الموسوعي، صاحب الثقافة اللغوية الواسعة، ولكن تطور الحياة العربية على مر العصور والتطور الحضاري الذي عرفه العصر العباسي واختلاط المجتمع العربي بأجناس مختلفة تبعه بالضرورة هجران كثير من ألفاظ العربية البعيدة عن واقع الحياة لزوال دواعي استعمالها، كما تبعه ضعف الثقافة اللغوية عند الكثير من الشعراء المولدين، </a:t>
            </a:r>
            <a:r>
              <a:rPr lang="ar-SA" dirty="0" err="1" smtClean="0"/>
              <a:t>و</a:t>
            </a:r>
            <a:r>
              <a:rPr lang="ar-SA" dirty="0" smtClean="0"/>
              <a:t> عليه فإن هؤلاء الشعراء وجدوا في </a:t>
            </a:r>
            <a:r>
              <a:rPr lang="ar-SA" dirty="0" err="1" smtClean="0"/>
              <a:t>الاوزان</a:t>
            </a:r>
            <a:r>
              <a:rPr lang="ar-SA" dirty="0" smtClean="0"/>
              <a:t> عائقا يقف في طريقهم ويشكل قيدا ثقيل يمنعهم من الانطلاق، وقد ظهر أثر ذلك في شعر </a:t>
            </a:r>
            <a:r>
              <a:rPr lang="ar-SA" dirty="0" err="1" smtClean="0"/>
              <a:t>المتاخرين</a:t>
            </a:r>
            <a:r>
              <a:rPr lang="ar-SA" dirty="0" smtClean="0"/>
              <a:t>. وانصرف الشعراء عن </a:t>
            </a:r>
            <a:r>
              <a:rPr lang="ar-SA" dirty="0" err="1" smtClean="0"/>
              <a:t>الاوزان</a:t>
            </a:r>
            <a:r>
              <a:rPr lang="ar-SA" dirty="0" smtClean="0"/>
              <a:t> الصعبة المعقدة، حتى في أكثر فنون الشعر جدية كالمديح والرثاء، وأقبلوا على </a:t>
            </a:r>
            <a:r>
              <a:rPr lang="ar-SA" dirty="0" err="1" smtClean="0"/>
              <a:t>الاوزان</a:t>
            </a:r>
            <a:r>
              <a:rPr lang="ar-SA" dirty="0" smtClean="0"/>
              <a:t> الرشيقة الخفيفة الملائمة للغناء، كالوافر والخفيف والرمل، والمتقارب والهزج ، وراحوا يجزئون </a:t>
            </a:r>
            <a:r>
              <a:rPr lang="ar-SA" dirty="0" err="1" smtClean="0"/>
              <a:t>الاوزان</a:t>
            </a:r>
            <a:r>
              <a:rPr lang="ar-SA" dirty="0" smtClean="0"/>
              <a:t> الطويلة المعقدة، وذلك لتطور الذوق العام الذي أرهفته الحضارة ورققته المدينة.</a:t>
            </a:r>
            <a:endParaRPr lang="en-US" dirty="0" smtClean="0"/>
          </a:p>
          <a:p>
            <a:r>
              <a:rPr lang="ar-SA" dirty="0" smtClean="0"/>
              <a:t>وابرز </a:t>
            </a:r>
            <a:r>
              <a:rPr lang="ar-SA" dirty="0" err="1" smtClean="0"/>
              <a:t>اغراض</a:t>
            </a:r>
            <a:r>
              <a:rPr lang="ar-SA" dirty="0" smtClean="0"/>
              <a:t> الشعر </a:t>
            </a:r>
            <a:r>
              <a:rPr lang="ar-IQ" dirty="0" smtClean="0"/>
              <a:t>في هذا العصر </a:t>
            </a:r>
            <a:r>
              <a:rPr lang="ar-IQ" dirty="0" err="1" smtClean="0"/>
              <a:t>واهمها</a:t>
            </a:r>
            <a:r>
              <a:rPr lang="ar-IQ" dirty="0" smtClean="0"/>
              <a:t> </a:t>
            </a:r>
            <a:r>
              <a:rPr lang="ar-IQ" dirty="0" err="1" smtClean="0"/>
              <a:t>مايلي</a:t>
            </a:r>
            <a:r>
              <a:rPr lang="ar-IQ" dirty="0" smtClean="0"/>
              <a:t> :</a:t>
            </a:r>
            <a:endParaRPr lang="en-US" dirty="0" smtClean="0"/>
          </a:p>
          <a:p>
            <a:r>
              <a:rPr lang="ar-IQ" u="sng" dirty="0" smtClean="0"/>
              <a:t>1- الفخر </a:t>
            </a:r>
            <a:r>
              <a:rPr lang="ar-IQ" u="sng" dirty="0" err="1" smtClean="0"/>
              <a:t>و</a:t>
            </a:r>
            <a:r>
              <a:rPr lang="ar-IQ" u="sng" dirty="0" smtClean="0"/>
              <a:t> المدح وهي </a:t>
            </a:r>
            <a:r>
              <a:rPr lang="ar-IQ" u="sng" dirty="0" err="1" smtClean="0"/>
              <a:t>اغراض</a:t>
            </a:r>
            <a:r>
              <a:rPr lang="ar-IQ" u="sng" dirty="0" smtClean="0"/>
              <a:t> شعرية معروفة :</a:t>
            </a:r>
            <a:endParaRPr lang="en-US" dirty="0" smtClean="0"/>
          </a:p>
          <a:p>
            <a:r>
              <a:rPr lang="ar-IQ" dirty="0" smtClean="0"/>
              <a:t>منذ العصر الجاهلي ومتداخلة بين الفخر والمدح </a:t>
            </a:r>
            <a:r>
              <a:rPr lang="ar-IQ" dirty="0" err="1" smtClean="0"/>
              <a:t>و</a:t>
            </a:r>
            <a:r>
              <a:rPr lang="ar-IQ" dirty="0" smtClean="0"/>
              <a:t> في العصر العباسي اشتق فن المدح لنفسه مضامين جديدة فقد برز الإلحاح في هذا العصر على المعاني الإسلامية خاصةً في مدح الخلفاء </a:t>
            </a:r>
            <a:r>
              <a:rPr lang="ar-IQ" dirty="0" err="1" smtClean="0"/>
              <a:t>و</a:t>
            </a:r>
            <a:r>
              <a:rPr lang="ar-IQ" dirty="0" smtClean="0"/>
              <a:t> الوزراء على نحو لم يُعهد مِنْ قبل. فالخليفة في نظر الشعراء هو إمام المسلمين </a:t>
            </a:r>
            <a:r>
              <a:rPr lang="ar-IQ" dirty="0" err="1" smtClean="0"/>
              <a:t>و</a:t>
            </a:r>
            <a:r>
              <a:rPr lang="ar-IQ" dirty="0" smtClean="0"/>
              <a:t> حامي حمى الإسلام </a:t>
            </a:r>
            <a:r>
              <a:rPr lang="ar-IQ" dirty="0" err="1" smtClean="0"/>
              <a:t>و</a:t>
            </a:r>
            <a:r>
              <a:rPr lang="ar-IQ" dirty="0" smtClean="0"/>
              <a:t> قد بالغ الشعراء في وصف </a:t>
            </a:r>
            <a:endParaRPr lang="ar-IQ"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0000" lnSpcReduction="20000"/>
          </a:bodyPr>
          <a:lstStyle/>
          <a:p>
            <a:r>
              <a:rPr lang="ar-IQ" dirty="0" smtClean="0"/>
              <a:t>مكانة الممدوح الدينية ، لاحظ قول أبي نؤاس في مدح الخليفة هارون الرشيد وهي حالة جديدة لم يسبق لها مثيل :</a:t>
            </a:r>
            <a:endParaRPr lang="en-US" dirty="0" smtClean="0"/>
          </a:p>
          <a:p>
            <a:r>
              <a:rPr lang="ar-IQ" dirty="0" smtClean="0"/>
              <a:t>لقـد اتقيتَ الله حقَّ تُقـاتـه              </a:t>
            </a:r>
            <a:r>
              <a:rPr lang="ar-IQ" dirty="0" err="1" smtClean="0"/>
              <a:t>و</a:t>
            </a:r>
            <a:r>
              <a:rPr lang="ar-IQ" dirty="0" smtClean="0"/>
              <a:t> جَهَدْتَ نفسك فوق جُهدِ المُتقي</a:t>
            </a:r>
            <a:endParaRPr lang="en-US" dirty="0" smtClean="0"/>
          </a:p>
          <a:p>
            <a:r>
              <a:rPr lang="ar-IQ" dirty="0" err="1" smtClean="0"/>
              <a:t>وَ</a:t>
            </a:r>
            <a:r>
              <a:rPr lang="ar-IQ" dirty="0" smtClean="0"/>
              <a:t> أَخفْتَ أهلَ الشِرك حتى أَنَّه         لَتخَافكَ النُطف التي لَمْ تُخلقِ</a:t>
            </a:r>
            <a:endParaRPr lang="en-US" dirty="0" smtClean="0"/>
          </a:p>
          <a:p>
            <a:r>
              <a:rPr lang="ar-IQ" dirty="0" smtClean="0"/>
              <a:t>كمَا قام الشعراء بتصوير الأحداث </a:t>
            </a:r>
            <a:r>
              <a:rPr lang="ar-IQ" dirty="0" err="1" smtClean="0"/>
              <a:t>و</a:t>
            </a:r>
            <a:r>
              <a:rPr lang="ar-IQ" dirty="0" smtClean="0"/>
              <a:t> الفتن </a:t>
            </a:r>
            <a:r>
              <a:rPr lang="ar-IQ" dirty="0" err="1" smtClean="0"/>
              <a:t>و</a:t>
            </a:r>
            <a:r>
              <a:rPr lang="ar-IQ" dirty="0" smtClean="0"/>
              <a:t> الحروب في قصائد المدح والفخر </a:t>
            </a:r>
            <a:r>
              <a:rPr lang="ar-IQ" dirty="0" err="1" smtClean="0"/>
              <a:t>و</a:t>
            </a:r>
            <a:r>
              <a:rPr lang="ar-IQ" dirty="0" smtClean="0"/>
              <a:t> بذلك أصحبت قصائد المدح وثائق تاريخية تُصوَّر البطولات العربية. </a:t>
            </a:r>
            <a:r>
              <a:rPr lang="ar-IQ" dirty="0" err="1" smtClean="0"/>
              <a:t>وافضل</a:t>
            </a:r>
            <a:r>
              <a:rPr lang="ar-IQ" dirty="0" smtClean="0"/>
              <a:t> ما قيل بهذا المعنى قصيدة أبي تمام في فتح مدينة </a:t>
            </a:r>
            <a:r>
              <a:rPr lang="ar-IQ" dirty="0" err="1" smtClean="0"/>
              <a:t>عمورية</a:t>
            </a:r>
            <a:r>
              <a:rPr lang="ar-IQ" dirty="0" smtClean="0"/>
              <a:t>:</a:t>
            </a:r>
            <a:endParaRPr lang="en-US" dirty="0" smtClean="0"/>
          </a:p>
          <a:p>
            <a:r>
              <a:rPr lang="ar-IQ" dirty="0" smtClean="0"/>
              <a:t>السيف أصدق إنباءً من الكتب     في حدَّهِ الحَدُّ بينَ الجد </a:t>
            </a:r>
            <a:r>
              <a:rPr lang="ar-IQ" dirty="0" err="1" smtClean="0"/>
              <a:t>و</a:t>
            </a:r>
            <a:r>
              <a:rPr lang="ar-IQ" dirty="0" smtClean="0"/>
              <a:t> اللعبٍ</a:t>
            </a:r>
            <a:endParaRPr lang="en-US" dirty="0" smtClean="0"/>
          </a:p>
          <a:p>
            <a:r>
              <a:rPr lang="ar-IQ" dirty="0" smtClean="0"/>
              <a:t>وبروز حالات التجديد في هذا الفن مثل مدح المدن </a:t>
            </a:r>
            <a:r>
              <a:rPr lang="ar-IQ" dirty="0" err="1" smtClean="0"/>
              <a:t>و</a:t>
            </a:r>
            <a:r>
              <a:rPr lang="ar-IQ" dirty="0" smtClean="0"/>
              <a:t> التعصب لها </a:t>
            </a:r>
            <a:r>
              <a:rPr lang="ar-IQ" dirty="0" err="1" smtClean="0"/>
              <a:t>و</a:t>
            </a:r>
            <a:r>
              <a:rPr lang="ar-IQ" dirty="0" smtClean="0"/>
              <a:t> الإفاضة في تعداد محاسنها </a:t>
            </a:r>
            <a:r>
              <a:rPr lang="ar-IQ" dirty="0" err="1" smtClean="0"/>
              <a:t>و</a:t>
            </a:r>
            <a:r>
              <a:rPr lang="ar-IQ" dirty="0" smtClean="0"/>
              <a:t> أشهر المدن التي مُدحت الكوفة </a:t>
            </a:r>
            <a:r>
              <a:rPr lang="ar-IQ" dirty="0" err="1" smtClean="0"/>
              <a:t>و</a:t>
            </a:r>
            <a:r>
              <a:rPr lang="ar-IQ" dirty="0" smtClean="0"/>
              <a:t> البصرة </a:t>
            </a:r>
            <a:r>
              <a:rPr lang="ar-IQ" dirty="0" err="1" smtClean="0"/>
              <a:t>و</a:t>
            </a:r>
            <a:r>
              <a:rPr lang="ar-IQ" dirty="0" smtClean="0"/>
              <a:t> بغداد باعتبار هذه المدن مراكز رئيسية للحياة الفكرية </a:t>
            </a:r>
            <a:r>
              <a:rPr lang="ar-IQ" dirty="0" err="1" smtClean="0"/>
              <a:t>و</a:t>
            </a:r>
            <a:r>
              <a:rPr lang="ar-IQ" dirty="0" smtClean="0"/>
              <a:t> الاجتماعية </a:t>
            </a:r>
            <a:r>
              <a:rPr lang="ar-IQ" dirty="0" err="1" smtClean="0"/>
              <a:t>و</a:t>
            </a:r>
            <a:r>
              <a:rPr lang="ar-IQ" dirty="0" smtClean="0"/>
              <a:t> الاقتصادية في العالم </a:t>
            </a:r>
            <a:r>
              <a:rPr lang="ar-IQ" dirty="0" err="1" smtClean="0"/>
              <a:t>الاسلامي</a:t>
            </a:r>
            <a:r>
              <a:rPr lang="ar-IQ" dirty="0" smtClean="0"/>
              <a:t> </a:t>
            </a:r>
            <a:r>
              <a:rPr lang="ar-IQ" dirty="0" err="1" smtClean="0"/>
              <a:t>او</a:t>
            </a:r>
            <a:r>
              <a:rPr lang="ar-IQ" dirty="0" smtClean="0"/>
              <a:t> الدولة العربية . </a:t>
            </a:r>
            <a:endParaRPr lang="en-US" dirty="0" smtClean="0"/>
          </a:p>
          <a:p>
            <a:r>
              <a:rPr lang="ar-IQ" dirty="0" smtClean="0"/>
              <a:t>2- </a:t>
            </a:r>
            <a:r>
              <a:rPr lang="ar-IQ" u="sng" dirty="0" smtClean="0"/>
              <a:t>الغزل</a:t>
            </a:r>
            <a:r>
              <a:rPr lang="ar-IQ" dirty="0" smtClean="0"/>
              <a:t>: </a:t>
            </a:r>
            <a:endParaRPr lang="en-US" dirty="0" smtClean="0"/>
          </a:p>
          <a:p>
            <a:r>
              <a:rPr lang="ar-IQ" dirty="0" smtClean="0"/>
              <a:t>من الفنون المعروفة منذ القدم في العصر الجاهلي ، وقد أدَّت طبيعة الحياة في العصر العباسي إلى ازدهار هذا الغرض فبرزت فيه أنواع من الغزل كالغزل القصصي </a:t>
            </a:r>
            <a:r>
              <a:rPr lang="ar-IQ" dirty="0" err="1" smtClean="0"/>
              <a:t>و</a:t>
            </a:r>
            <a:r>
              <a:rPr lang="ar-IQ" dirty="0" smtClean="0"/>
              <a:t> هو امتداد لما كان معروفًا في العصور السابقة وكذلك الغزل الحسي </a:t>
            </a:r>
            <a:r>
              <a:rPr lang="ar-IQ" dirty="0" err="1" smtClean="0"/>
              <a:t>او</a:t>
            </a:r>
            <a:r>
              <a:rPr lang="ar-IQ" dirty="0" smtClean="0"/>
              <a:t> الجسدي </a:t>
            </a:r>
            <a:r>
              <a:rPr lang="ar-IQ" dirty="0" err="1" smtClean="0"/>
              <a:t>و</a:t>
            </a:r>
            <a:r>
              <a:rPr lang="ar-IQ" dirty="0" smtClean="0"/>
              <a:t> لكنه صار أكثر مجونًا وخلاعة </a:t>
            </a:r>
            <a:r>
              <a:rPr lang="ar-IQ" dirty="0" err="1" smtClean="0"/>
              <a:t>و</a:t>
            </a:r>
            <a:r>
              <a:rPr lang="ar-IQ" dirty="0" smtClean="0"/>
              <a:t> </a:t>
            </a:r>
            <a:r>
              <a:rPr lang="ar-IQ" dirty="0" err="1" smtClean="0"/>
              <a:t>تعابثًا</a:t>
            </a:r>
            <a:r>
              <a:rPr lang="ar-IQ" dirty="0" smtClean="0"/>
              <a:t>. و للزندقة والشعوبية دور كبير في شيوع هذا الغزل وانتشاره </a:t>
            </a:r>
            <a:r>
              <a:rPr lang="ar-IQ" dirty="0" err="1" smtClean="0"/>
              <a:t>و</a:t>
            </a:r>
            <a:r>
              <a:rPr lang="ar-IQ" dirty="0" smtClean="0"/>
              <a:t> تعدد الملاهي وذيوع الآراء </a:t>
            </a:r>
            <a:r>
              <a:rPr lang="ar-IQ" dirty="0" err="1" smtClean="0"/>
              <a:t>والافكار</a:t>
            </a:r>
            <a:r>
              <a:rPr lang="ar-IQ" dirty="0" smtClean="0"/>
              <a:t> الإباحية التي نشرها الموالي .</a:t>
            </a:r>
            <a:endParaRPr lang="en-US" dirty="0" smtClean="0"/>
          </a:p>
          <a:p>
            <a:r>
              <a:rPr lang="ar-IQ" dirty="0" smtClean="0"/>
              <a:t>لاحظ قول حماد </a:t>
            </a:r>
            <a:r>
              <a:rPr lang="ar-IQ" dirty="0" err="1" smtClean="0"/>
              <a:t>عجرد</a:t>
            </a:r>
            <a:r>
              <a:rPr lang="ar-IQ" dirty="0" smtClean="0"/>
              <a:t> في الغزل :</a:t>
            </a:r>
            <a:endParaRPr lang="en-US" dirty="0" smtClean="0"/>
          </a:p>
          <a:p>
            <a:r>
              <a:rPr lang="ar-IQ" dirty="0" smtClean="0"/>
              <a:t>أني لأهوى (جوهراً) ويحب قلبي قلبها	وأحب من حبّي لها من ودَّها وأحبها</a:t>
            </a:r>
            <a:endParaRPr lang="en-US" dirty="0" smtClean="0"/>
          </a:p>
          <a:p>
            <a:r>
              <a:rPr lang="ar-IQ" dirty="0" smtClean="0"/>
              <a:t>ومن الغزل العفيف وهو امتداد للغزل العذري في العصر </a:t>
            </a:r>
            <a:r>
              <a:rPr lang="ar-IQ" dirty="0" err="1" smtClean="0"/>
              <a:t>الاموي</a:t>
            </a:r>
            <a:r>
              <a:rPr lang="ar-IQ" dirty="0" smtClean="0"/>
              <a:t> قول العباس بن </a:t>
            </a:r>
            <a:r>
              <a:rPr lang="ar-IQ" dirty="0" err="1" smtClean="0"/>
              <a:t>الاحنف</a:t>
            </a:r>
            <a:r>
              <a:rPr lang="ar-IQ" dirty="0" smtClean="0"/>
              <a:t> يتغزل في حبيبته :   </a:t>
            </a:r>
            <a:endParaRPr lang="en-US" dirty="0" smtClean="0"/>
          </a:p>
          <a:p>
            <a:r>
              <a:rPr lang="ar-IQ" dirty="0" smtClean="0"/>
              <a:t>ألم تعلمي يا فوز أني معـــــــــــــذب      بحبكم , والحين للمرء يجلــــــــــــــــب </a:t>
            </a:r>
            <a:endParaRPr lang="en-US" dirty="0" smtClean="0"/>
          </a:p>
          <a:p>
            <a:r>
              <a:rPr lang="ar-IQ" dirty="0" smtClean="0"/>
              <a:t>وهناك نوع </a:t>
            </a:r>
            <a:r>
              <a:rPr lang="ar-IQ" dirty="0" err="1" smtClean="0"/>
              <a:t>اخر</a:t>
            </a:r>
            <a:r>
              <a:rPr lang="ar-IQ" dirty="0" smtClean="0"/>
              <a:t> من الغزل هو الغزل الصوفي وهو نوع جديد.</a:t>
            </a:r>
            <a:endParaRPr lang="en-US" dirty="0" smtClean="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357166"/>
            <a:ext cx="7686700" cy="6116786"/>
          </a:xfrm>
        </p:spPr>
        <p:txBody>
          <a:bodyPr>
            <a:normAutofit fontScale="70000" lnSpcReduction="20000"/>
          </a:bodyPr>
          <a:lstStyle/>
          <a:p>
            <a:r>
              <a:rPr lang="ar-SA" b="1" dirty="0" err="1" smtClean="0"/>
              <a:t>احكام</a:t>
            </a:r>
            <a:r>
              <a:rPr lang="ar-SA" b="1" dirty="0" smtClean="0"/>
              <a:t> اسم (إنَّ </a:t>
            </a:r>
            <a:r>
              <a:rPr lang="ar-SA" b="1" dirty="0" err="1" smtClean="0"/>
              <a:t>واخواتها</a:t>
            </a:r>
            <a:r>
              <a:rPr lang="ar-SA" b="1" dirty="0" smtClean="0"/>
              <a:t>) :</a:t>
            </a:r>
            <a:endParaRPr lang="en-US" dirty="0" smtClean="0"/>
          </a:p>
          <a:p>
            <a:r>
              <a:rPr lang="ar-SA" dirty="0" smtClean="0"/>
              <a:t>1- اسم (إنَّ </a:t>
            </a:r>
            <a:r>
              <a:rPr lang="ar-SA" dirty="0" err="1" smtClean="0"/>
              <a:t>واخواتها</a:t>
            </a:r>
            <a:r>
              <a:rPr lang="ar-SA" dirty="0" smtClean="0"/>
              <a:t> ) قد يكون :</a:t>
            </a:r>
            <a:endParaRPr lang="en-US" dirty="0" smtClean="0"/>
          </a:p>
          <a:p>
            <a:r>
              <a:rPr lang="ar-SA" u="sng" dirty="0" smtClean="0"/>
              <a:t> أ- معرباً مثل :</a:t>
            </a:r>
            <a:endParaRPr lang="en-US" dirty="0" smtClean="0"/>
          </a:p>
          <a:p>
            <a:r>
              <a:rPr lang="ar-SA" dirty="0" smtClean="0"/>
              <a:t> إنَّ العلمَ عبادةُ. </a:t>
            </a:r>
            <a:endParaRPr lang="en-US" dirty="0" smtClean="0"/>
          </a:p>
          <a:p>
            <a:r>
              <a:rPr lang="ar-SA" dirty="0" smtClean="0"/>
              <a:t>إن َّ: حرف مشبه بالفعل مبني على الفتح.</a:t>
            </a:r>
            <a:endParaRPr lang="en-US" dirty="0" smtClean="0"/>
          </a:p>
          <a:p>
            <a:r>
              <a:rPr lang="ar-SA" dirty="0" smtClean="0"/>
              <a:t>العلم : اسم إن منصوب علامته الفتحة.</a:t>
            </a:r>
            <a:endParaRPr lang="en-US" dirty="0" smtClean="0"/>
          </a:p>
          <a:p>
            <a:r>
              <a:rPr lang="ar-SA" dirty="0" smtClean="0"/>
              <a:t>عبادةُ : خبر </a:t>
            </a:r>
            <a:r>
              <a:rPr lang="ar-SA" dirty="0" err="1" smtClean="0"/>
              <a:t>ان</a:t>
            </a:r>
            <a:r>
              <a:rPr lang="ar-SA" dirty="0" smtClean="0"/>
              <a:t> مرفوع وعلامة رفعه الضمة الظاهرة على </a:t>
            </a:r>
            <a:r>
              <a:rPr lang="ar-SA" dirty="0" err="1" smtClean="0"/>
              <a:t>اخره</a:t>
            </a:r>
            <a:r>
              <a:rPr lang="ar-SA" dirty="0" smtClean="0"/>
              <a:t>.</a:t>
            </a:r>
            <a:endParaRPr lang="en-US" dirty="0" smtClean="0"/>
          </a:p>
          <a:p>
            <a:r>
              <a:rPr lang="ar-SA" u="sng" dirty="0" smtClean="0"/>
              <a:t>ب- اسما مبنياً ، مثل :</a:t>
            </a:r>
            <a:endParaRPr lang="en-US" dirty="0" smtClean="0"/>
          </a:p>
          <a:p>
            <a:r>
              <a:rPr lang="ar-SA" dirty="0" smtClean="0"/>
              <a:t>إنَّهم مفلحون.</a:t>
            </a:r>
            <a:endParaRPr lang="en-US" dirty="0" smtClean="0"/>
          </a:p>
          <a:p>
            <a:r>
              <a:rPr lang="ar-SA" dirty="0" smtClean="0"/>
              <a:t>فهاء الغائب : ضمير متصل وهو اسم </a:t>
            </a:r>
            <a:r>
              <a:rPr lang="ar-SA" dirty="0" err="1" smtClean="0"/>
              <a:t>ان</a:t>
            </a:r>
            <a:r>
              <a:rPr lang="ar-SA" dirty="0" smtClean="0"/>
              <a:t> مبني في محل نصب.</a:t>
            </a:r>
            <a:endParaRPr lang="en-US" dirty="0" smtClean="0"/>
          </a:p>
          <a:p>
            <a:r>
              <a:rPr lang="ar-SA" dirty="0" smtClean="0"/>
              <a:t>-</a:t>
            </a:r>
            <a:r>
              <a:rPr lang="ar-SA" u="sng" dirty="0" smtClean="0"/>
              <a:t>اسم (إنَّ </a:t>
            </a:r>
            <a:r>
              <a:rPr lang="ar-SA" u="sng" dirty="0" err="1" smtClean="0"/>
              <a:t>واخواتها</a:t>
            </a:r>
            <a:r>
              <a:rPr lang="ar-SA" u="sng" dirty="0" smtClean="0"/>
              <a:t> ) </a:t>
            </a:r>
            <a:r>
              <a:rPr lang="ar-SA" dirty="0" smtClean="0"/>
              <a:t>لا يكون شبه جملة </a:t>
            </a:r>
            <a:r>
              <a:rPr lang="ar-SA" dirty="0" err="1" smtClean="0"/>
              <a:t>لانه</a:t>
            </a:r>
            <a:r>
              <a:rPr lang="ar-SA" dirty="0" smtClean="0"/>
              <a:t> في </a:t>
            </a:r>
            <a:r>
              <a:rPr lang="ar-SA" dirty="0" err="1" smtClean="0"/>
              <a:t>الاصل</a:t>
            </a:r>
            <a:r>
              <a:rPr lang="ar-SA" dirty="0" smtClean="0"/>
              <a:t> مبتدأ ، والمبتدأ لا يـكون شبه جملة .</a:t>
            </a:r>
            <a:endParaRPr lang="en-US" dirty="0" smtClean="0"/>
          </a:p>
          <a:p>
            <a:r>
              <a:rPr lang="ar-SA" b="1" u="sng" dirty="0" smtClean="0"/>
              <a:t>تقديم خبر إنَّ على اسمها :	</a:t>
            </a:r>
            <a:endParaRPr lang="en-US" dirty="0" smtClean="0"/>
          </a:p>
          <a:p>
            <a:r>
              <a:rPr lang="ar-SA" dirty="0" smtClean="0"/>
              <a:t> 1- جوازاً: إذا إذا كان الخبر شبه جملة ( جار ومجرور أو ظرف ) ولم يوجد ضمير يعود على متأخر لفظاً ورتبة فهنا يجوز تقديم الخبر جوازاً، مثال : إنَّ زيداً في الدارِ ، هذا هو الأساس ، لكن يجوز أن نقول : إنَّ في الدارِ زيداً ، قدمنا شبه الجملة . </a:t>
            </a:r>
            <a:r>
              <a:rPr lang="ar-SA" dirty="0" err="1" smtClean="0"/>
              <a:t>ان</a:t>
            </a:r>
            <a:r>
              <a:rPr lang="ar-SA" dirty="0" smtClean="0"/>
              <a:t> في العمل رفعة.</a:t>
            </a:r>
            <a:endParaRPr lang="en-US" dirty="0" smtClean="0"/>
          </a:p>
          <a:p>
            <a:r>
              <a:rPr lang="ar-SA" dirty="0" smtClean="0"/>
              <a:t> 2- وجوباً: إذا وجد ضمير يعود على متأخر لفظاً ورتبة. صاحبها. فلا يصح تأخير الخبر، لأن الضمير عاد على متأخر لفظاً ورتبة وهذا لا يجوز. مثل:</a:t>
            </a:r>
            <a:endParaRPr lang="en-US" dirty="0" smtClean="0"/>
          </a:p>
          <a:p>
            <a:r>
              <a:rPr lang="ar-SA" dirty="0" smtClean="0"/>
              <a:t>إن في الدار صاحبها . </a:t>
            </a:r>
            <a:endParaRPr lang="en-US" dirty="0" smtClean="0"/>
          </a:p>
          <a:p>
            <a:r>
              <a:rPr lang="ar-SA" dirty="0" err="1" smtClean="0"/>
              <a:t>ان</a:t>
            </a:r>
            <a:r>
              <a:rPr lang="ar-SA" dirty="0" smtClean="0"/>
              <a:t> في الحياة تقلباتها.</a:t>
            </a:r>
            <a:endParaRPr lang="en-US" dirty="0" smtClean="0"/>
          </a:p>
          <a:p>
            <a:r>
              <a:rPr lang="ar-SA" dirty="0" smtClean="0"/>
              <a:t>ففي المثاليين نلاحظ تقدم الخبر وهو شبه جملة جار ومجرور في المثال </a:t>
            </a:r>
            <a:r>
              <a:rPr lang="ar-SA" dirty="0" err="1" smtClean="0"/>
              <a:t>الاول</a:t>
            </a:r>
            <a:r>
              <a:rPr lang="ar-SA" dirty="0" smtClean="0"/>
              <a:t> والثاني ، والاسم متأخر ، وحكم الخبر في المثاليين وجوب التقديم لان في الاسم ضميراً (يعود على الخبر ) لو تقدم هذا الاسم لعاد هذا الضمير على متأخر في اللفظ والرتبة وهو غير جائز في </a:t>
            </a:r>
            <a:r>
              <a:rPr lang="ar-SA" dirty="0" err="1" smtClean="0"/>
              <a:t>الاسلوب</a:t>
            </a:r>
            <a:r>
              <a:rPr lang="ar-SA" dirty="0" smtClean="0"/>
              <a:t> العربي السليم . </a:t>
            </a:r>
            <a:endParaRPr lang="en-US" dirty="0" smtClean="0"/>
          </a:p>
          <a:p>
            <a:endParaRPr lang="ar-IQ" dirty="0"/>
          </a:p>
        </p:txBody>
      </p:sp>
    </p:spTree>
  </p:cSld>
  <p:clrMapOvr>
    <a:masterClrMapping/>
  </p:clrMapOvr>
  <p:transition>
    <p:checke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85000" lnSpcReduction="20000"/>
          </a:bodyPr>
          <a:lstStyle/>
          <a:p>
            <a:r>
              <a:rPr lang="ar-IQ" dirty="0" smtClean="0"/>
              <a:t>وقد تطرّق الصوفيون إلى الحب فجعلوا منه النور الذي يُستضاء </a:t>
            </a:r>
            <a:r>
              <a:rPr lang="ar-IQ" dirty="0" err="1" smtClean="0"/>
              <a:t>به</a:t>
            </a:r>
            <a:r>
              <a:rPr lang="ar-IQ" dirty="0" smtClean="0"/>
              <a:t> والسر الذي يتكئ عليه والمشعل الذي يسير الصوفي على هداه ليؤكدوا قاعدة </a:t>
            </a:r>
            <a:r>
              <a:rPr lang="ar-IQ" dirty="0" err="1" smtClean="0"/>
              <a:t>اساسية</a:t>
            </a:r>
            <a:r>
              <a:rPr lang="ar-IQ" dirty="0" smtClean="0"/>
              <a:t> هي ( أن الحب هو طريق الوصول إلى الله ) وهذا يعني أن غاية الحب القصوى هي الاتصال بالله مما يمهد الطريق للمعارف </a:t>
            </a:r>
            <a:r>
              <a:rPr lang="ar-IQ" dirty="0" err="1" smtClean="0"/>
              <a:t>والإشراقات</a:t>
            </a:r>
            <a:r>
              <a:rPr lang="ar-IQ" dirty="0" smtClean="0"/>
              <a:t> والفتوحات وتلازم الأقوال والأفعال مع بعضها ليكون الحب الإلهي قمة السلوك البشري الرفيع كالتوبة والإنابة والورع والزهد ، والتوكل </a:t>
            </a:r>
            <a:r>
              <a:rPr lang="ar-IQ" dirty="0" err="1" smtClean="0"/>
              <a:t>و</a:t>
            </a:r>
            <a:r>
              <a:rPr lang="ar-IQ" dirty="0" smtClean="0"/>
              <a:t> </a:t>
            </a:r>
            <a:r>
              <a:rPr lang="ar-IQ" dirty="0" err="1" smtClean="0"/>
              <a:t>الرضى</a:t>
            </a:r>
            <a:r>
              <a:rPr lang="ar-IQ" dirty="0" smtClean="0"/>
              <a:t> .. وما إلى ذلك مما يدعو إلى التحرر من صرخة الجسد وطغيان الرغبات الحسية بالترفع إلى المعاني الراقية والمراتب الذوقية التي تنأى في كل الأحوال عن شؤون المعرفة العقلية حيث الذوقُ والكشفُ وميلُ القلب إلى الله وليس لسواه ، فيطيب عيشه فالحب الصوفي فناء مطلق يجعل من الحب والمحبوب كُلاً موحِّداً ، فالحب الروحي المثالي المجرد عن رغبة الجسد ونزوة الغريزة ، يجعل من صاحبه في حالة اندماج </a:t>
            </a:r>
            <a:r>
              <a:rPr lang="ar-IQ" dirty="0" err="1" smtClean="0"/>
              <a:t>و</a:t>
            </a:r>
            <a:r>
              <a:rPr lang="ar-IQ" dirty="0" smtClean="0"/>
              <a:t> التصاق حقيقي بالمحبوب فتتألق النزعة الوجدانية الصافية في شعر الحب الصوفي .</a:t>
            </a:r>
            <a:endParaRPr lang="en-US" dirty="0" smtClean="0"/>
          </a:p>
          <a:p>
            <a:r>
              <a:rPr lang="ar-IQ" dirty="0" smtClean="0"/>
              <a:t>ولاحظ قول </a:t>
            </a:r>
            <a:r>
              <a:rPr lang="ar-IQ" dirty="0" err="1" smtClean="0"/>
              <a:t>السهروردي</a:t>
            </a:r>
            <a:r>
              <a:rPr lang="ar-IQ" dirty="0" smtClean="0"/>
              <a:t> :</a:t>
            </a:r>
            <a:endParaRPr lang="en-US" dirty="0" smtClean="0"/>
          </a:p>
          <a:p>
            <a:r>
              <a:rPr lang="ar-IQ" dirty="0" smtClean="0"/>
              <a:t>لمعت نارهم وقد </a:t>
            </a:r>
            <a:r>
              <a:rPr lang="ar-IQ" dirty="0" err="1" smtClean="0"/>
              <a:t>عسـعس</a:t>
            </a:r>
            <a:r>
              <a:rPr lang="ar-IQ" dirty="0" smtClean="0"/>
              <a:t>           الليل وملّ الحادي وحار الدليل</a:t>
            </a:r>
            <a:endParaRPr lang="en-US" dirty="0" smtClean="0"/>
          </a:p>
          <a:p>
            <a:r>
              <a:rPr lang="ar-IQ" dirty="0" smtClean="0"/>
              <a:t>فتأملتها وفكري من البيـن          علـيل ، ولحظ الغرام الدخيلُ</a:t>
            </a:r>
            <a:endParaRPr lang="en-US" dirty="0" smtClean="0"/>
          </a:p>
          <a:p>
            <a:r>
              <a:rPr lang="ar-IQ" dirty="0" smtClean="0"/>
              <a:t>وفؤادي ذاك الفؤاد المعنّى         وغـرامي ذاك الغرام الدخيلُ</a:t>
            </a:r>
            <a:endParaRPr lang="en-US" dirty="0" smtClean="0"/>
          </a:p>
          <a:p>
            <a:r>
              <a:rPr lang="ar-IQ" dirty="0" smtClean="0"/>
              <a:t>3</a:t>
            </a:r>
            <a:r>
              <a:rPr lang="ar-IQ" u="sng" dirty="0" smtClean="0"/>
              <a:t>- الوصف</a:t>
            </a:r>
            <a:r>
              <a:rPr lang="ar-IQ" dirty="0" smtClean="0"/>
              <a:t>:</a:t>
            </a:r>
            <a:endParaRPr lang="en-US" dirty="0" smtClean="0"/>
          </a:p>
          <a:p>
            <a:r>
              <a:rPr lang="ar-IQ" dirty="0" smtClean="0"/>
              <a:t> الشعر العربي زاخر بفن الوصف ابتداءً من العصر الجاهلي وحتى الشعر المعاصر في هذا الوقت. </a:t>
            </a:r>
            <a:r>
              <a:rPr lang="ar-IQ" dirty="0" err="1" smtClean="0"/>
              <a:t>اما</a:t>
            </a:r>
            <a:r>
              <a:rPr lang="ar-IQ" dirty="0" smtClean="0"/>
              <a:t> في العصر العباسي فنظرا للتطور الحضاري </a:t>
            </a:r>
            <a:r>
              <a:rPr lang="ar-IQ" dirty="0" err="1" smtClean="0"/>
              <a:t>و</a:t>
            </a:r>
            <a:r>
              <a:rPr lang="ar-IQ" dirty="0" smtClean="0"/>
              <a:t> النمو الاقتصادي فقد اتسع مجال الوصف وظهرت عدة اتجاهات في الوصف </a:t>
            </a:r>
            <a:r>
              <a:rPr lang="ar-IQ" dirty="0" err="1" smtClean="0"/>
              <a:t>اهمها</a:t>
            </a:r>
            <a:r>
              <a:rPr lang="ar-IQ" dirty="0" smtClean="0"/>
              <a:t> الاتجاه القديم وقد امتدت يد الحضارة لهذا الاتجاه بالتهذيب والتطوير وفقا للتطور الزمني والحضاري وفيه وصف الشعراء الرحلة في الصحراء ووصف الناقة </a:t>
            </a:r>
            <a:r>
              <a:rPr lang="ar-IQ" dirty="0" err="1" smtClean="0"/>
              <a:t>و</a:t>
            </a:r>
            <a:r>
              <a:rPr lang="ar-IQ" dirty="0" smtClean="0"/>
              <a:t> الفرس </a:t>
            </a:r>
            <a:r>
              <a:rPr lang="ar-IQ" dirty="0" err="1" smtClean="0"/>
              <a:t>و</a:t>
            </a:r>
            <a:r>
              <a:rPr lang="ar-IQ" dirty="0" smtClean="0"/>
              <a:t> الليل </a:t>
            </a:r>
            <a:r>
              <a:rPr lang="ar-IQ" dirty="0" err="1" smtClean="0"/>
              <a:t>و</a:t>
            </a:r>
            <a:r>
              <a:rPr lang="ar-IQ" dirty="0" smtClean="0"/>
              <a:t> النجوم </a:t>
            </a:r>
            <a:r>
              <a:rPr lang="ar-IQ" dirty="0" err="1" smtClean="0"/>
              <a:t>و</a:t>
            </a:r>
            <a:r>
              <a:rPr lang="ar-IQ" dirty="0" smtClean="0"/>
              <a:t> وصف المعارك </a:t>
            </a:r>
            <a:r>
              <a:rPr lang="ar-IQ" dirty="0" err="1" smtClean="0"/>
              <a:t>و</a:t>
            </a:r>
            <a:r>
              <a:rPr lang="ar-IQ" dirty="0" smtClean="0"/>
              <a:t> الحروب ومن ثم الاتجاه التجديدي في العصر العباسي ويتمثل في الابتكار الجديد </a:t>
            </a:r>
            <a:r>
              <a:rPr lang="ar-IQ" dirty="0" err="1" smtClean="0"/>
              <a:t>اذ</a:t>
            </a:r>
            <a:r>
              <a:rPr lang="ar-IQ" dirty="0" smtClean="0"/>
              <a:t> كان نتاج التطور الحضاري </a:t>
            </a:r>
            <a:r>
              <a:rPr lang="ar-IQ" dirty="0" err="1" smtClean="0"/>
              <a:t>و</a:t>
            </a:r>
            <a:r>
              <a:rPr lang="ar-IQ" dirty="0" smtClean="0"/>
              <a:t> النمو الاقتصادي </a:t>
            </a:r>
            <a:r>
              <a:rPr lang="ar-IQ" dirty="0" err="1" smtClean="0"/>
              <a:t>و</a:t>
            </a:r>
            <a:r>
              <a:rPr lang="ar-IQ" dirty="0" smtClean="0"/>
              <a:t> شيوع الترف </a:t>
            </a:r>
            <a:endParaRPr lang="ar-IQ"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7500" lnSpcReduction="20000"/>
          </a:bodyPr>
          <a:lstStyle/>
          <a:p>
            <a:r>
              <a:rPr lang="ar-IQ" dirty="0" err="1" smtClean="0"/>
              <a:t>والاسراف</a:t>
            </a:r>
            <a:r>
              <a:rPr lang="ar-IQ" dirty="0" smtClean="0"/>
              <a:t> , وفيه وصفوا المظاهر الحضارية كالجسور والحدائق والبساتين والرياض والحدائق والزهور والموائد والقصور والمآكل والمشارب.</a:t>
            </a:r>
            <a:endParaRPr lang="en-US" dirty="0" smtClean="0"/>
          </a:p>
          <a:p>
            <a:r>
              <a:rPr lang="ar-IQ" dirty="0" smtClean="0"/>
              <a:t>لاحظ قول </a:t>
            </a:r>
            <a:r>
              <a:rPr lang="ar-IQ" dirty="0" err="1" smtClean="0"/>
              <a:t>ابي</a:t>
            </a:r>
            <a:r>
              <a:rPr lang="ar-IQ" dirty="0" smtClean="0"/>
              <a:t> الفرج في وصف جسر جديد شيد على نهر دجلة:</a:t>
            </a:r>
            <a:endParaRPr lang="en-US" dirty="0" smtClean="0"/>
          </a:p>
          <a:p>
            <a:r>
              <a:rPr lang="ar-IQ" dirty="0" smtClean="0"/>
              <a:t>أيا حبذا جسراً على متن دجلة       بإتقان تأسيس وحسنٍ ورونق</a:t>
            </a:r>
            <a:endParaRPr lang="en-US" dirty="0" smtClean="0"/>
          </a:p>
          <a:p>
            <a:r>
              <a:rPr lang="ar-IQ" dirty="0" smtClean="0"/>
              <a:t>جمالٌ وفخر للعراق ونزهة          </a:t>
            </a:r>
            <a:r>
              <a:rPr lang="ar-IQ" dirty="0" err="1" smtClean="0"/>
              <a:t>وسلوة</a:t>
            </a:r>
            <a:r>
              <a:rPr lang="ar-IQ" dirty="0" smtClean="0"/>
              <a:t> من أضناه فرط التشوق</a:t>
            </a:r>
            <a:endParaRPr lang="en-US" dirty="0" smtClean="0"/>
          </a:p>
          <a:p>
            <a:r>
              <a:rPr lang="ar-IQ" dirty="0" smtClean="0"/>
              <a:t>كما وصفوا القصور وما فيها من فرش وأثاث ورياش وما يحيط </a:t>
            </a:r>
            <a:r>
              <a:rPr lang="ar-IQ" dirty="0" err="1" smtClean="0"/>
              <a:t>بها</a:t>
            </a:r>
            <a:r>
              <a:rPr lang="ar-IQ" dirty="0" smtClean="0"/>
              <a:t> من حدائق غنّاء تتغني فيها الطيور وتلعب فيها الظباء والغزلان ووصفوا الآلات الموسيقية والنغمية والألعاب ورحلات الصيد والطرد ووصفوا </a:t>
            </a:r>
            <a:r>
              <a:rPr lang="ar-IQ" dirty="0" err="1" smtClean="0"/>
              <a:t>الخمرة</a:t>
            </a:r>
            <a:r>
              <a:rPr lang="ar-IQ" dirty="0" smtClean="0"/>
              <a:t> ومجالسها وأدواتها وسقاتها وغلمانها وما يتردد فيها من أصوات المغنين والمغنيات.</a:t>
            </a:r>
            <a:endParaRPr lang="en-US" dirty="0" smtClean="0"/>
          </a:p>
          <a:p>
            <a:r>
              <a:rPr lang="ar-IQ" dirty="0" smtClean="0"/>
              <a:t>4- </a:t>
            </a:r>
            <a:r>
              <a:rPr lang="ar-IQ" u="sng" dirty="0" smtClean="0"/>
              <a:t>فن الهجاء</a:t>
            </a:r>
            <a:r>
              <a:rPr lang="ar-IQ" dirty="0" smtClean="0"/>
              <a:t>: </a:t>
            </a:r>
            <a:endParaRPr lang="en-US" dirty="0" smtClean="0"/>
          </a:p>
          <a:p>
            <a:r>
              <a:rPr lang="ar-IQ" dirty="0" smtClean="0"/>
              <a:t>نلحظ في العصر العباسي اتجاهين الهجاء السياسي والهجاء الشخصي وقد امتاز اللونين معاً بالسخرية الشديدة والإيذاء المؤلم فالهجاء السياسي في </a:t>
            </a:r>
            <a:r>
              <a:rPr lang="ar-IQ" dirty="0" err="1" smtClean="0"/>
              <a:t>الاغلب</a:t>
            </a:r>
            <a:r>
              <a:rPr lang="ar-IQ" dirty="0" smtClean="0"/>
              <a:t> اتجه نحو التركيز على </a:t>
            </a:r>
            <a:r>
              <a:rPr lang="ar-IQ" dirty="0" err="1" smtClean="0"/>
              <a:t>الإنحراف</a:t>
            </a:r>
            <a:r>
              <a:rPr lang="ar-IQ" dirty="0" smtClean="0"/>
              <a:t> الديني </a:t>
            </a:r>
            <a:r>
              <a:rPr lang="ar-IQ" dirty="0" err="1" smtClean="0"/>
              <a:t>و</a:t>
            </a:r>
            <a:r>
              <a:rPr lang="ar-IQ" dirty="0" smtClean="0"/>
              <a:t> نسب الشذوذ </a:t>
            </a:r>
            <a:r>
              <a:rPr lang="ar-IQ" dirty="0" err="1" smtClean="0"/>
              <a:t>و</a:t>
            </a:r>
            <a:r>
              <a:rPr lang="ar-IQ" dirty="0" smtClean="0"/>
              <a:t> الزندقة للمهجوين .</a:t>
            </a:r>
            <a:endParaRPr lang="en-US" dirty="0" smtClean="0"/>
          </a:p>
          <a:p>
            <a:r>
              <a:rPr lang="ar-IQ" dirty="0" smtClean="0"/>
              <a:t>و مِنْ الهجاء السياسي </a:t>
            </a:r>
            <a:r>
              <a:rPr lang="ar-IQ" dirty="0" err="1" smtClean="0"/>
              <a:t>او</a:t>
            </a:r>
            <a:r>
              <a:rPr lang="ar-IQ" dirty="0" smtClean="0"/>
              <a:t> الهجاء العام قول </a:t>
            </a:r>
            <a:r>
              <a:rPr lang="ar-IQ" dirty="0" err="1" smtClean="0"/>
              <a:t>دعبل</a:t>
            </a:r>
            <a:r>
              <a:rPr lang="ar-IQ" dirty="0" smtClean="0"/>
              <a:t> الخُزاعي في هجاء المعتصم </a:t>
            </a:r>
            <a:r>
              <a:rPr lang="ar-IQ" dirty="0" err="1" smtClean="0"/>
              <a:t>و</a:t>
            </a:r>
            <a:r>
              <a:rPr lang="ar-IQ" dirty="0" smtClean="0"/>
              <a:t> الواثق:</a:t>
            </a:r>
            <a:endParaRPr lang="en-US" dirty="0" smtClean="0"/>
          </a:p>
          <a:p>
            <a:r>
              <a:rPr lang="ar-IQ" dirty="0" smtClean="0"/>
              <a:t>خليفةٌ ماتَ لمْ يَحزنْ لهُ أحدُ       </a:t>
            </a:r>
            <a:r>
              <a:rPr lang="ar-IQ" dirty="0" err="1" smtClean="0"/>
              <a:t>و</a:t>
            </a:r>
            <a:r>
              <a:rPr lang="ar-IQ" dirty="0" smtClean="0"/>
              <a:t> آخرٌ قامَ لمْ يفرح </a:t>
            </a:r>
            <a:r>
              <a:rPr lang="ar-IQ" dirty="0" err="1" smtClean="0"/>
              <a:t>به</a:t>
            </a:r>
            <a:r>
              <a:rPr lang="ar-IQ" dirty="0" smtClean="0"/>
              <a:t> أحدُ</a:t>
            </a:r>
            <a:endParaRPr lang="en-US" dirty="0" smtClean="0"/>
          </a:p>
          <a:p>
            <a:r>
              <a:rPr lang="ar-IQ" dirty="0" smtClean="0"/>
              <a:t>و الهجاء الشخصي اتجه نحو السخرية ورسم الصور الهزلية المضحكة والمعيبة للمهجو.</a:t>
            </a:r>
            <a:endParaRPr lang="en-US" dirty="0" smtClean="0"/>
          </a:p>
          <a:p>
            <a:r>
              <a:rPr lang="ar-IQ" u="sng" dirty="0" smtClean="0"/>
              <a:t>5- الزهد</a:t>
            </a:r>
            <a:r>
              <a:rPr lang="ar-IQ" dirty="0" smtClean="0"/>
              <a:t>:</a:t>
            </a:r>
            <a:endParaRPr lang="en-US" dirty="0" smtClean="0"/>
          </a:p>
          <a:p>
            <a:r>
              <a:rPr lang="ar-IQ" dirty="0" smtClean="0"/>
              <a:t> ليس ظاهرةً جديدة على العصر العباسي إنما هو من عصر الصحابة ثمّ العصر الأموي الذي برز فيه الكثير من الشعراء في أشعارهم بوادر للزهد والتصوف مثل الحسن البصري، لذا أصبح الشعر الذي ينظم في </a:t>
            </a:r>
            <a:r>
              <a:rPr lang="ar-IQ" dirty="0" err="1" smtClean="0"/>
              <a:t>الامور</a:t>
            </a:r>
            <a:r>
              <a:rPr lang="ar-IQ" dirty="0" smtClean="0"/>
              <a:t> </a:t>
            </a:r>
            <a:r>
              <a:rPr lang="ar-IQ" dirty="0" err="1" smtClean="0"/>
              <a:t>الزهدية</a:t>
            </a:r>
            <a:r>
              <a:rPr lang="ar-IQ" dirty="0" smtClean="0"/>
              <a:t> والدينية بذاته سلاحا حادا يواجه تيار الزندقة </a:t>
            </a:r>
            <a:r>
              <a:rPr lang="ar-IQ" dirty="0" err="1" smtClean="0"/>
              <a:t>و</a:t>
            </a:r>
            <a:r>
              <a:rPr lang="ar-IQ" dirty="0" smtClean="0"/>
              <a:t> </a:t>
            </a:r>
            <a:r>
              <a:rPr lang="ar-IQ" dirty="0" err="1" smtClean="0"/>
              <a:t>الإنحرافْ</a:t>
            </a:r>
            <a:r>
              <a:rPr lang="ar-IQ" dirty="0" smtClean="0"/>
              <a:t> و المجون.</a:t>
            </a:r>
            <a:endParaRPr lang="en-US" dirty="0" smtClean="0"/>
          </a:p>
          <a:p>
            <a:r>
              <a:rPr lang="ar-IQ" dirty="0" smtClean="0"/>
              <a:t>و الزهد بحد ذاته يهدف للابتعاد عن الدنيا وهجرها والالتزام بالعبادات والطاعات الربانية .</a:t>
            </a:r>
            <a:endParaRPr lang="en-US" dirty="0" smtClean="0"/>
          </a:p>
          <a:p>
            <a:endParaRPr lang="ar-IQ"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0000" lnSpcReduction="20000"/>
          </a:bodyPr>
          <a:lstStyle/>
          <a:p>
            <a:r>
              <a:rPr lang="ar-IQ" u="sng" dirty="0" smtClean="0"/>
              <a:t>6- التصوف</a:t>
            </a:r>
            <a:r>
              <a:rPr lang="ar-IQ" dirty="0" smtClean="0"/>
              <a:t>:</a:t>
            </a:r>
            <a:endParaRPr lang="en-US" dirty="0" smtClean="0"/>
          </a:p>
          <a:p>
            <a:r>
              <a:rPr lang="ar-IQ" dirty="0" smtClean="0"/>
              <a:t> فهو نزعة روحية خالصة </a:t>
            </a:r>
            <a:r>
              <a:rPr lang="ar-IQ" dirty="0" err="1" smtClean="0"/>
              <a:t>اساسها</a:t>
            </a:r>
            <a:r>
              <a:rPr lang="ar-IQ" dirty="0" smtClean="0"/>
              <a:t> المجاهدة والرياضة الروحية والوصول للكشف عن الذات </a:t>
            </a:r>
            <a:r>
              <a:rPr lang="ar-IQ" dirty="0" err="1" smtClean="0"/>
              <a:t>الالهية</a:t>
            </a:r>
            <a:r>
              <a:rPr lang="ar-IQ" dirty="0" smtClean="0"/>
              <a:t>. وقد ظهر من الرجال المتصوفين الشيخ معروف </a:t>
            </a:r>
            <a:r>
              <a:rPr lang="ar-IQ" dirty="0" err="1" smtClean="0"/>
              <a:t>الكرخي</a:t>
            </a:r>
            <a:r>
              <a:rPr lang="ar-IQ" dirty="0" smtClean="0"/>
              <a:t> </a:t>
            </a:r>
            <a:r>
              <a:rPr lang="ar-IQ" dirty="0" err="1" smtClean="0"/>
              <a:t>والجنيد</a:t>
            </a:r>
            <a:r>
              <a:rPr lang="ar-IQ" dirty="0" smtClean="0"/>
              <a:t> البغدادي والحلاج والقاضي الفاضل وابن الفارض والشيخ عبد القادر </a:t>
            </a:r>
            <a:r>
              <a:rPr lang="ar-IQ" dirty="0" err="1" smtClean="0"/>
              <a:t>الكيلاني</a:t>
            </a:r>
            <a:r>
              <a:rPr lang="ar-IQ" dirty="0" smtClean="0"/>
              <a:t> .</a:t>
            </a:r>
            <a:endParaRPr lang="en-US" dirty="0" smtClean="0"/>
          </a:p>
          <a:p>
            <a:r>
              <a:rPr lang="ar-IQ" dirty="0" smtClean="0"/>
              <a:t>ومن النساءِ المشهوراتِ بالعبادة والصوم والاستغراق في الذات العلية الشاعرة رابعة </a:t>
            </a:r>
            <a:r>
              <a:rPr lang="ar-IQ" dirty="0" err="1" smtClean="0"/>
              <a:t>العدوية</a:t>
            </a:r>
            <a:r>
              <a:rPr lang="ar-IQ" dirty="0" smtClean="0"/>
              <a:t> و قد نادت بالحب الإلهي . </a:t>
            </a:r>
            <a:endParaRPr lang="en-US" dirty="0" smtClean="0"/>
          </a:p>
          <a:p>
            <a:r>
              <a:rPr lang="ar-IQ" dirty="0" smtClean="0"/>
              <a:t>الحظ قولها تناجي حبيبها الله تعالى :</a:t>
            </a:r>
            <a:endParaRPr lang="en-US" dirty="0" smtClean="0"/>
          </a:p>
          <a:p>
            <a:r>
              <a:rPr lang="ar-IQ" dirty="0" smtClean="0"/>
              <a:t>أحبك حبين حب الهوى            وحبـًا لأنك أهلاً </a:t>
            </a:r>
            <a:r>
              <a:rPr lang="ar-IQ" dirty="0" err="1" smtClean="0"/>
              <a:t>لذاكـا</a:t>
            </a:r>
            <a:endParaRPr lang="en-US" dirty="0" smtClean="0"/>
          </a:p>
          <a:p>
            <a:r>
              <a:rPr lang="ar-IQ" dirty="0" smtClean="0"/>
              <a:t>فأما الذي هو حبّ الهوى         فشغلي بذكرك عمن سواكا</a:t>
            </a:r>
            <a:endParaRPr lang="en-US" dirty="0" smtClean="0"/>
          </a:p>
          <a:p>
            <a:r>
              <a:rPr lang="ar-IQ" dirty="0" smtClean="0"/>
              <a:t>وأما الذي أنت أهل له            فكشفك للحجبِ حتى أراكا</a:t>
            </a:r>
            <a:endParaRPr lang="en-US" dirty="0" smtClean="0"/>
          </a:p>
          <a:p>
            <a:r>
              <a:rPr lang="ar-IQ" dirty="0" smtClean="0"/>
              <a:t>6</a:t>
            </a:r>
            <a:r>
              <a:rPr lang="ar-IQ" u="sng" dirty="0" smtClean="0"/>
              <a:t>- شعر الحكمة</a:t>
            </a:r>
            <a:r>
              <a:rPr lang="ar-IQ" dirty="0" smtClean="0"/>
              <a:t> :</a:t>
            </a:r>
            <a:endParaRPr lang="en-US" dirty="0" smtClean="0"/>
          </a:p>
          <a:p>
            <a:r>
              <a:rPr lang="ar-IQ" dirty="0" smtClean="0"/>
              <a:t> وكانت هذه في الجاهلية </a:t>
            </a:r>
            <a:r>
              <a:rPr lang="ar-IQ" dirty="0" err="1" smtClean="0"/>
              <a:t>ايضا</a:t>
            </a:r>
            <a:r>
              <a:rPr lang="ar-IQ" dirty="0" smtClean="0"/>
              <a:t> قالها كثير من شعراء الجاهلية مثل زهير بن </a:t>
            </a:r>
            <a:r>
              <a:rPr lang="ar-IQ" dirty="0" err="1" smtClean="0"/>
              <a:t>ابي</a:t>
            </a:r>
            <a:r>
              <a:rPr lang="ar-IQ" dirty="0" smtClean="0"/>
              <a:t> سلمى ولبيد - وقد أثرَّت حركة الترجمة الواسعة في شعر الحكمة فنجد أن بعض الشعراء في العصر العباسي استوعبوا الحكم اليونانية والفارسية </a:t>
            </a:r>
            <a:r>
              <a:rPr lang="ar-IQ" dirty="0" err="1" smtClean="0"/>
              <a:t>و</a:t>
            </a:r>
            <a:r>
              <a:rPr lang="ar-IQ" dirty="0" smtClean="0"/>
              <a:t> الهندية التي ترجمت للفارسية ثم نقلها ابن المقفع وغيره إلى العربية فتمثلوا </a:t>
            </a:r>
            <a:r>
              <a:rPr lang="ar-IQ" dirty="0" err="1" smtClean="0"/>
              <a:t>بها</a:t>
            </a:r>
            <a:r>
              <a:rPr lang="ar-IQ" dirty="0" smtClean="0"/>
              <a:t> شعراً ، وضمنوا بعضها أبياتهم مثل كتاب( كليلة ودمنة ) ذي </a:t>
            </a:r>
            <a:r>
              <a:rPr lang="ar-IQ" dirty="0" err="1" smtClean="0"/>
              <a:t>الاصول</a:t>
            </a:r>
            <a:r>
              <a:rPr lang="ar-IQ" dirty="0" smtClean="0"/>
              <a:t> الهندية </a:t>
            </a:r>
            <a:r>
              <a:rPr lang="ar-IQ" dirty="0" err="1" smtClean="0"/>
              <a:t>او</a:t>
            </a:r>
            <a:r>
              <a:rPr lang="ar-IQ" dirty="0" smtClean="0"/>
              <a:t> كتاب( الأدب الكبير) وكتاب ( الأدب الصغير) اللذين نقل فيهما ابن المقفع من تجارب الفرس وحكمهم الكثير .</a:t>
            </a:r>
            <a:endParaRPr lang="en-US" dirty="0" smtClean="0"/>
          </a:p>
          <a:p>
            <a:r>
              <a:rPr lang="ar-IQ" dirty="0" smtClean="0"/>
              <a:t>7- </a:t>
            </a:r>
            <a:r>
              <a:rPr lang="ar-IQ" u="sng" dirty="0" smtClean="0"/>
              <a:t>الرثاء</a:t>
            </a:r>
            <a:r>
              <a:rPr lang="ar-IQ" dirty="0" smtClean="0"/>
              <a:t>:</a:t>
            </a:r>
            <a:endParaRPr lang="en-US" dirty="0" smtClean="0"/>
          </a:p>
          <a:p>
            <a:r>
              <a:rPr lang="ar-IQ" dirty="0" smtClean="0"/>
              <a:t> بعدَ أن كان الشعراء العرب ينظمونه في البحور الطويلة </a:t>
            </a:r>
            <a:r>
              <a:rPr lang="ar-IQ" dirty="0" err="1" smtClean="0"/>
              <a:t>اصبح</a:t>
            </a:r>
            <a:r>
              <a:rPr lang="ar-IQ" dirty="0" smtClean="0"/>
              <a:t> الشعراء في هذا العصر ينظمونه في البحور الخفيفة. وفي رثاء الخلفاء وليس جديدا على الشعر العربي رثاؤهم . لاحظ قول </a:t>
            </a:r>
            <a:r>
              <a:rPr lang="ar-IQ" dirty="0" err="1" smtClean="0"/>
              <a:t>ابي</a:t>
            </a:r>
            <a:r>
              <a:rPr lang="ar-IQ" dirty="0" smtClean="0"/>
              <a:t> نؤاس في رثاء </a:t>
            </a:r>
            <a:r>
              <a:rPr lang="ar-IQ" dirty="0" err="1" smtClean="0"/>
              <a:t>الامين</a:t>
            </a:r>
            <a:r>
              <a:rPr lang="ar-IQ" dirty="0" smtClean="0"/>
              <a:t> :</a:t>
            </a:r>
            <a:endParaRPr lang="en-US" dirty="0" smtClean="0"/>
          </a:p>
          <a:p>
            <a:r>
              <a:rPr lang="ar-IQ" dirty="0" err="1" smtClean="0"/>
              <a:t>طوى</a:t>
            </a:r>
            <a:r>
              <a:rPr lang="ar-IQ" dirty="0" smtClean="0"/>
              <a:t> الموت ما بيني وبين محمّد           وليس لما تطوي المنية ناشر</a:t>
            </a:r>
            <a:endParaRPr lang="en-US" dirty="0" smtClean="0"/>
          </a:p>
          <a:p>
            <a:r>
              <a:rPr lang="ar-IQ" dirty="0" smtClean="0"/>
              <a:t>وكنت عليه أحذر الموت وحده             فلم يبق لي </a:t>
            </a:r>
            <a:r>
              <a:rPr lang="ar-IQ" dirty="0" err="1" smtClean="0"/>
              <a:t>شئ</a:t>
            </a:r>
            <a:r>
              <a:rPr lang="ar-IQ" dirty="0" smtClean="0"/>
              <a:t> عليه أحاذر</a:t>
            </a:r>
            <a:endParaRPr lang="en-US" dirty="0" smtClean="0"/>
          </a:p>
          <a:p>
            <a:endParaRPr lang="ar-IQ"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0000" lnSpcReduction="20000"/>
          </a:bodyPr>
          <a:lstStyle/>
          <a:p>
            <a:r>
              <a:rPr lang="ar-IQ" dirty="0" err="1" smtClean="0"/>
              <a:t>الا</a:t>
            </a:r>
            <a:r>
              <a:rPr lang="ar-IQ" dirty="0" smtClean="0"/>
              <a:t> </a:t>
            </a:r>
            <a:r>
              <a:rPr lang="ar-IQ" dirty="0" err="1" smtClean="0"/>
              <a:t>ان</a:t>
            </a:r>
            <a:r>
              <a:rPr lang="ar-IQ" dirty="0" smtClean="0"/>
              <a:t> من جديد رثاء العصر العباسي رثاء المغنين </a:t>
            </a:r>
            <a:r>
              <a:rPr lang="ar-IQ" dirty="0" err="1" smtClean="0"/>
              <a:t>والاحبة</a:t>
            </a:r>
            <a:r>
              <a:rPr lang="ar-IQ" dirty="0" smtClean="0"/>
              <a:t> </a:t>
            </a:r>
            <a:r>
              <a:rPr lang="ar-IQ" dirty="0" err="1" smtClean="0"/>
              <a:t>والاصدقاء</a:t>
            </a:r>
            <a:r>
              <a:rPr lang="ar-IQ" dirty="0" smtClean="0"/>
              <a:t> و تضمن هذا الرثاء أوصافًا لم يعرفها الرثاء العربي. </a:t>
            </a:r>
            <a:endParaRPr lang="en-US" dirty="0" smtClean="0"/>
          </a:p>
          <a:p>
            <a:r>
              <a:rPr lang="ar-IQ" dirty="0" smtClean="0"/>
              <a:t>8- </a:t>
            </a:r>
            <a:r>
              <a:rPr lang="ar-IQ" u="sng" dirty="0" err="1" smtClean="0"/>
              <a:t>الخمرة</a:t>
            </a:r>
            <a:r>
              <a:rPr lang="ar-IQ" dirty="0" smtClean="0"/>
              <a:t> :</a:t>
            </a:r>
            <a:endParaRPr lang="en-US" dirty="0" smtClean="0"/>
          </a:p>
          <a:p>
            <a:r>
              <a:rPr lang="ar-IQ" dirty="0" smtClean="0"/>
              <a:t>هي فنٌ أدبيٌ ليسَ بجديدٍ على الشعر العربي وإنما هو قديم ابتدأ قبلَ الإسلامْ ومن أشهر الشعراء في العصر الجاهلي في وصفِ </a:t>
            </a:r>
            <a:r>
              <a:rPr lang="ar-IQ" dirty="0" err="1" smtClean="0"/>
              <a:t>الخمرة</a:t>
            </a:r>
            <a:r>
              <a:rPr lang="ar-IQ" dirty="0" smtClean="0"/>
              <a:t> </a:t>
            </a:r>
            <a:r>
              <a:rPr lang="ar-IQ" dirty="0" err="1" smtClean="0"/>
              <a:t>الاعشى</a:t>
            </a:r>
            <a:r>
              <a:rPr lang="ar-IQ" dirty="0" smtClean="0"/>
              <a:t> وعمرو بن كلثوم ولما جاء الإسلام أمر بتحريمها وحدّ شاربيها وصانعيها وبائعيها وحامليها . ولذا قلت معاقرتها والقول فيها واقتصر على نفرٍ قليل . وفي العصر </a:t>
            </a:r>
            <a:r>
              <a:rPr lang="ar-IQ" dirty="0" err="1" smtClean="0"/>
              <a:t>الاموي</a:t>
            </a:r>
            <a:r>
              <a:rPr lang="ar-IQ" dirty="0" smtClean="0"/>
              <a:t> انبعثت من جديد على </a:t>
            </a:r>
            <a:r>
              <a:rPr lang="ar-IQ" dirty="0" err="1" smtClean="0"/>
              <a:t>ايدي</a:t>
            </a:r>
            <a:r>
              <a:rPr lang="ar-IQ" dirty="0" smtClean="0"/>
              <a:t> عدد من الشعراء من غير المسلمين مثل </a:t>
            </a:r>
            <a:r>
              <a:rPr lang="ar-IQ" dirty="0" err="1" smtClean="0"/>
              <a:t>الاخطل</a:t>
            </a:r>
            <a:r>
              <a:rPr lang="ar-IQ" dirty="0" smtClean="0"/>
              <a:t> .</a:t>
            </a:r>
            <a:endParaRPr lang="en-US" dirty="0" smtClean="0"/>
          </a:p>
          <a:p>
            <a:r>
              <a:rPr lang="ar-IQ" dirty="0" err="1" smtClean="0"/>
              <a:t>اما</a:t>
            </a:r>
            <a:r>
              <a:rPr lang="ar-IQ" dirty="0" smtClean="0"/>
              <a:t> في العصر العباسي فقد شاعت </a:t>
            </a:r>
            <a:r>
              <a:rPr lang="ar-IQ" dirty="0" err="1" smtClean="0"/>
              <a:t>الخمرة</a:t>
            </a:r>
            <a:r>
              <a:rPr lang="ar-IQ" dirty="0" smtClean="0"/>
              <a:t> وتوسعت مجالسها وكثرت حاناتها وزاد الإقبال عليها نتيجة الترف وكثرة اللهو ومجون العصر وانفتاحه ويبدو أن الحرية وراء هذا الإقبال. وفي كل هذا قال الشعراء وانشدوا ومن </a:t>
            </a:r>
            <a:r>
              <a:rPr lang="ar-IQ" dirty="0" err="1" smtClean="0"/>
              <a:t>اشهر</a:t>
            </a:r>
            <a:r>
              <a:rPr lang="ar-IQ" dirty="0" smtClean="0"/>
              <a:t> من قال فيها الشاعر </a:t>
            </a:r>
            <a:r>
              <a:rPr lang="ar-IQ" dirty="0" err="1" smtClean="0"/>
              <a:t>ابو</a:t>
            </a:r>
            <a:r>
              <a:rPr lang="ar-IQ" dirty="0" smtClean="0"/>
              <a:t> نؤاس والشاعر غالب عبد القدوس. </a:t>
            </a:r>
            <a:endParaRPr lang="en-US" dirty="0" smtClean="0"/>
          </a:p>
          <a:p>
            <a:r>
              <a:rPr lang="ar-IQ" dirty="0" smtClean="0"/>
              <a:t>قول </a:t>
            </a:r>
            <a:r>
              <a:rPr lang="ar-IQ" dirty="0" err="1" smtClean="0"/>
              <a:t>ابي</a:t>
            </a:r>
            <a:r>
              <a:rPr lang="ar-IQ" dirty="0" smtClean="0"/>
              <a:t> نؤاس هذه </a:t>
            </a:r>
            <a:r>
              <a:rPr lang="ar-IQ" dirty="0" err="1" smtClean="0"/>
              <a:t>الابيات</a:t>
            </a:r>
            <a:r>
              <a:rPr lang="ar-IQ" dirty="0" smtClean="0"/>
              <a:t> :</a:t>
            </a:r>
            <a:endParaRPr lang="en-US" dirty="0" smtClean="0"/>
          </a:p>
          <a:p>
            <a:r>
              <a:rPr lang="ar-IQ" dirty="0" smtClean="0"/>
              <a:t>دع عنك لومي فإن اللوم إغراء               وداوني بالتي كانت هي الداء</a:t>
            </a:r>
            <a:endParaRPr lang="en-US" dirty="0" smtClean="0"/>
          </a:p>
          <a:p>
            <a:r>
              <a:rPr lang="ar-IQ" dirty="0" smtClean="0"/>
              <a:t>صفراء لا تنزل الأحزان ساحتها           لو مسها حجر مسته سراء</a:t>
            </a:r>
            <a:endParaRPr lang="en-US" dirty="0" smtClean="0"/>
          </a:p>
          <a:p>
            <a:r>
              <a:rPr lang="ar-IQ" dirty="0" smtClean="0"/>
              <a:t>قامت بإبريقها والليل </a:t>
            </a:r>
            <a:r>
              <a:rPr lang="ar-IQ" dirty="0" err="1" smtClean="0"/>
              <a:t>معتكر</a:t>
            </a:r>
            <a:r>
              <a:rPr lang="ar-IQ" dirty="0" smtClean="0"/>
              <a:t>              فلاح من وجهها في البيت لألاء</a:t>
            </a:r>
            <a:endParaRPr lang="en-US" dirty="0" smtClean="0"/>
          </a:p>
          <a:p>
            <a:r>
              <a:rPr lang="ar-IQ" dirty="0" smtClean="0"/>
              <a:t>فأرسلت من فم الإبريق صافية           كأنما أخذها بالعين إغفاء</a:t>
            </a:r>
            <a:endParaRPr lang="en-US" dirty="0" smtClean="0"/>
          </a:p>
          <a:p>
            <a:r>
              <a:rPr lang="ar-IQ" dirty="0" smtClean="0"/>
              <a:t>رقت عن الماء حتى ما </a:t>
            </a:r>
            <a:r>
              <a:rPr lang="ar-IQ" dirty="0" err="1" smtClean="0"/>
              <a:t>يلائمها</a:t>
            </a:r>
            <a:r>
              <a:rPr lang="ar-IQ" dirty="0" smtClean="0"/>
              <a:t>           </a:t>
            </a:r>
            <a:r>
              <a:rPr lang="ar-IQ" dirty="0" err="1" smtClean="0"/>
              <a:t>لطافة</a:t>
            </a:r>
            <a:r>
              <a:rPr lang="ar-IQ" dirty="0" smtClean="0"/>
              <a:t> وجفا عن شكلها الماء</a:t>
            </a:r>
            <a:endParaRPr lang="en-US" dirty="0" smtClean="0"/>
          </a:p>
          <a:p>
            <a:r>
              <a:rPr lang="ar-IQ" b="1" dirty="0" smtClean="0"/>
              <a:t>ظهور الموهبة الشعرية:</a:t>
            </a:r>
            <a:endParaRPr lang="en-US" dirty="0" smtClean="0"/>
          </a:p>
          <a:p>
            <a:r>
              <a:rPr lang="ar-SA" b="1" dirty="0" err="1" smtClean="0"/>
              <a:t>ابو</a:t>
            </a:r>
            <a:r>
              <a:rPr lang="ar-SA" b="1" dirty="0" smtClean="0"/>
              <a:t> تمام الطائي:	</a:t>
            </a:r>
            <a:endParaRPr lang="en-US" dirty="0" smtClean="0"/>
          </a:p>
          <a:p>
            <a:r>
              <a:rPr lang="ar-SA" b="1" u="sng" dirty="0" smtClean="0"/>
              <a:t>اسمه ومولده :</a:t>
            </a:r>
            <a:endParaRPr lang="en-US" dirty="0" smtClean="0"/>
          </a:p>
          <a:p>
            <a:r>
              <a:rPr lang="ar-SA" dirty="0" smtClean="0"/>
              <a:t>هو </a:t>
            </a:r>
            <a:r>
              <a:rPr lang="ar-SA" dirty="0" err="1" smtClean="0"/>
              <a:t>ابو</a:t>
            </a:r>
            <a:r>
              <a:rPr lang="ar-SA" dirty="0" smtClean="0"/>
              <a:t> تمام حبيب بن </a:t>
            </a:r>
            <a:r>
              <a:rPr lang="ar-SA" dirty="0" err="1" smtClean="0"/>
              <a:t>اوس</a:t>
            </a:r>
            <a:r>
              <a:rPr lang="ar-SA" dirty="0" smtClean="0"/>
              <a:t> بن الحارث بن قيس وتمام ابنه ولد بقرية على يمين الطريق الممتد بين دمشق  وطبرية  سنة 188 هـ وتوفي سنة 231 هـ .</a:t>
            </a:r>
            <a:endParaRPr lang="en-US" dirty="0" smtClean="0"/>
          </a:p>
          <a:p>
            <a:r>
              <a:rPr lang="ar-SA" u="sng" dirty="0" smtClean="0"/>
              <a:t>صفاته:</a:t>
            </a:r>
            <a:endParaRPr lang="en-US" dirty="0" smtClean="0"/>
          </a:p>
          <a:p>
            <a:endParaRPr lang="ar-IQ"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7500" lnSpcReduction="20000"/>
          </a:bodyPr>
          <a:lstStyle/>
          <a:p>
            <a:r>
              <a:rPr lang="ar-SA" dirty="0" smtClean="0"/>
              <a:t>كان </a:t>
            </a:r>
            <a:r>
              <a:rPr lang="ar-SA" dirty="0" err="1" smtClean="0"/>
              <a:t>ابو</a:t>
            </a:r>
            <a:r>
              <a:rPr lang="ar-SA" dirty="0" smtClean="0"/>
              <a:t> تمام شخصية مرموقة تملاْ العين قال </a:t>
            </a:r>
            <a:r>
              <a:rPr lang="ar-SA" dirty="0" err="1" smtClean="0"/>
              <a:t>ابو</a:t>
            </a:r>
            <a:r>
              <a:rPr lang="ar-SA" dirty="0" smtClean="0"/>
              <a:t> بركات </a:t>
            </a:r>
            <a:r>
              <a:rPr lang="ar-SA" dirty="0" err="1" smtClean="0"/>
              <a:t>الانباري</a:t>
            </a:r>
            <a:r>
              <a:rPr lang="ar-SA" dirty="0" smtClean="0"/>
              <a:t> (كان موصوفا بالظرف وحسن </a:t>
            </a:r>
            <a:r>
              <a:rPr lang="ar-SA" dirty="0" err="1" smtClean="0"/>
              <a:t>الاخلاق</a:t>
            </a:r>
            <a:r>
              <a:rPr lang="ar-SA" dirty="0" smtClean="0"/>
              <a:t> وكرم النفس) ومن </a:t>
            </a:r>
            <a:r>
              <a:rPr lang="ar-SA" dirty="0" err="1" smtClean="0"/>
              <a:t>اميز</a:t>
            </a:r>
            <a:r>
              <a:rPr lang="ar-SA" dirty="0" smtClean="0"/>
              <a:t> صفاته الذكاء الحاد </a:t>
            </a:r>
            <a:r>
              <a:rPr lang="ar-SA" dirty="0" err="1" smtClean="0"/>
              <a:t>والاحساس</a:t>
            </a:r>
            <a:r>
              <a:rPr lang="ar-SA" dirty="0" smtClean="0"/>
              <a:t> بالشيء قبل وقوعه. </a:t>
            </a:r>
            <a:endParaRPr lang="en-US" dirty="0" smtClean="0"/>
          </a:p>
          <a:p>
            <a:r>
              <a:rPr lang="ar-SA" dirty="0" smtClean="0"/>
              <a:t>وكان </a:t>
            </a:r>
            <a:r>
              <a:rPr lang="ar-SA" dirty="0" err="1" smtClean="0"/>
              <a:t>ابو</a:t>
            </a:r>
            <a:r>
              <a:rPr lang="ar-SA" dirty="0" smtClean="0"/>
              <a:t> تمام حاضر البديهة سريع الارتجال </a:t>
            </a:r>
            <a:r>
              <a:rPr lang="ar-SA" dirty="0" err="1" smtClean="0"/>
              <a:t>والاجابة</a:t>
            </a:r>
            <a:r>
              <a:rPr lang="ar-SA" dirty="0" smtClean="0"/>
              <a:t> </a:t>
            </a:r>
            <a:r>
              <a:rPr lang="ar-SA" dirty="0" err="1" smtClean="0"/>
              <a:t>والاقناع</a:t>
            </a:r>
            <a:r>
              <a:rPr lang="ar-SA" dirty="0" smtClean="0"/>
              <a:t> ومن ذلك قصته حينما مدح احمد بن المعتصم بسينيته المشهورة وكان الفيلسوف الكندي حاضرا وانتهى </a:t>
            </a:r>
            <a:r>
              <a:rPr lang="ar-SA" dirty="0" err="1" smtClean="0"/>
              <a:t>الى</a:t>
            </a:r>
            <a:r>
              <a:rPr lang="ar-SA" dirty="0" smtClean="0"/>
              <a:t> قوله </a:t>
            </a:r>
            <a:endParaRPr lang="en-US" dirty="0" smtClean="0"/>
          </a:p>
          <a:p>
            <a:r>
              <a:rPr lang="ar-SA" dirty="0" err="1" smtClean="0"/>
              <a:t>اقدام</a:t>
            </a:r>
            <a:r>
              <a:rPr lang="ar-SA" dirty="0" smtClean="0"/>
              <a:t> عمرو في سماحة حاتم             في حلم </a:t>
            </a:r>
            <a:r>
              <a:rPr lang="ar-SA" dirty="0" err="1" smtClean="0"/>
              <a:t>احنف</a:t>
            </a:r>
            <a:r>
              <a:rPr lang="ar-SA" dirty="0" smtClean="0"/>
              <a:t> في ذكاء </a:t>
            </a:r>
            <a:r>
              <a:rPr lang="ar-SA" dirty="0" err="1" smtClean="0"/>
              <a:t>اياس</a:t>
            </a:r>
            <a:endParaRPr lang="en-US" dirty="0" smtClean="0"/>
          </a:p>
          <a:p>
            <a:r>
              <a:rPr lang="ar-SA" dirty="0" smtClean="0"/>
              <a:t>اعترض عليه الكندي وقال </a:t>
            </a:r>
            <a:r>
              <a:rPr lang="ar-SA" dirty="0" err="1" smtClean="0"/>
              <a:t>الامير</a:t>
            </a:r>
            <a:r>
              <a:rPr lang="ar-SA" dirty="0" smtClean="0"/>
              <a:t> فوق من وصفت فاطرق قليلا ثم رفع رأسه وانشد</a:t>
            </a:r>
            <a:endParaRPr lang="en-US" dirty="0" smtClean="0"/>
          </a:p>
          <a:p>
            <a:r>
              <a:rPr lang="ar-SA" dirty="0" err="1" smtClean="0"/>
              <a:t>لاتنكروا</a:t>
            </a:r>
            <a:r>
              <a:rPr lang="ar-SA" dirty="0" smtClean="0"/>
              <a:t> ضربي له من دونه            مثلا شرودا في الندى </a:t>
            </a:r>
            <a:r>
              <a:rPr lang="ar-SA" dirty="0" err="1" smtClean="0"/>
              <a:t>والباس</a:t>
            </a:r>
            <a:r>
              <a:rPr lang="ar-SA" dirty="0" smtClean="0"/>
              <a:t> </a:t>
            </a:r>
            <a:endParaRPr lang="en-US" dirty="0" smtClean="0"/>
          </a:p>
          <a:p>
            <a:r>
              <a:rPr lang="ar-SA" dirty="0" smtClean="0"/>
              <a:t>فالله قد ضرب  </a:t>
            </a:r>
            <a:r>
              <a:rPr lang="ar-SA" dirty="0" err="1" smtClean="0"/>
              <a:t>الاقل</a:t>
            </a:r>
            <a:r>
              <a:rPr lang="ar-SA" dirty="0" smtClean="0"/>
              <a:t>  لنوره            مثلا  من  المشكاة  والنبـراس</a:t>
            </a:r>
            <a:endParaRPr lang="en-US" dirty="0" smtClean="0"/>
          </a:p>
          <a:p>
            <a:r>
              <a:rPr lang="ar-SA" dirty="0" smtClean="0"/>
              <a:t>ثم استمر في </a:t>
            </a:r>
            <a:r>
              <a:rPr lang="ar-SA" dirty="0" err="1" smtClean="0"/>
              <a:t>انشاده</a:t>
            </a:r>
            <a:r>
              <a:rPr lang="ar-SA" dirty="0" smtClean="0"/>
              <a:t> حتى </a:t>
            </a:r>
            <a:r>
              <a:rPr lang="ar-SA" dirty="0" err="1" smtClean="0"/>
              <a:t>اتم</a:t>
            </a:r>
            <a:r>
              <a:rPr lang="ar-SA" dirty="0" smtClean="0"/>
              <a:t> القصيدة ولما </a:t>
            </a:r>
            <a:r>
              <a:rPr lang="ar-SA" dirty="0" err="1" smtClean="0"/>
              <a:t>اخذت</a:t>
            </a:r>
            <a:r>
              <a:rPr lang="ar-SA" dirty="0" smtClean="0"/>
              <a:t> منه لم يجدوا </a:t>
            </a:r>
            <a:r>
              <a:rPr lang="ar-SA" dirty="0" err="1" smtClean="0"/>
              <a:t>بها</a:t>
            </a:r>
            <a:r>
              <a:rPr lang="ar-SA" dirty="0" smtClean="0"/>
              <a:t> هذين البيتين </a:t>
            </a:r>
            <a:endParaRPr lang="en-US" dirty="0" smtClean="0"/>
          </a:p>
          <a:p>
            <a:r>
              <a:rPr lang="ar-SA" dirty="0" smtClean="0"/>
              <a:t>ومن صفاته </a:t>
            </a:r>
            <a:r>
              <a:rPr lang="ar-SA" dirty="0" err="1" smtClean="0"/>
              <a:t>ايضا</a:t>
            </a:r>
            <a:r>
              <a:rPr lang="ar-SA" dirty="0" smtClean="0"/>
              <a:t> حب التجول والتطلع بلا ضجر </a:t>
            </a:r>
            <a:r>
              <a:rPr lang="ar-SA" dirty="0" err="1" smtClean="0"/>
              <a:t>او</a:t>
            </a:r>
            <a:r>
              <a:rPr lang="ar-SA" dirty="0" smtClean="0"/>
              <a:t> ملل من اجل الوصول </a:t>
            </a:r>
            <a:r>
              <a:rPr lang="ar-SA" dirty="0" err="1" smtClean="0"/>
              <a:t>الى</a:t>
            </a:r>
            <a:r>
              <a:rPr lang="ar-SA" dirty="0" smtClean="0"/>
              <a:t> الغاية التي قصد الوصول </a:t>
            </a:r>
            <a:r>
              <a:rPr lang="ar-SA" dirty="0" err="1" smtClean="0"/>
              <a:t>اليها</a:t>
            </a:r>
            <a:r>
              <a:rPr lang="ar-SA" dirty="0" smtClean="0"/>
              <a:t> .</a:t>
            </a:r>
            <a:endParaRPr lang="en-US" dirty="0" smtClean="0"/>
          </a:p>
          <a:p>
            <a:r>
              <a:rPr lang="ar-SA" u="sng" dirty="0" smtClean="0"/>
              <a:t>شعره :</a:t>
            </a:r>
            <a:endParaRPr lang="en-US" dirty="0" smtClean="0"/>
          </a:p>
          <a:p>
            <a:r>
              <a:rPr lang="ar-SA" dirty="0" smtClean="0"/>
              <a:t>تناول </a:t>
            </a:r>
            <a:r>
              <a:rPr lang="ar-SA" dirty="0" err="1" smtClean="0"/>
              <a:t>ابو</a:t>
            </a:r>
            <a:r>
              <a:rPr lang="ar-SA" dirty="0" smtClean="0"/>
              <a:t> تمام معظم موضوعات الشعر المعروفة وبرع فيها </a:t>
            </a:r>
            <a:r>
              <a:rPr lang="ar-SA" dirty="0" err="1" smtClean="0"/>
              <a:t>الا</a:t>
            </a:r>
            <a:r>
              <a:rPr lang="ar-SA" dirty="0" smtClean="0"/>
              <a:t> الهجاء فقد قصر </a:t>
            </a:r>
            <a:r>
              <a:rPr lang="ar-SA" dirty="0" err="1" smtClean="0"/>
              <a:t>به</a:t>
            </a:r>
            <a:r>
              <a:rPr lang="ar-SA" dirty="0" smtClean="0"/>
              <a:t> </a:t>
            </a:r>
            <a:r>
              <a:rPr lang="ar-SA" dirty="0" err="1" smtClean="0"/>
              <a:t>واكثر</a:t>
            </a:r>
            <a:r>
              <a:rPr lang="ar-SA" dirty="0" smtClean="0"/>
              <a:t> شعره في فني المديح والرثاء فهما يشكلان </a:t>
            </a:r>
            <a:r>
              <a:rPr lang="ar-SA" dirty="0" err="1" smtClean="0"/>
              <a:t>اكثر</a:t>
            </a:r>
            <a:r>
              <a:rPr lang="ar-SA" dirty="0" smtClean="0"/>
              <a:t> من ثلثي ديوانه حتى قيل عن </a:t>
            </a:r>
            <a:r>
              <a:rPr lang="ar-SA" dirty="0" err="1" smtClean="0"/>
              <a:t>ابو</a:t>
            </a:r>
            <a:r>
              <a:rPr lang="ar-SA" dirty="0" smtClean="0"/>
              <a:t> تمام مداحة </a:t>
            </a:r>
            <a:r>
              <a:rPr lang="ar-SA" dirty="0" err="1" smtClean="0"/>
              <a:t>نواحة</a:t>
            </a:r>
            <a:r>
              <a:rPr lang="ar-SA" dirty="0" smtClean="0"/>
              <a:t> ، لقد صب جل طاقته الشعرية في </a:t>
            </a:r>
            <a:r>
              <a:rPr lang="ar-SA" dirty="0" err="1" smtClean="0"/>
              <a:t>اجادة</a:t>
            </a:r>
            <a:r>
              <a:rPr lang="ar-SA" dirty="0" smtClean="0"/>
              <a:t> المديح </a:t>
            </a:r>
            <a:r>
              <a:rPr lang="ar-SA" dirty="0" err="1" smtClean="0"/>
              <a:t>لانه</a:t>
            </a:r>
            <a:r>
              <a:rPr lang="ar-SA" dirty="0" smtClean="0"/>
              <a:t> الموضع الذي يمتحن </a:t>
            </a:r>
            <a:r>
              <a:rPr lang="ar-SA" dirty="0" err="1" smtClean="0"/>
              <a:t>به</a:t>
            </a:r>
            <a:r>
              <a:rPr lang="ar-SA" dirty="0" smtClean="0"/>
              <a:t> الشاعر ثم يجاز عليه منها قوله</a:t>
            </a:r>
            <a:endParaRPr lang="en-US" dirty="0" smtClean="0"/>
          </a:p>
          <a:p>
            <a:r>
              <a:rPr lang="ar-SA" dirty="0" smtClean="0"/>
              <a:t>على مثلها من </a:t>
            </a:r>
            <a:r>
              <a:rPr lang="ar-SA" dirty="0" err="1" smtClean="0"/>
              <a:t>اربع</a:t>
            </a:r>
            <a:r>
              <a:rPr lang="ar-SA" dirty="0" smtClean="0"/>
              <a:t> وملاعب              </a:t>
            </a:r>
            <a:r>
              <a:rPr lang="ar-SA" dirty="0" err="1" smtClean="0"/>
              <a:t>اذيلت</a:t>
            </a:r>
            <a:r>
              <a:rPr lang="ar-SA" dirty="0" smtClean="0"/>
              <a:t> مصونات الدموع </a:t>
            </a:r>
            <a:r>
              <a:rPr lang="ar-SA" dirty="0" err="1" smtClean="0"/>
              <a:t>السواكب</a:t>
            </a:r>
            <a:r>
              <a:rPr lang="ar-SA" dirty="0" smtClean="0"/>
              <a:t> </a:t>
            </a:r>
            <a:endParaRPr lang="en-US" dirty="0" smtClean="0"/>
          </a:p>
          <a:p>
            <a:r>
              <a:rPr lang="ar-SA" dirty="0" err="1" smtClean="0"/>
              <a:t>الى</a:t>
            </a:r>
            <a:r>
              <a:rPr lang="ar-SA" dirty="0" smtClean="0"/>
              <a:t> </a:t>
            </a:r>
            <a:r>
              <a:rPr lang="ar-SA" dirty="0" err="1" smtClean="0"/>
              <a:t>ان</a:t>
            </a:r>
            <a:r>
              <a:rPr lang="ar-SA" dirty="0" smtClean="0"/>
              <a:t> قال</a:t>
            </a:r>
            <a:endParaRPr lang="en-US" dirty="0" smtClean="0"/>
          </a:p>
          <a:p>
            <a:r>
              <a:rPr lang="ar-SA" dirty="0" err="1" smtClean="0"/>
              <a:t>اذا</a:t>
            </a:r>
            <a:r>
              <a:rPr lang="ar-SA" dirty="0" smtClean="0"/>
              <a:t> افتخرت يوما تميم بقوسها             </a:t>
            </a:r>
            <a:r>
              <a:rPr lang="ar-SA" dirty="0" err="1" smtClean="0"/>
              <a:t>وازادت</a:t>
            </a:r>
            <a:r>
              <a:rPr lang="ar-SA" dirty="0" smtClean="0"/>
              <a:t> على </a:t>
            </a:r>
            <a:r>
              <a:rPr lang="ar-SA" dirty="0" err="1" smtClean="0"/>
              <a:t>ماوطـدت</a:t>
            </a:r>
            <a:r>
              <a:rPr lang="ar-SA" dirty="0" smtClean="0"/>
              <a:t> مـن مناقـب </a:t>
            </a:r>
            <a:endParaRPr lang="en-US" dirty="0" smtClean="0"/>
          </a:p>
          <a:p>
            <a:r>
              <a:rPr lang="ar-SA" dirty="0" smtClean="0"/>
              <a:t>فانتم بذي قار </a:t>
            </a:r>
            <a:r>
              <a:rPr lang="ar-SA" dirty="0" err="1" smtClean="0"/>
              <a:t>امالت</a:t>
            </a:r>
            <a:r>
              <a:rPr lang="ar-SA" dirty="0" smtClean="0"/>
              <a:t> سـيوفكم             عروش الذي </a:t>
            </a:r>
            <a:r>
              <a:rPr lang="ar-SA" dirty="0" err="1" smtClean="0"/>
              <a:t>استرهنوا</a:t>
            </a:r>
            <a:r>
              <a:rPr lang="ar-SA" dirty="0" smtClean="0"/>
              <a:t> قوس حاجب </a:t>
            </a:r>
            <a:endParaRPr lang="en-US" dirty="0" smtClean="0"/>
          </a:p>
          <a:p>
            <a:r>
              <a:rPr lang="ar-SA" dirty="0" smtClean="0"/>
              <a:t>واشتهر </a:t>
            </a:r>
            <a:r>
              <a:rPr lang="ar-SA" dirty="0" err="1" smtClean="0"/>
              <a:t>ابو</a:t>
            </a:r>
            <a:r>
              <a:rPr lang="ar-SA" dirty="0" smtClean="0"/>
              <a:t> تمام بالرثاء كاشتهاره في المديح قال ابن رشيق (هو من المعدودين في </a:t>
            </a:r>
            <a:r>
              <a:rPr lang="ar-SA" dirty="0" err="1" smtClean="0"/>
              <a:t>اجادة</a:t>
            </a:r>
            <a:r>
              <a:rPr lang="ar-SA" dirty="0" smtClean="0"/>
              <a:t> الرثاء) </a:t>
            </a:r>
            <a:endParaRPr lang="en-US" dirty="0" smtClean="0"/>
          </a:p>
          <a:p>
            <a:r>
              <a:rPr lang="ar-SA" dirty="0" smtClean="0"/>
              <a:t>قال في رثاء محمد بن حميد الطائي</a:t>
            </a:r>
            <a:endParaRPr lang="en-US" dirty="0" smtClean="0"/>
          </a:p>
          <a:p>
            <a:endParaRPr lang="ar-IQ"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0" y="214290"/>
            <a:ext cx="7901014" cy="6188224"/>
          </a:xfrm>
        </p:spPr>
        <p:txBody>
          <a:bodyPr>
            <a:normAutofit fontScale="47500" lnSpcReduction="20000"/>
          </a:bodyPr>
          <a:lstStyle/>
          <a:p>
            <a:r>
              <a:rPr lang="ar-SA" dirty="0" smtClean="0"/>
              <a:t>وما مات حتى مات مضرب سيفه       من الضرب واعتلت عليه القنا السمر</a:t>
            </a:r>
            <a:endParaRPr lang="en-US" dirty="0" smtClean="0"/>
          </a:p>
          <a:p>
            <a:r>
              <a:rPr lang="ar-SA" dirty="0" smtClean="0"/>
              <a:t>وقد كان فوت الموت  سهلا  فرده       </a:t>
            </a:r>
            <a:r>
              <a:rPr lang="ar-SA" dirty="0" err="1" smtClean="0"/>
              <a:t>اليه</a:t>
            </a:r>
            <a:r>
              <a:rPr lang="ar-SA" dirty="0" smtClean="0"/>
              <a:t> الحفاظ الـمـر  والخـلق  الـوعـــر</a:t>
            </a:r>
            <a:endParaRPr lang="en-US" dirty="0" smtClean="0"/>
          </a:p>
          <a:p>
            <a:r>
              <a:rPr lang="ar-SA" u="sng" dirty="0" smtClean="0"/>
              <a:t>خصائص شعره </a:t>
            </a:r>
            <a:endParaRPr lang="en-US" dirty="0" smtClean="0"/>
          </a:p>
          <a:p>
            <a:r>
              <a:rPr lang="ar-SA" dirty="0" smtClean="0"/>
              <a:t>استعان </a:t>
            </a:r>
            <a:r>
              <a:rPr lang="ar-SA" dirty="0" err="1" smtClean="0"/>
              <a:t>ابو</a:t>
            </a:r>
            <a:r>
              <a:rPr lang="ar-SA" dirty="0" smtClean="0"/>
              <a:t> تمام في شعره على البديع والجناس والطباق والمقابلة والتلميح ومراعاة النظير </a:t>
            </a:r>
            <a:r>
              <a:rPr lang="ar-SA" dirty="0" err="1" smtClean="0"/>
              <a:t>والاكثار</a:t>
            </a:r>
            <a:r>
              <a:rPr lang="ar-SA" dirty="0" smtClean="0"/>
              <a:t> من التشبيهات والاستعارات والكنايات وكان </a:t>
            </a:r>
            <a:r>
              <a:rPr lang="ar-SA" dirty="0" err="1" smtClean="0"/>
              <a:t>يعمد</a:t>
            </a:r>
            <a:r>
              <a:rPr lang="ar-SA" dirty="0" smtClean="0"/>
              <a:t> </a:t>
            </a:r>
            <a:r>
              <a:rPr lang="ar-SA" dirty="0" err="1" smtClean="0"/>
              <a:t>الى</a:t>
            </a:r>
            <a:r>
              <a:rPr lang="ar-SA" dirty="0" smtClean="0"/>
              <a:t> </a:t>
            </a:r>
            <a:r>
              <a:rPr lang="ar-SA" dirty="0" err="1" smtClean="0"/>
              <a:t>الافكار</a:t>
            </a:r>
            <a:r>
              <a:rPr lang="ar-SA" dirty="0" smtClean="0"/>
              <a:t> ويتعمق فيها ويستنبط منها </a:t>
            </a:r>
            <a:r>
              <a:rPr lang="ar-SA" dirty="0" err="1" smtClean="0"/>
              <a:t>الوانا</a:t>
            </a:r>
            <a:r>
              <a:rPr lang="ar-SA" dirty="0" smtClean="0"/>
              <a:t> يرتاح لها العقل كقوله</a:t>
            </a:r>
            <a:endParaRPr lang="en-US" dirty="0" smtClean="0"/>
          </a:p>
          <a:p>
            <a:r>
              <a:rPr lang="ar-SA" dirty="0" err="1" smtClean="0"/>
              <a:t>لاتنكري</a:t>
            </a:r>
            <a:r>
              <a:rPr lang="ar-SA" dirty="0" smtClean="0"/>
              <a:t> عطل الكريم عن الغنى                فالسيل  حرب  للمكان  العالي</a:t>
            </a:r>
            <a:endParaRPr lang="en-US" dirty="0" smtClean="0"/>
          </a:p>
          <a:p>
            <a:r>
              <a:rPr lang="ar-SA" dirty="0" smtClean="0"/>
              <a:t>ويمتاز شعره </a:t>
            </a:r>
            <a:r>
              <a:rPr lang="ar-SA" dirty="0" err="1" smtClean="0"/>
              <a:t>ايضا</a:t>
            </a:r>
            <a:r>
              <a:rPr lang="ar-SA" dirty="0" smtClean="0"/>
              <a:t> بالتعقيد اللفظي والميل </a:t>
            </a:r>
            <a:r>
              <a:rPr lang="ar-SA" dirty="0" err="1" smtClean="0"/>
              <a:t>الى</a:t>
            </a:r>
            <a:r>
              <a:rPr lang="ar-SA" dirty="0" smtClean="0"/>
              <a:t> الغريب من المعاني بقوله</a:t>
            </a:r>
            <a:endParaRPr lang="en-US" dirty="0" smtClean="0"/>
          </a:p>
          <a:p>
            <a:r>
              <a:rPr lang="ar-SA" dirty="0" err="1" smtClean="0"/>
              <a:t>فكانما</a:t>
            </a:r>
            <a:r>
              <a:rPr lang="ar-SA" dirty="0" smtClean="0"/>
              <a:t> هي في السماع جنادل                   </a:t>
            </a:r>
            <a:r>
              <a:rPr lang="ar-SA" dirty="0" err="1" smtClean="0"/>
              <a:t>وكانما</a:t>
            </a:r>
            <a:r>
              <a:rPr lang="ar-SA" dirty="0" smtClean="0"/>
              <a:t> هي في العيون كواكب </a:t>
            </a:r>
            <a:endParaRPr lang="en-US" dirty="0" smtClean="0"/>
          </a:p>
          <a:p>
            <a:r>
              <a:rPr lang="ar-SA" dirty="0" smtClean="0"/>
              <a:t>وغيرها من الصفات التي امتاز </a:t>
            </a:r>
            <a:r>
              <a:rPr lang="ar-SA" dirty="0" err="1" smtClean="0"/>
              <a:t>بها</a:t>
            </a:r>
            <a:r>
              <a:rPr lang="ar-SA" dirty="0" smtClean="0"/>
              <a:t> شعر هذا الشاعر الكبير.</a:t>
            </a:r>
            <a:endParaRPr lang="en-US" dirty="0" smtClean="0"/>
          </a:p>
          <a:p>
            <a:r>
              <a:rPr lang="ar-SA" dirty="0" smtClean="0"/>
              <a:t>قصيدة (9) </a:t>
            </a:r>
            <a:r>
              <a:rPr lang="ar-SA" dirty="0" err="1" smtClean="0"/>
              <a:t>ابيات</a:t>
            </a:r>
            <a:r>
              <a:rPr lang="ar-SA" dirty="0" smtClean="0"/>
              <a:t> حفظ :</a:t>
            </a:r>
            <a:endParaRPr lang="en-US" dirty="0" smtClean="0"/>
          </a:p>
          <a:p>
            <a:r>
              <a:rPr lang="ar-SA" dirty="0" smtClean="0"/>
              <a:t>السَّيْفُ أَصْدَقُ إِنْبَاءً مِنَ الكُتُبِ            في حدهِ الحدُّ بينَ الجدِّ واللَّعبِ </a:t>
            </a:r>
            <a:endParaRPr lang="en-US" dirty="0" smtClean="0"/>
          </a:p>
          <a:p>
            <a:r>
              <a:rPr lang="ar-SA" dirty="0" smtClean="0"/>
              <a:t>بيضُ الصَّفائحِ لاَ سودُ الصَّحائفِ في     مُتُونِهنَّ جلاءُ الشَّك والريَبِ </a:t>
            </a:r>
            <a:endParaRPr lang="en-US" dirty="0" smtClean="0"/>
          </a:p>
          <a:p>
            <a:r>
              <a:rPr lang="ar-SA" dirty="0" smtClean="0"/>
              <a:t>والعِلْمُ في شُهُبِ </a:t>
            </a:r>
            <a:r>
              <a:rPr lang="ar-SA" dirty="0" err="1" smtClean="0"/>
              <a:t>الأَرْمَاحِ</a:t>
            </a:r>
            <a:r>
              <a:rPr lang="ar-SA" dirty="0" smtClean="0"/>
              <a:t> لاَمِعَة </a:t>
            </a:r>
            <a:r>
              <a:rPr lang="ar-SA" dirty="0" err="1" smtClean="0"/>
              <a:t>ً</a:t>
            </a:r>
            <a:r>
              <a:rPr lang="ar-SA" dirty="0" smtClean="0"/>
              <a:t>          بَيْنَ الخَمِيسَيْنِ </a:t>
            </a:r>
            <a:r>
              <a:rPr lang="ar-SA" dirty="0" err="1" smtClean="0"/>
              <a:t>لافي</a:t>
            </a:r>
            <a:r>
              <a:rPr lang="ar-SA" dirty="0" smtClean="0"/>
              <a:t> السَّبْعَة </a:t>
            </a:r>
            <a:r>
              <a:rPr lang="ar-SA" dirty="0" err="1" smtClean="0"/>
              <a:t>ِ</a:t>
            </a:r>
            <a:r>
              <a:rPr lang="ar-SA" dirty="0" smtClean="0"/>
              <a:t> الشُّهُبِ</a:t>
            </a:r>
            <a:endParaRPr lang="en-US" dirty="0" smtClean="0"/>
          </a:p>
          <a:p>
            <a:r>
              <a:rPr lang="ar-SA" dirty="0" smtClean="0"/>
              <a:t>أَيْنَ الروايَة </a:t>
            </a:r>
            <a:r>
              <a:rPr lang="ar-SA" dirty="0" err="1" smtClean="0"/>
              <a:t>ُ</a:t>
            </a:r>
            <a:r>
              <a:rPr lang="ar-SA" dirty="0" smtClean="0"/>
              <a:t> بَلْ أَيْنَ النُّجُومُ وَمَا           فَتْحُ الفُتوحِ تَعَالَى أَنْ يُحيطَ </a:t>
            </a:r>
            <a:r>
              <a:rPr lang="ar-SA" dirty="0" err="1" smtClean="0"/>
              <a:t>بِهِ</a:t>
            </a:r>
            <a:endParaRPr lang="en-US" dirty="0" smtClean="0"/>
          </a:p>
          <a:p>
            <a:r>
              <a:rPr lang="ar-SA" dirty="0" smtClean="0"/>
              <a:t>صَاغُوه مِنْ زُخْرُفٍ فيها ومنْ كَذِبِ        نَظْمٌ مِن الشعْرِ أَوْ نَثْرٌ مِنَ الخُطَبِ </a:t>
            </a:r>
            <a:endParaRPr lang="en-US" dirty="0" smtClean="0"/>
          </a:p>
          <a:p>
            <a:r>
              <a:rPr lang="ar-SA" dirty="0" smtClean="0"/>
              <a:t>فتحٌ تفتَّحُ أبوابُ السَّماءِ لهُ               وتبرزُ الأرضُ في أثوابها القُشُبِ </a:t>
            </a:r>
            <a:endParaRPr lang="en-US" dirty="0" smtClean="0"/>
          </a:p>
          <a:p>
            <a:r>
              <a:rPr lang="ar-SA" dirty="0" smtClean="0"/>
              <a:t>يَا يَوْمَ وَقْعَة </a:t>
            </a:r>
            <a:r>
              <a:rPr lang="ar-SA" dirty="0" err="1" smtClean="0"/>
              <a:t>ِ</a:t>
            </a:r>
            <a:r>
              <a:rPr lang="ar-SA" dirty="0" smtClean="0"/>
              <a:t> </a:t>
            </a:r>
            <a:r>
              <a:rPr lang="ar-SA" dirty="0" err="1" smtClean="0"/>
              <a:t>عَمُّوريَّة</a:t>
            </a:r>
            <a:r>
              <a:rPr lang="ar-SA" dirty="0" smtClean="0"/>
              <a:t> َ انْصَرَفَتْ          منكَ المُنى حُفَّلاً معسولة َالحلبِ  </a:t>
            </a:r>
            <a:endParaRPr lang="en-US" dirty="0" smtClean="0"/>
          </a:p>
          <a:p>
            <a:r>
              <a:rPr lang="ar-SA" dirty="0" smtClean="0"/>
              <a:t>أبقيْتَ جدَّ بني الإسلامِ في صعدٍ         والمُشْرِكينَ ودَارَ الشرْكِ في </a:t>
            </a:r>
            <a:r>
              <a:rPr lang="ar-SA" dirty="0" err="1" smtClean="0"/>
              <a:t>صَبَبِ</a:t>
            </a:r>
            <a:endParaRPr lang="en-US" dirty="0" smtClean="0"/>
          </a:p>
          <a:p>
            <a:r>
              <a:rPr lang="ar-SA" dirty="0" smtClean="0"/>
              <a:t>أُمٌّ لَهُمْ لَوْ رَجَوْا أَن تُفْتَدى جَعَلُوا           فداءها كلَّ أمٍّ منهمُ وأبِ</a:t>
            </a:r>
            <a:endParaRPr lang="en-US" dirty="0" smtClean="0"/>
          </a:p>
          <a:p>
            <a:r>
              <a:rPr lang="ar-SA" dirty="0" smtClean="0"/>
              <a:t>السَّيْفُ أَصْدَقُ إِنْبَاءً مِنَ الكُتُبِ            في حدهِ الحدُّ بينَ الجدِّ واللَّعبِ </a:t>
            </a:r>
            <a:endParaRPr lang="en-US" dirty="0" smtClean="0"/>
          </a:p>
          <a:p>
            <a:r>
              <a:rPr lang="ar-SA" dirty="0" smtClean="0"/>
              <a:t>بيضُ الصَّفائحِ لاَ سودُ الصَّحائفِ في     مُتُونِهنَّ جلاءُ الشَّك والريَبِ </a:t>
            </a:r>
            <a:endParaRPr lang="en-US" dirty="0" smtClean="0"/>
          </a:p>
          <a:p>
            <a:r>
              <a:rPr lang="ar-SA" dirty="0" smtClean="0"/>
              <a:t>والعِلْمُ في شُهُبِ </a:t>
            </a:r>
            <a:r>
              <a:rPr lang="ar-SA" dirty="0" err="1" smtClean="0"/>
              <a:t>الأَرْمَاحِ</a:t>
            </a:r>
            <a:r>
              <a:rPr lang="ar-SA" dirty="0" smtClean="0"/>
              <a:t> لاَمِعَة </a:t>
            </a:r>
            <a:r>
              <a:rPr lang="ar-SA" dirty="0" err="1" smtClean="0"/>
              <a:t>ً</a:t>
            </a:r>
            <a:r>
              <a:rPr lang="ar-SA" dirty="0" smtClean="0"/>
              <a:t>          بَيْنَ الخَمِيسَيْنِ </a:t>
            </a:r>
            <a:r>
              <a:rPr lang="ar-SA" dirty="0" err="1" smtClean="0"/>
              <a:t>لافي</a:t>
            </a:r>
            <a:r>
              <a:rPr lang="ar-SA" dirty="0" smtClean="0"/>
              <a:t> السَّبْعَة </a:t>
            </a:r>
            <a:r>
              <a:rPr lang="ar-SA" dirty="0" err="1" smtClean="0"/>
              <a:t>ِ</a:t>
            </a:r>
            <a:r>
              <a:rPr lang="ar-SA" dirty="0" smtClean="0"/>
              <a:t> الشُّهُبِ</a:t>
            </a:r>
            <a:endParaRPr lang="en-US" dirty="0" smtClean="0"/>
          </a:p>
          <a:p>
            <a:r>
              <a:rPr lang="ar-SA" dirty="0" smtClean="0"/>
              <a:t>أَيْنَ الروايَة </a:t>
            </a:r>
            <a:r>
              <a:rPr lang="ar-SA" dirty="0" err="1" smtClean="0"/>
              <a:t>ُ</a:t>
            </a:r>
            <a:r>
              <a:rPr lang="ar-SA" dirty="0" smtClean="0"/>
              <a:t> بَلْ أَيْنَ النُّجُومُ وَمَا           فَتْحُ الفُتوحِ تَعَالَى أَنْ يُحيطَ </a:t>
            </a:r>
            <a:r>
              <a:rPr lang="ar-SA" dirty="0" err="1" smtClean="0"/>
              <a:t>بِهِ</a:t>
            </a:r>
            <a:endParaRPr lang="en-US" dirty="0" smtClean="0"/>
          </a:p>
          <a:p>
            <a:r>
              <a:rPr lang="ar-SA" dirty="0" smtClean="0"/>
              <a:t>صَاغُوه مِنْ زُخْرُفٍ فيها ومنْ كَذِبِ        نَظْمٌ مِن الشعْرِ أَوْ نَثْرٌ مِنَ الخُطَبِ </a:t>
            </a:r>
            <a:endParaRPr lang="en-US" dirty="0" smtClean="0"/>
          </a:p>
          <a:p>
            <a:r>
              <a:rPr lang="ar-SA" dirty="0" smtClean="0"/>
              <a:t>فتحٌ تفتَّحُ أبوابُ السَّماءِ لهُ               وتبرزُ الأرضُ في أثوابها القُشُبِ </a:t>
            </a:r>
            <a:endParaRPr lang="en-US" dirty="0" smtClean="0"/>
          </a:p>
          <a:p>
            <a:r>
              <a:rPr lang="ar-SA" dirty="0" smtClean="0"/>
              <a:t>يَا يَوْمَ وَقْعَة </a:t>
            </a:r>
            <a:r>
              <a:rPr lang="ar-SA" dirty="0" err="1" smtClean="0"/>
              <a:t>ِ</a:t>
            </a:r>
            <a:r>
              <a:rPr lang="ar-SA" dirty="0" smtClean="0"/>
              <a:t> </a:t>
            </a:r>
            <a:r>
              <a:rPr lang="ar-SA" dirty="0" err="1" smtClean="0"/>
              <a:t>عَمُّوريَّة</a:t>
            </a:r>
            <a:r>
              <a:rPr lang="ar-SA" dirty="0" smtClean="0"/>
              <a:t> َ انْصَرَفَتْ          منكَ المُنى حُفَّلاً معسولة َالحلبِ  </a:t>
            </a:r>
            <a:endParaRPr lang="en-US" dirty="0" smtClean="0"/>
          </a:p>
          <a:p>
            <a:r>
              <a:rPr lang="ar-SA" dirty="0" smtClean="0"/>
              <a:t>أبقيْتَ جدَّ بني الإسلامِ في صعدٍ         والمُشْرِكينَ ودَارَ الشرْكِ في </a:t>
            </a:r>
            <a:r>
              <a:rPr lang="ar-SA" dirty="0" err="1" smtClean="0"/>
              <a:t>صَبَبِ</a:t>
            </a:r>
            <a:endParaRPr lang="en-US" dirty="0" smtClean="0"/>
          </a:p>
          <a:p>
            <a:r>
              <a:rPr lang="ar-SA" dirty="0" smtClean="0"/>
              <a:t>أُمٌّ لَهُمْ لَوْ رَجَوْا أَن تُفْتَدى جَعَلُوا           فداءها كلَّ أمٍّ منهمُ وأبِ</a:t>
            </a:r>
            <a:endParaRPr lang="en-US" dirty="0" smtClean="0"/>
          </a:p>
          <a:p>
            <a:endParaRPr lang="ar-IQ"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85000" lnSpcReduction="20000"/>
          </a:bodyPr>
          <a:lstStyle/>
          <a:p>
            <a:r>
              <a:rPr lang="ar-IQ" u="sng" dirty="0" smtClean="0"/>
              <a:t>- المتنبي:</a:t>
            </a:r>
            <a:endParaRPr lang="en-US" dirty="0" smtClean="0"/>
          </a:p>
          <a:p>
            <a:r>
              <a:rPr lang="ar-IQ" dirty="0" smtClean="0"/>
              <a:t>هو أحمد بن الحسين بن الحسن بن عبد الصمد </a:t>
            </a:r>
            <a:r>
              <a:rPr lang="ar-IQ" dirty="0" err="1" smtClean="0"/>
              <a:t>الجعفي</a:t>
            </a:r>
            <a:r>
              <a:rPr lang="ar-IQ" dirty="0" smtClean="0"/>
              <a:t> الكوفي الكندي. ولد في كندة بالكوفة سنة 303 هـ=915 </a:t>
            </a:r>
            <a:r>
              <a:rPr lang="ar-IQ" dirty="0" err="1" smtClean="0"/>
              <a:t>م</a:t>
            </a:r>
            <a:r>
              <a:rPr lang="ar-IQ" dirty="0" smtClean="0"/>
              <a:t>. وتقع حالياً على مسافة عشرة كيلومترات من النجف وخمسة وستون من كربلاء تقريباً. يقال إن والده الحسين سماه أحمد </a:t>
            </a:r>
            <a:r>
              <a:rPr lang="ar-IQ" dirty="0" err="1" smtClean="0"/>
              <a:t>و</a:t>
            </a:r>
            <a:r>
              <a:rPr lang="ar-IQ" dirty="0" smtClean="0"/>
              <a:t> لقبه بأبي الطيب، ويقال إنه لم يعرف أمه لموتها وهو طفل فربته جدته لأمه. قضى طفولته في كندة (304-308 هـ= 916-920م)، اشتهر بحدة الذكاء واجتهاده وظهرت موهبته الشعرية باكراً، فقال الشعر صبياً، وهو في حوالي العاشرة، وبعض ما كتبه في هذه السن موجود في ديوانه. في الثانية عشر من عمره رحل إلى بادية </a:t>
            </a:r>
            <a:r>
              <a:rPr lang="ar-IQ" dirty="0" err="1" smtClean="0"/>
              <a:t>السماوة</a:t>
            </a:r>
            <a:r>
              <a:rPr lang="ar-IQ" dirty="0" smtClean="0"/>
              <a:t>، أقام فيها سنتين يكتسب بداوة اللغة العربية وفصاحتها، ثم عاد إلى الكوفة حيث أخذ يدرس بعناية الشعر العربي، وبخاصة شعر أبي نواس وابن الرومي ومسلم بن الوليد وابن المعتز. وعني على الأخص بدراسة شعر أبي تمام وتلميذه البحتري ، وكان أبو الطيب سريع الحفظ، فقيل أنه حفظ كتاباً نحو ثلاثين ورقة من نظرته الأولى إليه.</a:t>
            </a:r>
            <a:endParaRPr lang="en-US" dirty="0" smtClean="0"/>
          </a:p>
          <a:p>
            <a:r>
              <a:rPr lang="ar-IQ" u="sng" dirty="0" smtClean="0"/>
              <a:t>من البادية إلى السجن:</a:t>
            </a:r>
            <a:endParaRPr lang="en-US" dirty="0" smtClean="0"/>
          </a:p>
          <a:p>
            <a:r>
              <a:rPr lang="ar-IQ" dirty="0" smtClean="0"/>
              <a:t>لم يستقر أبو الطيب في الكوفة، اتجه خارجاً ليعمق تجربته في الحياة وليصبغ شِعره بلونها، فرحل إلى بغداد برفقة والده، وهو في الرابعة عشرة من عمره، قبل أن يتصلب عوده، وفيها تعرف على الوسط الأدبي، وحضر بعض حلقات اللغة والأدب، ثم احترف الشعر ومدح رجال الكوفة وبغداد. غير أنه لم يمكث فيها إلا سنة، ورحل بعدها برفقة والده إلى بادية الشام يلتقي القبائل والأمراء هناك، يتصل بهم </a:t>
            </a:r>
            <a:r>
              <a:rPr lang="ar-IQ" dirty="0" err="1" smtClean="0"/>
              <a:t>و</a:t>
            </a:r>
            <a:r>
              <a:rPr lang="ar-IQ" dirty="0" smtClean="0"/>
              <a:t> يمدحهم، فتقاذفته دمشق وطرابلس واللاذقية وحمص. دخل البادية فخالط الأعراب، وتنقل فيها يطلب الأدب واللغة العربية وأيام الناس، وفي بادية الشام التقي القبائل والأمراء، اتصل بهم ومدحهم، وتنقل بين مدن الشام يمدح شيوخ البدو والأمراء والأدباء. قيل أنه تنبأ في بادية </a:t>
            </a:r>
            <a:r>
              <a:rPr lang="ar-IQ" dirty="0" err="1" smtClean="0"/>
              <a:t>السماوة</a:t>
            </a:r>
            <a:r>
              <a:rPr lang="ar-IQ" dirty="0" smtClean="0"/>
              <a:t> بين الكوفة والشام فتبعه كثيرون، وقبل أن يستفحل أمره خرج إليه لؤلؤ أمير حمص ونائب الإخشيد، فأسره وسجنه سنة 323-324 هجرية، حتى تاب ورجع عن دعواه.</a:t>
            </a:r>
            <a:endParaRPr lang="en-US" dirty="0" smtClean="0"/>
          </a:p>
          <a:p>
            <a:endParaRPr lang="ar-IQ"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85000" lnSpcReduction="20000"/>
          </a:bodyPr>
          <a:lstStyle/>
          <a:p>
            <a:r>
              <a:rPr lang="ar-IQ" u="sng" dirty="0" smtClean="0"/>
              <a:t>الاندفاع المخلص نحو سيف الدولة:</a:t>
            </a:r>
            <a:endParaRPr lang="en-US" dirty="0" smtClean="0"/>
          </a:p>
          <a:p>
            <a:r>
              <a:rPr lang="ar-IQ" dirty="0" smtClean="0"/>
              <a:t>وصل </a:t>
            </a:r>
            <a:r>
              <a:rPr lang="ar-IQ" dirty="0" err="1" smtClean="0"/>
              <a:t>الى</a:t>
            </a:r>
            <a:r>
              <a:rPr lang="ar-IQ" dirty="0" smtClean="0"/>
              <a:t> سيف الدولة بن حمدان، صاحب حلب، سنة 337 </a:t>
            </a:r>
            <a:r>
              <a:rPr lang="ar-IQ" dirty="0" err="1" smtClean="0"/>
              <a:t>ه</a:t>
            </a:r>
            <a:r>
              <a:rPr lang="ar-IQ" dirty="0" smtClean="0"/>
              <a:t>، انتقل معه إلى حلب فمدحه وحظي عنده. في مجلس هذا الأمير وجد أفقه وسمع صوته، وأحس أبو الطيب بأنه عثر على نموذج الفروسية الذي كان يبحث عنه، وسيكون مساعده على تحقيق ما كان يطمح إليه، فاندفع الشاعر مع سيف الدولة يشاركه في انتصاراته. ففي هذه الانتصارات أروع ملاحمه الشعرية، استطاع أن يرسم هذه الحقبة من الزمن وما كان يدور فيها من حرب أو سلم، ازداد أبو الطيب اندفاعاً وكبرياء واستطاع في حضرة سيف الدولة استطاع أن يلتقط أنفاسه، وظن أنه وصل إلى شاطئه الأخضر، وعاش مكرماً مميزاً عن غيره من الشعراء. وهو لا يرى إلا أنه نال بعض حقه، ومن حوله يظن أنه حصل على أكثر من حقه. وظل يحس بالظمأ إلى الحياة، إلى المجد الذي لا يستطيع هو نفسه أن يتصور حدوده، إلى أنه مطمئن إلى إمارة عربية يعيش في ظلها وإلى أمير عربي يشاركه طموحه وإحساسه. وسيف الدولة يحس بطموحه العظيم، وقد ألف هذا الطموح وهذا الكبرياء منذ أن طلب منه أن يلقي شعره قاعداً وكان الشعراء يلقون أشعارهم واقفين بين يدي الأمير، واحتمل أيضاً هذا التمجيد لنفسه ووضعها أحياناً بصف الممدوح إن لم يرفعها عليه. </a:t>
            </a:r>
            <a:r>
              <a:rPr lang="ar-IQ" dirty="0" err="1" smtClean="0"/>
              <a:t>ولربما</a:t>
            </a:r>
            <a:r>
              <a:rPr lang="ar-IQ" dirty="0" smtClean="0"/>
              <a:t> احتمل على مضض تصرفاته العفوية، إذ لم يكن يحس مداراة مجالس الملوك والأمراء، فكانت طبيعته على سجيتها في كثير من الأحيان.</a:t>
            </a:r>
            <a:endParaRPr lang="en-US" dirty="0" smtClean="0"/>
          </a:p>
          <a:p>
            <a:r>
              <a:rPr lang="ar-IQ" dirty="0" smtClean="0"/>
              <a:t>وكان آخر ما أنشده لسيف الدولة ميميته في سنة 345 </a:t>
            </a:r>
            <a:r>
              <a:rPr lang="ar-IQ" dirty="0" err="1" smtClean="0"/>
              <a:t>ه</a:t>
            </a:r>
            <a:r>
              <a:rPr lang="ar-IQ" dirty="0" smtClean="0"/>
              <a:t> ومنها: </a:t>
            </a:r>
            <a:endParaRPr lang="en-US" dirty="0" smtClean="0"/>
          </a:p>
          <a:p>
            <a:r>
              <a:rPr lang="ar-SA" dirty="0" smtClean="0"/>
              <a:t>تَطْلُبَنّ كَريماً بَعْدَ رُؤيَتِهِ</a:t>
            </a:r>
            <a:endParaRPr lang="en-US" dirty="0" smtClean="0"/>
          </a:p>
          <a:p>
            <a:r>
              <a:rPr lang="ar-SA" dirty="0" smtClean="0"/>
              <a:t>إنّ الكِرامَ </a:t>
            </a:r>
            <a:r>
              <a:rPr lang="ar-SA" dirty="0" err="1" smtClean="0"/>
              <a:t>بأسخاهُمْ</a:t>
            </a:r>
            <a:r>
              <a:rPr lang="ar-SA" dirty="0" smtClean="0"/>
              <a:t> يَداً خُتِمُوا</a:t>
            </a:r>
            <a:endParaRPr lang="en-US" dirty="0" smtClean="0"/>
          </a:p>
          <a:p>
            <a:r>
              <a:rPr lang="ar-IQ" dirty="0" smtClean="0"/>
              <a:t>. فارق أبو الطيب سيف الدولة وهو غير كاره له، وإنما كره الجو الذي ملأه حساده ومنافسوه من حاشية الأمير. فأوغروا قلب الأمير، فجعل الشاعر يحس بأن هوة بينه وبين صديقة يملؤها الحسد والكيد، وجعله يشعر بأنه لو أقام هنا </a:t>
            </a:r>
            <a:r>
              <a:rPr lang="ar-IQ" dirty="0" err="1" smtClean="0"/>
              <a:t>فلربما</a:t>
            </a:r>
            <a:r>
              <a:rPr lang="ar-IQ" dirty="0" smtClean="0"/>
              <a:t> تعرض للموت أو تعرضت كبرياؤه للضيم. فغادر حلباً، وهو يكن لأميرها الحب، لذا كان قد عاتبه وبقي يذكره بالعتاب، ولم يقف منه موقف الساخط المعادي، وبقيت الصلة بينهما </a:t>
            </a:r>
            <a:endParaRPr lang="ar-IQ"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85000" lnSpcReduction="20000"/>
          </a:bodyPr>
          <a:lstStyle/>
          <a:p>
            <a:r>
              <a:rPr lang="ar-IQ" dirty="0" smtClean="0"/>
              <a:t>بالرسائل التي تبادلاها حين عاد أبو الطيب إلى الكوفة من مصر حتى كادت الصلة تعود بينهما.</a:t>
            </a:r>
            <a:endParaRPr lang="en-US" dirty="0" smtClean="0"/>
          </a:p>
          <a:p>
            <a:r>
              <a:rPr lang="ar-IQ" u="sng" dirty="0" smtClean="0"/>
              <a:t>وفاته:</a:t>
            </a:r>
            <a:endParaRPr lang="en-US" dirty="0" smtClean="0"/>
          </a:p>
          <a:p>
            <a:r>
              <a:rPr lang="ar-IQ" dirty="0" smtClean="0"/>
              <a:t>عاد من شيراز يريد بغداد فالكوفة، فعرض له فاتك بن أبي جهل </a:t>
            </a:r>
            <a:r>
              <a:rPr lang="ar-IQ" dirty="0" err="1" smtClean="0"/>
              <a:t>الأسدي</a:t>
            </a:r>
            <a:r>
              <a:rPr lang="ar-IQ" dirty="0" smtClean="0"/>
              <a:t> في الطريق بجماعة من أصحابه، ومع المتنبي جماعة أيضاً. فاقتتل الفريقان حتى قتل أبو الطيب وابنه </a:t>
            </a:r>
            <a:r>
              <a:rPr lang="ar-IQ" dirty="0" err="1" smtClean="0"/>
              <a:t>محسد</a:t>
            </a:r>
            <a:r>
              <a:rPr lang="ar-IQ" dirty="0" smtClean="0"/>
              <a:t> وغلامه مفلح (354 هـ= 965 </a:t>
            </a:r>
            <a:r>
              <a:rPr lang="ar-IQ" dirty="0" err="1" smtClean="0"/>
              <a:t>م</a:t>
            </a:r>
            <a:r>
              <a:rPr lang="ar-IQ" dirty="0" smtClean="0"/>
              <a:t>) </a:t>
            </a:r>
            <a:r>
              <a:rPr lang="ar-IQ" dirty="0" err="1" smtClean="0"/>
              <a:t>بالنعمانية</a:t>
            </a:r>
            <a:r>
              <a:rPr lang="ar-IQ" dirty="0" smtClean="0"/>
              <a:t> بالقرب من دير </a:t>
            </a:r>
            <a:r>
              <a:rPr lang="ar-IQ" dirty="0" err="1" smtClean="0"/>
              <a:t>العاقول</a:t>
            </a:r>
            <a:r>
              <a:rPr lang="ar-IQ" dirty="0" smtClean="0"/>
              <a:t> في الجانب الغربي من سواد بغداد. وفاتك هذا هو خال ضبة بن يزيد </a:t>
            </a:r>
            <a:r>
              <a:rPr lang="ar-IQ" dirty="0" err="1" smtClean="0"/>
              <a:t>الأسدي</a:t>
            </a:r>
            <a:r>
              <a:rPr lang="ar-IQ" dirty="0" smtClean="0"/>
              <a:t> العيني، الذي هجاه المتنبي بقصيدته البائية المعروفة، وهي من سقطات المتنبي. وكان التمس منه لبعض الرجالة ليسلكوا </a:t>
            </a:r>
            <a:r>
              <a:rPr lang="ar-IQ" dirty="0" err="1" smtClean="0"/>
              <a:t>به</a:t>
            </a:r>
            <a:r>
              <a:rPr lang="ar-IQ" dirty="0" smtClean="0"/>
              <a:t> الطريق ويحموا عنه فلم يفعل، وقال معي سيفي ورمحي أخفّر. ويقال إن الذين خرجوا عليه من بني كلاب مع ضبة بن محمد العيني لما هجاه </a:t>
            </a:r>
            <a:r>
              <a:rPr lang="ar-IQ" dirty="0" err="1" smtClean="0"/>
              <a:t>به</a:t>
            </a:r>
            <a:r>
              <a:rPr lang="ar-IQ" dirty="0" smtClean="0"/>
              <a:t>: ما أنصف اليوم ضبُ. وكان الفرسان نحو خمسين فارساً، فقتل منهم جماعة وجرح جماعة وأثخن فيهم عدة، وقدرت الحرب من </a:t>
            </a:r>
            <a:r>
              <a:rPr lang="ar-IQ" dirty="0" err="1" smtClean="0"/>
              <a:t>ضحوة</a:t>
            </a:r>
            <a:r>
              <a:rPr lang="ar-IQ" dirty="0" smtClean="0"/>
              <a:t> إلى الأولى، ثم كلّ أبو الطيب وولده ومملوكه، فلما تطاول الأمر استرسل وظفروا </a:t>
            </a:r>
            <a:r>
              <a:rPr lang="ar-IQ" dirty="0" err="1" smtClean="0"/>
              <a:t>به</a:t>
            </a:r>
            <a:r>
              <a:rPr lang="ar-IQ" dirty="0" smtClean="0"/>
              <a:t>. فقتلوه وولده والمملوك. وأخذ جميع ما كان معه، ودفنوه في الموضع، وكان له قيمة كثيرة، ولم يكن طلبهم ما معه سوى نفسه. والذي تولى قتله منهم فاتك بن فراس بن </a:t>
            </a:r>
            <a:r>
              <a:rPr lang="ar-IQ" dirty="0" err="1" smtClean="0"/>
              <a:t>بداد</a:t>
            </a:r>
            <a:r>
              <a:rPr lang="ar-IQ" dirty="0" smtClean="0"/>
              <a:t> وكان قرابة لضبّة. ويقال أنه لما قرب منه فاتك كان معه عبد يقال له سراج، فقال له: يا سراج أخرج إليّ الدرع، فأخرجها ولبسها، وتهيأ للقتال، ثم قال هذه القصيدة.</a:t>
            </a:r>
            <a:endParaRPr lang="en-US" dirty="0" smtClean="0"/>
          </a:p>
          <a:p>
            <a:r>
              <a:rPr lang="ar-IQ" dirty="0" smtClean="0"/>
              <a:t>أفرغ الدرع يا سراج وأبصر	   ما ترى اليوم ها هنا من قتال</a:t>
            </a:r>
            <a:endParaRPr lang="en-US" dirty="0" smtClean="0"/>
          </a:p>
          <a:p>
            <a:r>
              <a:rPr lang="ar-IQ" dirty="0" smtClean="0"/>
              <a:t>فلئن رحت في المكر صريعا     فأنعَ للعالمين كل الرجال </a:t>
            </a:r>
            <a:endParaRPr lang="en-US" dirty="0" smtClean="0"/>
          </a:p>
          <a:p>
            <a:r>
              <a:rPr lang="ar-IQ" dirty="0" smtClean="0"/>
              <a:t>ثم قال له فاتك: قبحاً لهذه اللحية يا سبّاب. فقال فاتك ألست الذي تقول:</a:t>
            </a:r>
            <a:endParaRPr lang="en-US" dirty="0" smtClean="0"/>
          </a:p>
          <a:p>
            <a:r>
              <a:rPr lang="ar-IQ" dirty="0" smtClean="0"/>
              <a:t>الخيل والليل والبيداء تعرفني	       والطعن والضرب والقرطاس والقلم</a:t>
            </a:r>
            <a:endParaRPr lang="en-US" dirty="0" smtClean="0"/>
          </a:p>
          <a:p>
            <a:r>
              <a:rPr lang="ar-IQ" dirty="0" smtClean="0"/>
              <a:t>فقال أنا عند ذاك </a:t>
            </a:r>
            <a:r>
              <a:rPr lang="ar-IQ" dirty="0" err="1" smtClean="0"/>
              <a:t>يابن</a:t>
            </a:r>
            <a:r>
              <a:rPr lang="ar-IQ" dirty="0" smtClean="0"/>
              <a:t> </a:t>
            </a:r>
            <a:r>
              <a:rPr lang="ar-IQ" dirty="0" err="1" smtClean="0"/>
              <a:t>اللخناء</a:t>
            </a:r>
            <a:r>
              <a:rPr lang="ar-IQ" dirty="0" smtClean="0"/>
              <a:t> </a:t>
            </a:r>
            <a:r>
              <a:rPr lang="ar-IQ" dirty="0" err="1" smtClean="0"/>
              <a:t>العفلاء</a:t>
            </a:r>
            <a:r>
              <a:rPr lang="ar-IQ" dirty="0" smtClean="0"/>
              <a:t>. ثم قاتل وبطح نفساً أو نفسين، فخانته قوائم فرسه، فغاصت إحداها في </a:t>
            </a:r>
            <a:r>
              <a:rPr lang="ar-IQ" dirty="0" err="1" smtClean="0"/>
              <a:t>ثقبة</a:t>
            </a:r>
            <a:r>
              <a:rPr lang="ar-IQ" dirty="0" smtClean="0"/>
              <a:t> كانت في الأرض، فتمكن منه الفرسان وأحاطوا </a:t>
            </a:r>
            <a:r>
              <a:rPr lang="ar-IQ" dirty="0" err="1" smtClean="0"/>
              <a:t>به</a:t>
            </a:r>
            <a:r>
              <a:rPr lang="ar-IQ" dirty="0" smtClean="0"/>
              <a:t> </a:t>
            </a:r>
            <a:endParaRPr lang="ar-IQ"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0000" lnSpcReduction="20000"/>
          </a:bodyPr>
          <a:lstStyle/>
          <a:p>
            <a:r>
              <a:rPr lang="ar-IQ" dirty="0" smtClean="0"/>
              <a:t>وقتلوه واقتسموا ماله ورحله، وأخذوا ابنه </a:t>
            </a:r>
            <a:r>
              <a:rPr lang="ar-IQ" dirty="0" err="1" smtClean="0"/>
              <a:t>المحسّد</a:t>
            </a:r>
            <a:r>
              <a:rPr lang="ar-IQ" dirty="0" smtClean="0"/>
              <a:t> وأرادوا أن يستبقوه، فقال أحدهم لا تفعلوا، واقتلوه، فقتلوه. </a:t>
            </a:r>
            <a:endParaRPr lang="en-US" dirty="0" smtClean="0"/>
          </a:p>
          <a:p>
            <a:r>
              <a:rPr lang="ar-IQ" dirty="0" smtClean="0"/>
              <a:t>قصيدة المتنبي (10) </a:t>
            </a:r>
            <a:r>
              <a:rPr lang="ar-IQ" dirty="0" err="1" smtClean="0"/>
              <a:t>ابيات</a:t>
            </a:r>
            <a:r>
              <a:rPr lang="ar-IQ" dirty="0" smtClean="0"/>
              <a:t> حفظ:</a:t>
            </a:r>
            <a:endParaRPr lang="en-US" dirty="0" smtClean="0"/>
          </a:p>
          <a:p>
            <a:r>
              <a:rPr lang="ar-IQ" dirty="0" smtClean="0"/>
              <a:t> </a:t>
            </a:r>
            <a:r>
              <a:rPr lang="ar-IQ" dirty="0" err="1" smtClean="0"/>
              <a:t>واحَرَّ</a:t>
            </a:r>
            <a:r>
              <a:rPr lang="ar-IQ" dirty="0" smtClean="0"/>
              <a:t> قَلباهُ مِمَّن قَلبُهُ شَبِم ***** وَمَن بِجِسمي وَحالي عِندَهُ سَقَمُ</a:t>
            </a:r>
            <a:br>
              <a:rPr lang="ar-IQ" dirty="0" smtClean="0"/>
            </a:br>
            <a:r>
              <a:rPr lang="ar-IQ" dirty="0" smtClean="0"/>
              <a:t>مالي أُكَتِّمُ حُبّاً قَد بَرى جَسَدي ******وَتَدَّعي حُبَّ سَيفِ الدَولَةِ الأُمَمُ</a:t>
            </a:r>
            <a:br>
              <a:rPr lang="ar-IQ" dirty="0" smtClean="0"/>
            </a:br>
            <a:r>
              <a:rPr lang="ar-IQ" dirty="0" smtClean="0"/>
              <a:t>إِن كانَ يَجمَعُنا حُبٌّ لِغُرَّتِهِ****** فَلَيتَ أَنّا بِقَدرِ الحُبِّ نَقتَسِمُ</a:t>
            </a:r>
            <a:br>
              <a:rPr lang="ar-IQ" dirty="0" smtClean="0"/>
            </a:br>
            <a:r>
              <a:rPr lang="ar-IQ" dirty="0" smtClean="0"/>
              <a:t>قَد زُرتُهُ وَسُيوفُ الهِندِ </a:t>
            </a:r>
            <a:r>
              <a:rPr lang="ar-IQ" dirty="0" err="1" smtClean="0"/>
              <a:t>مُغمَدَتٌ</a:t>
            </a:r>
            <a:r>
              <a:rPr lang="ar-IQ" dirty="0" smtClean="0"/>
              <a:t> ******وَقَد نَظَرتُ إِلَيهِ وَالسُيوفُ دَمُ</a:t>
            </a:r>
            <a:br>
              <a:rPr lang="ar-IQ" dirty="0" smtClean="0"/>
            </a:br>
            <a:r>
              <a:rPr lang="ar-IQ" dirty="0" smtClean="0"/>
              <a:t>فَكانَ أَحسَنَ خَلقِ اللَهِ كُلِّهِمِ****** وَكانَ أَحسَنَ </a:t>
            </a:r>
            <a:r>
              <a:rPr lang="ar-IQ" dirty="0" err="1" smtClean="0"/>
              <a:t>مافي</a:t>
            </a:r>
            <a:r>
              <a:rPr lang="ar-IQ" dirty="0" smtClean="0"/>
              <a:t> الأَحسَنِ الشِيَمُ</a:t>
            </a:r>
            <a:br>
              <a:rPr lang="ar-IQ" dirty="0" smtClean="0"/>
            </a:br>
            <a:r>
              <a:rPr lang="ar-IQ" dirty="0" smtClean="0"/>
              <a:t>أَلزَمتَ نَفسَكَ شَيئاً لَيسَ يَلزَمُها ******أَن لا يُوارِيَهُم أَرضٌ وَلا عَلَمُ</a:t>
            </a:r>
            <a:br>
              <a:rPr lang="ar-IQ" dirty="0" smtClean="0"/>
            </a:br>
            <a:r>
              <a:rPr lang="ar-IQ" dirty="0" smtClean="0"/>
              <a:t>يا أَعدَلَ الناسِ إِلّا في مُعامَلَتي ******فيكَ الخِصامُ وَأَنتَ الخَصمُ وَالحَكَمُ</a:t>
            </a:r>
            <a:br>
              <a:rPr lang="ar-IQ" dirty="0" smtClean="0"/>
            </a:br>
            <a:r>
              <a:rPr lang="ar-IQ" dirty="0" err="1" smtClean="0"/>
              <a:t>أُعيذُها</a:t>
            </a:r>
            <a:r>
              <a:rPr lang="ar-IQ" dirty="0" smtClean="0"/>
              <a:t> نَظَراتٍ مِنكَ صادِقَةً ******أَن تَحسَبَ الشَحمَ فيمَن شَحمُهُ وَرَمُ</a:t>
            </a:r>
            <a:br>
              <a:rPr lang="ar-IQ" dirty="0" smtClean="0"/>
            </a:br>
            <a:r>
              <a:rPr lang="ar-IQ" dirty="0" smtClean="0"/>
              <a:t>وَما اِنتِفاعُ أَخي الدُنيا بِناظِرِهِ****** إِذا اِستَوَت عِندَهُ الأَنوارُ وَالظُلَمُ</a:t>
            </a:r>
            <a:br>
              <a:rPr lang="ar-IQ" dirty="0" smtClean="0"/>
            </a:br>
            <a:r>
              <a:rPr lang="ar-IQ" dirty="0" smtClean="0"/>
              <a:t>أَنا الَّذي نَظَرَ الأَعمى إِلى أَدَبي ******وَأَسمَعَت كَلِماتي مَن </a:t>
            </a:r>
            <a:r>
              <a:rPr lang="ar-IQ" dirty="0" err="1" smtClean="0"/>
              <a:t>بِهِ</a:t>
            </a:r>
            <a:r>
              <a:rPr lang="ar-IQ" dirty="0" smtClean="0"/>
              <a:t> صَمَمُ</a:t>
            </a:r>
            <a:br>
              <a:rPr lang="ar-IQ" dirty="0" smtClean="0"/>
            </a:br>
            <a:r>
              <a:rPr lang="ar-IQ" dirty="0" smtClean="0"/>
              <a:t>أَنامُ مِلءَ جُفوني عَن </a:t>
            </a:r>
            <a:r>
              <a:rPr lang="ar-IQ" dirty="0" err="1" smtClean="0"/>
              <a:t>شَوارِدِها</a:t>
            </a:r>
            <a:r>
              <a:rPr lang="ar-IQ" dirty="0" smtClean="0"/>
              <a:t> ******وَيَسهَرُ الخَلقُ جَرّاها وَيَختَصِمُ</a:t>
            </a:r>
            <a:br>
              <a:rPr lang="ar-IQ" dirty="0" smtClean="0"/>
            </a:br>
            <a:r>
              <a:rPr lang="ar-IQ" dirty="0" smtClean="0"/>
              <a:t>وَجاهِلٍ مَدَّهُ في جَهلِهِ ضَحِكي ******حَتّى أَتَتهُ يَدٌ فَرّاسَةٌ وَفَمُ</a:t>
            </a:r>
            <a:br>
              <a:rPr lang="ar-IQ" dirty="0" smtClean="0"/>
            </a:br>
            <a:r>
              <a:rPr lang="ar-IQ" dirty="0" smtClean="0"/>
              <a:t>إِذا نَظَرتَ </a:t>
            </a:r>
            <a:r>
              <a:rPr lang="ar-IQ" dirty="0" err="1" smtClean="0"/>
              <a:t>نُيوبَ</a:t>
            </a:r>
            <a:r>
              <a:rPr lang="ar-IQ" dirty="0" smtClean="0"/>
              <a:t> اللَيثِ بارِزَةً ******فَلا تَظُنَّنَّ أَنَّ اللَيثَ مُبتَسِمُ</a:t>
            </a:r>
            <a:br>
              <a:rPr lang="ar-IQ" dirty="0" smtClean="0"/>
            </a:br>
            <a:r>
              <a:rPr lang="ar-IQ" dirty="0" smtClean="0"/>
              <a:t>فَالخَيلُ وَاللَيلُ وَالبَيداءُ تَعرِفُني****** وَالسَيفُ وَالرُمحُ وَالقِرطاسُ وَالقَلَمُ</a:t>
            </a:r>
            <a:br>
              <a:rPr lang="ar-IQ" dirty="0" smtClean="0"/>
            </a:br>
            <a:r>
              <a:rPr lang="ar-IQ" dirty="0" smtClean="0"/>
              <a:t>صَحِبتُ في </a:t>
            </a:r>
            <a:r>
              <a:rPr lang="ar-IQ" dirty="0" err="1" smtClean="0"/>
              <a:t>الفَلَواتِ</a:t>
            </a:r>
            <a:r>
              <a:rPr lang="ar-IQ" dirty="0" smtClean="0"/>
              <a:t> الوَحشَ مُنفَرِداً ******حَتّى تَعَجَّبَ مِنّي </a:t>
            </a:r>
            <a:r>
              <a:rPr lang="ar-IQ" dirty="0" err="1" smtClean="0"/>
              <a:t>القورُ</a:t>
            </a:r>
            <a:r>
              <a:rPr lang="ar-IQ" dirty="0" smtClean="0"/>
              <a:t> </a:t>
            </a:r>
            <a:r>
              <a:rPr lang="ar-IQ" dirty="0" err="1" smtClean="0"/>
              <a:t>وَالأَكَمُ</a:t>
            </a:r>
            <a:r>
              <a:rPr lang="ar-IQ" dirty="0" smtClean="0"/>
              <a:t/>
            </a:r>
            <a:br>
              <a:rPr lang="ar-IQ" dirty="0" smtClean="0"/>
            </a:br>
            <a:r>
              <a:rPr lang="ar-IQ" dirty="0" smtClean="0"/>
              <a:t>يا مَن يَعِزُّ عَلَينا أَن نُفارِقَهُم ******وِجدانُنا كُلَّ شَيءٍ بَعدَكُم عَدَمُ</a:t>
            </a:r>
            <a:br>
              <a:rPr lang="ar-IQ" dirty="0" smtClean="0"/>
            </a:br>
            <a:r>
              <a:rPr lang="ar-IQ" dirty="0" smtClean="0"/>
              <a:t>ما كانَ أَخلَقَنا مِنكُم </a:t>
            </a:r>
            <a:r>
              <a:rPr lang="ar-IQ" dirty="0" err="1" smtClean="0"/>
              <a:t>بِتَكرُمَةٍ</a:t>
            </a:r>
            <a:r>
              <a:rPr lang="ar-IQ" dirty="0" smtClean="0"/>
              <a:t>****** لَو أَنَّ أَمرَكُمُ مِن أَمرِنا أَمَمُ</a:t>
            </a:r>
            <a:br>
              <a:rPr lang="ar-IQ" dirty="0" smtClean="0"/>
            </a:br>
            <a:r>
              <a:rPr lang="ar-IQ" dirty="0" smtClean="0"/>
              <a:t>إِن كانَ سَرَّكُمُ ما قالَ حاسِدُنا****** فَما لِجُرحٍ إِذا أَرضاكُمُ أَلَمُ</a:t>
            </a:r>
            <a:br>
              <a:rPr lang="ar-IQ" dirty="0" smtClean="0"/>
            </a:br>
            <a:r>
              <a:rPr lang="ar-IQ" dirty="0" smtClean="0"/>
              <a:t>وَبَينَنا لَو رَعَيتُم ذاكَ مَعرِفَةٌ ****** إِنَّ المَعارِفَ في أَهلِ النُهى ذِمَمُ</a:t>
            </a:r>
            <a:br>
              <a:rPr lang="ar-IQ" dirty="0" smtClean="0"/>
            </a:br>
            <a:r>
              <a:rPr lang="ar-IQ" dirty="0" smtClean="0"/>
              <a:t>كَم تَطلُبونَ لَنا عَيباً فَيُعجِزُكُم****** وَيَكرَهُ اللَهُ ما تَأتونَ وَالكَرَمُ</a:t>
            </a:r>
            <a:br>
              <a:rPr lang="ar-IQ" dirty="0" smtClean="0"/>
            </a:br>
            <a:r>
              <a:rPr lang="ar-IQ" dirty="0" smtClean="0"/>
              <a:t>ما أَبعَدَ العَيبَ وَالنُقصانَ عَن شَرَفي****** أَنا </a:t>
            </a:r>
            <a:r>
              <a:rPr lang="ar-IQ" dirty="0" err="1" smtClean="0"/>
              <a:t>الثُرَيّا</a:t>
            </a:r>
            <a:r>
              <a:rPr lang="ar-IQ" dirty="0" smtClean="0"/>
              <a:t> </a:t>
            </a:r>
            <a:r>
              <a:rPr lang="ar-IQ" dirty="0" err="1" smtClean="0"/>
              <a:t>وَذانِ</a:t>
            </a:r>
            <a:r>
              <a:rPr lang="ar-IQ" dirty="0" smtClean="0"/>
              <a:t> الشَيبُ وَالهَرَمُ</a:t>
            </a:r>
            <a:br>
              <a:rPr lang="ar-IQ" dirty="0" smtClean="0"/>
            </a:br>
            <a:r>
              <a:rPr lang="ar-IQ" dirty="0" smtClean="0"/>
              <a:t>إِذا تَرَحَّلتَ عَن قَومٍ وَقَد قَدَروا ******أَن لا تُفارِقَهُم فَالراحِلونَ هُمُ</a:t>
            </a:r>
            <a:br>
              <a:rPr lang="ar-IQ" dirty="0" smtClean="0"/>
            </a:b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14290"/>
            <a:ext cx="7901014" cy="6259662"/>
          </a:xfrm>
        </p:spPr>
        <p:txBody>
          <a:bodyPr>
            <a:normAutofit fontScale="62500" lnSpcReduction="20000"/>
          </a:bodyPr>
          <a:lstStyle/>
          <a:p>
            <a:r>
              <a:rPr lang="ar-SA" b="1" dirty="0" smtClean="0"/>
              <a:t>اتصال ما الكافة بان </a:t>
            </a:r>
            <a:r>
              <a:rPr lang="ar-SA" b="1" dirty="0" err="1" smtClean="0"/>
              <a:t>واخواتها</a:t>
            </a:r>
            <a:r>
              <a:rPr lang="ar-SA" b="1" dirty="0" smtClean="0"/>
              <a:t>:</a:t>
            </a:r>
            <a:endParaRPr lang="en-US" dirty="0" smtClean="0"/>
          </a:p>
          <a:p>
            <a:r>
              <a:rPr lang="ar-SA" dirty="0" smtClean="0"/>
              <a:t>تلحق ما الكافة بان </a:t>
            </a:r>
            <a:r>
              <a:rPr lang="ar-SA" dirty="0" err="1" smtClean="0"/>
              <a:t>واخواتها</a:t>
            </a:r>
            <a:r>
              <a:rPr lang="ar-SA" dirty="0" smtClean="0"/>
              <a:t> فتكفها عن العمل ، وتزيل اختصاصها </a:t>
            </a:r>
            <a:r>
              <a:rPr lang="ar-SA" dirty="0" err="1" smtClean="0"/>
              <a:t>بالجمله</a:t>
            </a:r>
            <a:r>
              <a:rPr lang="ar-SA" dirty="0" smtClean="0"/>
              <a:t> الاسمية،ماعدا ليت فان ما </a:t>
            </a:r>
            <a:r>
              <a:rPr lang="ar-SA" dirty="0" err="1" smtClean="0"/>
              <a:t>اذا</a:t>
            </a:r>
            <a:r>
              <a:rPr lang="ar-SA" dirty="0" smtClean="0"/>
              <a:t> دخلت عليها جاز </a:t>
            </a:r>
            <a:r>
              <a:rPr lang="ar-SA" dirty="0" err="1" smtClean="0"/>
              <a:t>اعمال</a:t>
            </a:r>
            <a:r>
              <a:rPr lang="ar-SA" dirty="0" smtClean="0"/>
              <a:t> ليت </a:t>
            </a:r>
            <a:r>
              <a:rPr lang="ar-SA" dirty="0" err="1" smtClean="0"/>
              <a:t>واهمالها</a:t>
            </a:r>
            <a:r>
              <a:rPr lang="ar-SA" dirty="0" smtClean="0"/>
              <a:t> ،</a:t>
            </a:r>
            <a:endParaRPr lang="en-US" dirty="0" smtClean="0"/>
          </a:p>
          <a:p>
            <a:r>
              <a:rPr lang="ar-SA" dirty="0" smtClean="0"/>
              <a:t>كسر همزة </a:t>
            </a:r>
            <a:r>
              <a:rPr lang="ar-SA" dirty="0" err="1" smtClean="0"/>
              <a:t>ان</a:t>
            </a:r>
            <a:r>
              <a:rPr lang="ar-SA" dirty="0" smtClean="0"/>
              <a:t> </a:t>
            </a:r>
            <a:r>
              <a:rPr lang="ar-SA" dirty="0" err="1" smtClean="0"/>
              <a:t>واخواتها</a:t>
            </a:r>
            <a:r>
              <a:rPr lang="ar-SA" dirty="0" smtClean="0"/>
              <a:t>: </a:t>
            </a:r>
            <a:endParaRPr lang="en-US" dirty="0" smtClean="0"/>
          </a:p>
          <a:p>
            <a:r>
              <a:rPr lang="ar-SA" dirty="0" smtClean="0"/>
              <a:t>1- </a:t>
            </a:r>
            <a:r>
              <a:rPr lang="ar-SA" dirty="0" err="1" smtClean="0"/>
              <a:t>اذا</a:t>
            </a:r>
            <a:r>
              <a:rPr lang="ar-SA" dirty="0" smtClean="0"/>
              <a:t> وقعت في </a:t>
            </a:r>
            <a:r>
              <a:rPr lang="ar-SA" dirty="0" err="1" smtClean="0"/>
              <a:t>اول</a:t>
            </a:r>
            <a:r>
              <a:rPr lang="ar-SA" dirty="0" smtClean="0"/>
              <a:t> الكلام :</a:t>
            </a:r>
            <a:endParaRPr lang="en-US" dirty="0" smtClean="0"/>
          </a:p>
          <a:p>
            <a:r>
              <a:rPr lang="ar-SA" dirty="0" err="1" smtClean="0"/>
              <a:t>ان</a:t>
            </a:r>
            <a:r>
              <a:rPr lang="ar-SA" dirty="0" smtClean="0"/>
              <a:t> العدل </a:t>
            </a:r>
            <a:r>
              <a:rPr lang="ar-SA" dirty="0" err="1" smtClean="0"/>
              <a:t>اساس</a:t>
            </a:r>
            <a:r>
              <a:rPr lang="ar-SA" dirty="0" smtClean="0"/>
              <a:t> الحكم الصالح </a:t>
            </a:r>
            <a:endParaRPr lang="en-US" dirty="0" smtClean="0"/>
          </a:p>
          <a:p>
            <a:r>
              <a:rPr lang="ar-SA" dirty="0" smtClean="0"/>
              <a:t>قوله تعالى</a:t>
            </a:r>
            <a:r>
              <a:rPr lang="en-US" dirty="0" smtClean="0"/>
              <a:t> : </a:t>
            </a:r>
            <a:r>
              <a:rPr lang="ar-SA" dirty="0" smtClean="0"/>
              <a:t>(إ </a:t>
            </a:r>
            <a:r>
              <a:rPr lang="ar-SA" dirty="0" err="1" smtClean="0"/>
              <a:t>نّا</a:t>
            </a:r>
            <a:r>
              <a:rPr lang="ar-SA" dirty="0" smtClean="0"/>
              <a:t> أعطيناك الكوثر)</a:t>
            </a:r>
            <a:r>
              <a:rPr lang="en-US" dirty="0" smtClean="0"/>
              <a:t> .</a:t>
            </a:r>
          </a:p>
          <a:p>
            <a:r>
              <a:rPr lang="ar-SA" dirty="0" smtClean="0"/>
              <a:t>2- في صدر جملة الصلة</a:t>
            </a:r>
            <a:r>
              <a:rPr lang="en-US" dirty="0" smtClean="0"/>
              <a:t> . </a:t>
            </a:r>
            <a:r>
              <a:rPr lang="ar-SA" dirty="0" smtClean="0"/>
              <a:t>نحو</a:t>
            </a:r>
            <a:r>
              <a:rPr lang="en-US" dirty="0" smtClean="0"/>
              <a:t> : </a:t>
            </a:r>
            <a:r>
              <a:rPr lang="ar-SA" dirty="0" smtClean="0"/>
              <a:t>انتصر الذي إنه مخلص ، وجاء الذي إنه عاقل،</a:t>
            </a:r>
            <a:r>
              <a:rPr lang="en-US" dirty="0" smtClean="0"/>
              <a:t>  </a:t>
            </a:r>
            <a:r>
              <a:rPr lang="ar-SA" dirty="0" smtClean="0"/>
              <a:t>ومنه قوله تعالى</a:t>
            </a:r>
            <a:r>
              <a:rPr lang="en-US" dirty="0" smtClean="0"/>
              <a:t> : ) </a:t>
            </a:r>
            <a:r>
              <a:rPr lang="ar-SA" dirty="0" smtClean="0"/>
              <a:t>وآتيناه من الكنوز ما إن مفاتحه لتنوء بالعصبة أولي القوة</a:t>
            </a:r>
            <a:r>
              <a:rPr lang="en-US" dirty="0" smtClean="0"/>
              <a:t> (</a:t>
            </a:r>
          </a:p>
          <a:p>
            <a:r>
              <a:rPr lang="ar-SA" dirty="0" smtClean="0"/>
              <a:t>3-ـ بعد القول</a:t>
            </a:r>
            <a:r>
              <a:rPr lang="en-US" dirty="0" smtClean="0"/>
              <a:t> . </a:t>
            </a:r>
            <a:r>
              <a:rPr lang="ar-SA" dirty="0" smtClean="0"/>
              <a:t>نحو قوله تعالى</a:t>
            </a:r>
            <a:r>
              <a:rPr lang="en-US" dirty="0" smtClean="0"/>
              <a:t> :  </a:t>
            </a:r>
            <a:r>
              <a:rPr lang="ar-SA" dirty="0" smtClean="0"/>
              <a:t>(وقال إني معكم)</a:t>
            </a:r>
            <a:r>
              <a:rPr lang="en-US" dirty="0" smtClean="0"/>
              <a:t> .</a:t>
            </a:r>
          </a:p>
          <a:p>
            <a:r>
              <a:rPr lang="ar-SA" dirty="0" smtClean="0"/>
              <a:t>وقوله تعالى</a:t>
            </a:r>
            <a:r>
              <a:rPr lang="en-US" dirty="0" smtClean="0"/>
              <a:t> : </a:t>
            </a:r>
            <a:r>
              <a:rPr lang="ar-SA" dirty="0" smtClean="0"/>
              <a:t>(قال إني عبد الله</a:t>
            </a:r>
            <a:r>
              <a:rPr lang="ar-IQ" dirty="0" smtClean="0"/>
              <a:t>)</a:t>
            </a:r>
            <a:r>
              <a:rPr lang="en-US" dirty="0" smtClean="0"/>
              <a:t> .</a:t>
            </a:r>
          </a:p>
          <a:p>
            <a:r>
              <a:rPr lang="ar-SA" dirty="0" smtClean="0"/>
              <a:t>4-ـ في جواب القسم ، ويكثر في ذلك اقتران خبرها باللام</a:t>
            </a:r>
            <a:r>
              <a:rPr lang="en-US" dirty="0" smtClean="0"/>
              <a:t> . </a:t>
            </a:r>
            <a:r>
              <a:rPr lang="ar-SA" dirty="0" smtClean="0"/>
              <a:t>نحو</a:t>
            </a:r>
            <a:r>
              <a:rPr lang="en-US" dirty="0" smtClean="0"/>
              <a:t> : </a:t>
            </a:r>
            <a:r>
              <a:rPr lang="ar-SA" dirty="0" smtClean="0"/>
              <a:t>والله إنك لصادق</a:t>
            </a:r>
            <a:r>
              <a:rPr lang="en-US" dirty="0" smtClean="0"/>
              <a:t> . </a:t>
            </a:r>
            <a:r>
              <a:rPr lang="ar-SA" dirty="0" smtClean="0"/>
              <a:t>ومنه قوله تعالى</a:t>
            </a:r>
            <a:r>
              <a:rPr lang="en-US" dirty="0" smtClean="0"/>
              <a:t> : </a:t>
            </a:r>
            <a:r>
              <a:rPr lang="ar-SA" dirty="0" smtClean="0"/>
              <a:t>(ويحلفون بالله إنهم </a:t>
            </a:r>
            <a:r>
              <a:rPr lang="ar-SA" dirty="0" err="1" smtClean="0"/>
              <a:t>لمعكم</a:t>
            </a:r>
            <a:r>
              <a:rPr lang="ar-SA" dirty="0" smtClean="0"/>
              <a:t>)</a:t>
            </a:r>
            <a:r>
              <a:rPr lang="en-US" dirty="0" smtClean="0"/>
              <a:t> .</a:t>
            </a:r>
          </a:p>
          <a:p>
            <a:r>
              <a:rPr lang="ar-IQ" dirty="0" smtClean="0"/>
              <a:t>5-</a:t>
            </a:r>
            <a:r>
              <a:rPr lang="ar-SA" dirty="0" smtClean="0"/>
              <a:t>ـ أن تقع بعد كلاّ </a:t>
            </a:r>
            <a:r>
              <a:rPr lang="en-US" dirty="0" smtClean="0"/>
              <a:t>. </a:t>
            </a:r>
            <a:r>
              <a:rPr lang="ar-SA" dirty="0" smtClean="0"/>
              <a:t>نحو قوله تعالى</a:t>
            </a:r>
            <a:r>
              <a:rPr lang="en-US" dirty="0" smtClean="0"/>
              <a:t> ): </a:t>
            </a:r>
            <a:r>
              <a:rPr lang="ar-SA" dirty="0" smtClean="0"/>
              <a:t>كلا إن الإنسان ليطغى</a:t>
            </a:r>
            <a:r>
              <a:rPr lang="ar-IQ" dirty="0" smtClean="0"/>
              <a:t>)</a:t>
            </a:r>
            <a:r>
              <a:rPr lang="en-US" dirty="0" smtClean="0"/>
              <a:t> </a:t>
            </a:r>
          </a:p>
          <a:p>
            <a:r>
              <a:rPr lang="ar-SA" dirty="0" smtClean="0"/>
              <a:t>6-ـ أن تقع بعد إذ</a:t>
            </a:r>
            <a:r>
              <a:rPr lang="en-US" dirty="0" smtClean="0"/>
              <a:t> . </a:t>
            </a:r>
            <a:r>
              <a:rPr lang="ar-SA" dirty="0" smtClean="0"/>
              <a:t>نحو</a:t>
            </a:r>
            <a:r>
              <a:rPr lang="en-US" dirty="0" smtClean="0"/>
              <a:t> : </a:t>
            </a:r>
            <a:r>
              <a:rPr lang="ar-SA" dirty="0" smtClean="0"/>
              <a:t>وصلت إذ إن أباك يستقل العربة</a:t>
            </a:r>
            <a:r>
              <a:rPr lang="en-US" dirty="0" smtClean="0"/>
              <a:t> .</a:t>
            </a:r>
          </a:p>
          <a:p>
            <a:r>
              <a:rPr lang="ar-SA" dirty="0" smtClean="0"/>
              <a:t>7-ـ أن تقع بعد حتى الابتدائية</a:t>
            </a:r>
            <a:r>
              <a:rPr lang="en-US" dirty="0" smtClean="0"/>
              <a:t> . </a:t>
            </a:r>
            <a:r>
              <a:rPr lang="ar-SA" dirty="0" smtClean="0"/>
              <a:t>نحو</a:t>
            </a:r>
            <a:r>
              <a:rPr lang="en-US" dirty="0" smtClean="0"/>
              <a:t> : </a:t>
            </a:r>
            <a:r>
              <a:rPr lang="ar-SA" dirty="0" smtClean="0"/>
              <a:t>غادر الطلاب المدرسة حتى إن المدرسين غادروها</a:t>
            </a:r>
            <a:r>
              <a:rPr lang="en-US" dirty="0" smtClean="0"/>
              <a:t> .</a:t>
            </a:r>
          </a:p>
          <a:p>
            <a:r>
              <a:rPr lang="ar-SA" dirty="0" smtClean="0"/>
              <a:t>8ـ أن تقع بعد حيث</a:t>
            </a:r>
            <a:r>
              <a:rPr lang="en-US" dirty="0" smtClean="0"/>
              <a:t> . </a:t>
            </a:r>
            <a:r>
              <a:rPr lang="ar-SA" dirty="0" smtClean="0"/>
              <a:t>نحو</a:t>
            </a:r>
            <a:r>
              <a:rPr lang="en-US" dirty="0" smtClean="0"/>
              <a:t> : </a:t>
            </a:r>
            <a:r>
              <a:rPr lang="ar-SA" dirty="0" smtClean="0"/>
              <a:t>جلست حيث إنك جالس</a:t>
            </a:r>
            <a:r>
              <a:rPr lang="en-US" dirty="0" smtClean="0"/>
              <a:t> .</a:t>
            </a:r>
          </a:p>
          <a:p>
            <a:r>
              <a:rPr lang="ar-SA" b="1" u="sng" dirty="0" smtClean="0"/>
              <a:t>نماذج من </a:t>
            </a:r>
            <a:r>
              <a:rPr lang="ar-SA" b="1" u="sng" dirty="0" err="1" smtClean="0"/>
              <a:t>الاعراب</a:t>
            </a:r>
            <a:r>
              <a:rPr lang="ar-SA" b="1" u="sng" dirty="0" smtClean="0"/>
              <a:t>:</a:t>
            </a:r>
            <a:endParaRPr lang="en-US" dirty="0" smtClean="0"/>
          </a:p>
          <a:p>
            <a:r>
              <a:rPr lang="ar-SA" dirty="0" smtClean="0"/>
              <a:t> قال تعالى : { وآخر دعواهم أن الحمد لله رب العالمين } </a:t>
            </a:r>
            <a:endParaRPr lang="en-US" dirty="0" smtClean="0"/>
          </a:p>
          <a:p>
            <a:r>
              <a:rPr lang="ar-SA" dirty="0" smtClean="0"/>
              <a:t>وآخر : الواو للاستئناف ، آخر مبتدأ مرفوع بالضمة ، وهو مضاف . </a:t>
            </a:r>
            <a:endParaRPr lang="en-US" dirty="0" smtClean="0"/>
          </a:p>
          <a:p>
            <a:r>
              <a:rPr lang="ar-SA" dirty="0" smtClean="0"/>
              <a:t>دعواهم : دعوى مضاف إليه مجرور بالكسرة المقدرة على الألف منع من ظهورها التعذر ، ودعوى مضاف ، والضمير المتصل في محل جر مضاف إليه . </a:t>
            </a:r>
            <a:endParaRPr lang="en-US" dirty="0" smtClean="0"/>
          </a:p>
          <a:p>
            <a:r>
              <a:rPr lang="ar-SA" dirty="0" smtClean="0"/>
              <a:t>أن : مخففة من الثقيلة حرف مشبه بالفعل ، واسمها ضمير الشأن المحذوف ، والتقدير : أنه . </a:t>
            </a:r>
            <a:endParaRPr lang="en-US" dirty="0" smtClean="0"/>
          </a:p>
          <a:p>
            <a:r>
              <a:rPr lang="ar-SA" dirty="0" smtClean="0"/>
              <a:t>الحمد : مبتدأ مرفوع بالضمة . </a:t>
            </a:r>
            <a:endParaRPr lang="en-US" dirty="0" smtClean="0"/>
          </a:p>
          <a:p>
            <a:endParaRPr lang="ar-IQ"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7500" lnSpcReduction="20000"/>
          </a:bodyPr>
          <a:lstStyle/>
          <a:p>
            <a:r>
              <a:rPr lang="ar-IQ" dirty="0" smtClean="0"/>
              <a:t>شَرُّ البِلادِ مَكانٌ لا صَديقَ </a:t>
            </a:r>
            <a:r>
              <a:rPr lang="ar-IQ" dirty="0" err="1" smtClean="0"/>
              <a:t>بِهِ</a:t>
            </a:r>
            <a:r>
              <a:rPr lang="ar-IQ" dirty="0" smtClean="0"/>
              <a:t> ******وَشَرُّ ما يَكسِبُ الإِنسانُ ما يَصِمُ</a:t>
            </a:r>
            <a:br>
              <a:rPr lang="ar-IQ" dirty="0" smtClean="0"/>
            </a:br>
            <a:r>
              <a:rPr lang="ar-IQ" dirty="0" smtClean="0"/>
              <a:t>3- </a:t>
            </a:r>
            <a:r>
              <a:rPr lang="ar-IQ" dirty="0" err="1" smtClean="0"/>
              <a:t>ابو</a:t>
            </a:r>
            <a:r>
              <a:rPr lang="ar-IQ" dirty="0" smtClean="0"/>
              <a:t> نؤاس:</a:t>
            </a:r>
            <a:endParaRPr lang="en-US" dirty="0" smtClean="0"/>
          </a:p>
          <a:p>
            <a:r>
              <a:rPr lang="ar-IQ" dirty="0" smtClean="0"/>
              <a:t>انتقلت أسرة الشاعر إلى البصرة، والطفل أبو نواس في الثانية من عمره، وقيل في السادسة، وما لبث أن مات أبوهُ، فأسلمته أمه إلى الكتاب، ثم إلى عطار يعمل عنده أجيراً، يبري عيدان الطيب.</a:t>
            </a:r>
            <a:endParaRPr lang="en-US" dirty="0" smtClean="0"/>
          </a:p>
          <a:p>
            <a:r>
              <a:rPr lang="ar-IQ" dirty="0" smtClean="0"/>
              <a:t>انتقلت </a:t>
            </a:r>
            <a:r>
              <a:rPr lang="ar-IQ" dirty="0" err="1" smtClean="0"/>
              <a:t>به</a:t>
            </a:r>
            <a:r>
              <a:rPr lang="ar-IQ" dirty="0" smtClean="0"/>
              <a:t> أمه من أهواز إلى البصرة في العراق، وهو في السادسة من عمره، وعندما أيفع وجهتهُ إلى العمل في حانوت عطار وحين آلت الخلافة إلى بني العباس، انتقل من البصرة إلى الكوفة، ولم تذكر لنا كتب التاريخ سبب ذلك، غير أنه التقى </a:t>
            </a:r>
            <a:r>
              <a:rPr lang="ar-IQ" dirty="0" err="1" smtClean="0"/>
              <a:t>والبة</a:t>
            </a:r>
            <a:r>
              <a:rPr lang="ar-IQ" dirty="0" smtClean="0"/>
              <a:t> بن </a:t>
            </a:r>
            <a:r>
              <a:rPr lang="ar-IQ" dirty="0" err="1" smtClean="0"/>
              <a:t>الحباب</a:t>
            </a:r>
            <a:r>
              <a:rPr lang="ar-IQ" dirty="0" smtClean="0"/>
              <a:t> </a:t>
            </a:r>
            <a:r>
              <a:rPr lang="ar-IQ" dirty="0" err="1" smtClean="0"/>
              <a:t>الأسدي</a:t>
            </a:r>
            <a:r>
              <a:rPr lang="ar-IQ" dirty="0" smtClean="0"/>
              <a:t> الكوفي أحد الشعراء اللامعين في ميدان الخلاعة والتهتك، فعني </a:t>
            </a:r>
            <a:r>
              <a:rPr lang="ar-IQ" dirty="0" err="1" smtClean="0"/>
              <a:t>به</a:t>
            </a:r>
            <a:r>
              <a:rPr lang="ar-IQ" dirty="0" smtClean="0"/>
              <a:t>  إذ عمل على تأديبهِ وتخريجهِ. وصحب جماعةً من الشعراء الماجنين كمطيع بن إياس وحماد </a:t>
            </a:r>
            <a:r>
              <a:rPr lang="ar-IQ" dirty="0" err="1" smtClean="0"/>
              <a:t>عجرد</a:t>
            </a:r>
            <a:r>
              <a:rPr lang="ar-IQ" dirty="0" smtClean="0"/>
              <a:t>. ثم انتقل إلى بادية بني أسد فأقام فيهم سنةً كاملةً آخذاً اللغة من منابعها الأصيلة. ثم عاد إلى البصرة وتلقى العلم على يد علمائها أدباً وشعراً.</a:t>
            </a:r>
            <a:endParaRPr lang="en-US" dirty="0" smtClean="0"/>
          </a:p>
          <a:p>
            <a:r>
              <a:rPr lang="ar-IQ" dirty="0" smtClean="0"/>
              <a:t>وما كاد أبو نواس يبلغ الثلاثين، حتى ملك ناصية اللغة والأدب، وأطل على العلوم الإسلامية المختلفة، من فقه وحديث، ومعرفة بأحكام القرآن، وبصر بناسخه </a:t>
            </a:r>
            <a:r>
              <a:rPr lang="ar-IQ" dirty="0" err="1" smtClean="0"/>
              <a:t>ومنسوخه</a:t>
            </a:r>
            <a:r>
              <a:rPr lang="ar-IQ" dirty="0" smtClean="0"/>
              <a:t> ومحكمه ومتشابهه، وما أن تم لابن هاني هذا القدر من المعرفة حتى طمح ببصره إلى بغداد، عاصمة الخلافة، ومحط آمال الشعراء. ولكن نظرة سريعة في ديوانه تجد غلبة الخمر عليه، للحد الذي جعله يفضلها على كل شيء.</a:t>
            </a:r>
            <a:endParaRPr lang="en-US" dirty="0" smtClean="0"/>
          </a:p>
          <a:p>
            <a:r>
              <a:rPr lang="ar-IQ" dirty="0" smtClean="0"/>
              <a:t>ولم يقتصر طلبه العلم على الشعر والأدب بل كان يدرس الفقه والحديث والتفسير حتى قال فيه ابن المعتز في كتابه ’طبقات الشعراء‘ : "كان أبو نواس </a:t>
            </a:r>
            <a:r>
              <a:rPr lang="ar-IQ" dirty="0" err="1" smtClean="0"/>
              <a:t>ٍ</a:t>
            </a:r>
            <a:r>
              <a:rPr lang="ar-IQ" dirty="0" smtClean="0"/>
              <a:t> عالماً فقيهاً عارفاً بالأحكام ، بصيراً بالاختلاف، صاحب حفظٍ ونظرٍ ومعرفةٍ بطرق الحديث، يعرف محكم القرآن ومتشابهه، وناسخه </a:t>
            </a:r>
            <a:r>
              <a:rPr lang="ar-IQ" dirty="0" err="1" smtClean="0"/>
              <a:t>ومنسوخه</a:t>
            </a:r>
            <a:r>
              <a:rPr lang="ar-IQ" dirty="0" smtClean="0"/>
              <a:t>."</a:t>
            </a:r>
            <a:endParaRPr lang="en-US" dirty="0" smtClean="0"/>
          </a:p>
          <a:p>
            <a:r>
              <a:rPr lang="ar-IQ" dirty="0" smtClean="0"/>
              <a:t>وفي البصرة شغف أبو نواسٍ بجاريةٍ تدعى ’جَنان‘ وغناها بشعرٍ كثيرٍ يعبر عن عمق شعوره نحوها. وقد قصد أبو نواسٍ بغداد وامتدح هارون الرشيد ونال مكانةً مرموقةً لديه، ولكنه </a:t>
            </a:r>
            <a:r>
              <a:rPr lang="ar-IQ" dirty="0" err="1" smtClean="0"/>
              <a:t>ـ</a:t>
            </a:r>
            <a:r>
              <a:rPr lang="ar-IQ" dirty="0" smtClean="0"/>
              <a:t> أي هارون الرشيد </a:t>
            </a:r>
            <a:r>
              <a:rPr lang="ar-IQ" dirty="0" err="1" smtClean="0"/>
              <a:t>ـ</a:t>
            </a:r>
            <a:r>
              <a:rPr lang="ar-IQ" dirty="0" smtClean="0"/>
              <a:t> كان كثيراً ما يحبسه عقاباً له على ما يورد في شعره من </a:t>
            </a:r>
            <a:r>
              <a:rPr lang="ar-IQ" dirty="0" err="1" smtClean="0"/>
              <a:t>المباذل</a:t>
            </a:r>
            <a:r>
              <a:rPr lang="ar-IQ" dirty="0" smtClean="0"/>
              <a:t> والمجون. وقد أطال الرشيد حبسه حتى عفا عنه بشفاعةٍ من </a:t>
            </a:r>
            <a:endParaRPr lang="ar-IQ"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85000" lnSpcReduction="20000"/>
          </a:bodyPr>
          <a:lstStyle/>
          <a:p>
            <a:r>
              <a:rPr lang="ar-IQ" dirty="0" err="1" smtClean="0"/>
              <a:t>البرامكة</a:t>
            </a:r>
            <a:r>
              <a:rPr lang="ar-IQ" dirty="0" smtClean="0"/>
              <a:t> الذين كان أبو نواسٍ قد اتصل بهم ومدحهم. ولعل صلته الوثيقة بهم هي التي دفعته إلى الفرار حين نكبهم الرشيد فيما عرف فيما بعد بنكبة </a:t>
            </a:r>
            <a:r>
              <a:rPr lang="ar-IQ" dirty="0" err="1" smtClean="0"/>
              <a:t>البرامكة</a:t>
            </a:r>
            <a:r>
              <a:rPr lang="ar-IQ" dirty="0" smtClean="0"/>
              <a:t>.</a:t>
            </a:r>
            <a:endParaRPr lang="en-US" dirty="0" smtClean="0"/>
          </a:p>
          <a:p>
            <a:r>
              <a:rPr lang="ar-IQ" dirty="0" smtClean="0"/>
              <a:t>ذهب أبو نواسٍ إلى دمشق ثم إلى مصر متجهاً إلى الفسطاط، عاصمتها </a:t>
            </a:r>
            <a:r>
              <a:rPr lang="ar-IQ" dirty="0" err="1" smtClean="0"/>
              <a:t>يومذاك</a:t>
            </a:r>
            <a:r>
              <a:rPr lang="ar-IQ" dirty="0" smtClean="0"/>
              <a:t>، واتصل بوالي الخراج فيها الخصيب بن عبد الحميد فأحسن وفادته وغمره بالعطاء فمدحه بقصائد مشهورة. توفي هارون الرشيد وخلفه ابنه الأمين، فعاد أبو نواسٍ إلى بغداد متصلاً </a:t>
            </a:r>
            <a:r>
              <a:rPr lang="ar-IQ" dirty="0" err="1" smtClean="0"/>
              <a:t>به</a:t>
            </a:r>
            <a:r>
              <a:rPr lang="ar-IQ" dirty="0" smtClean="0"/>
              <a:t>، فاتخذه الأمين نديماً له يمدحه ويُسمعه من طرائف شعره. غير أن سيرة أبي نواسٍ ومجاهرته </a:t>
            </a:r>
            <a:r>
              <a:rPr lang="ar-IQ" dirty="0" err="1" smtClean="0"/>
              <a:t>بمباذله</a:t>
            </a:r>
            <a:r>
              <a:rPr lang="ar-IQ" dirty="0" smtClean="0"/>
              <a:t> جعلتا منادمته الأمين تشيع بين الناس. وفي نطاق الصراع بين ابني الرشيد، الأمين والمأمون، كان خصوم الأمين يعيبون عليه اتخاذ شاعرٍ خليعٍ نديماً له، ويخطبون بذلك على المنابر، فيضطر الأمين إلى حبس شاعره. وكثيراً ما كان يشفع الفضل بن الربيع له لدى الخليفة فيخرجه من سجنهِ. وعندما توفي الأمين رثاه أبو نواسٍ بقصائد تنم عن صدق عاطفته نحوه.</a:t>
            </a:r>
            <a:endParaRPr lang="en-US" dirty="0" smtClean="0"/>
          </a:p>
          <a:p>
            <a:r>
              <a:rPr lang="ar-IQ" u="sng" dirty="0" smtClean="0"/>
              <a:t>أسلوبه :</a:t>
            </a:r>
            <a:endParaRPr lang="en-US" dirty="0" smtClean="0"/>
          </a:p>
          <a:p>
            <a:r>
              <a:rPr lang="ar-IQ" dirty="0" smtClean="0"/>
              <a:t>أهم ما في شعر أبي نواس, "خمرياته التي حاول أن يضارع </a:t>
            </a:r>
            <a:r>
              <a:rPr lang="ar-IQ" dirty="0" err="1" smtClean="0"/>
              <a:t>بها</a:t>
            </a:r>
            <a:r>
              <a:rPr lang="ar-IQ" dirty="0" smtClean="0"/>
              <a:t> الوليد بن يزيد أو عدي بن يزيد بطريق غير مباشر اللذين اتخذهما مثالاً له. وقد حذا بنوع خاص حذو معاصره الحسين بن الضحاك الذي لا شك أننا لا نستطيع أن نجد بينه وبين أبي نواس فوارق روحية.</a:t>
            </a:r>
            <a:endParaRPr lang="en-US" dirty="0" smtClean="0"/>
          </a:p>
          <a:p>
            <a:r>
              <a:rPr lang="ar-IQ" dirty="0" smtClean="0"/>
              <a:t>أما مدائحه فتبدو فيها الصناعة بوضوح قليلة القيمة.</a:t>
            </a:r>
            <a:endParaRPr lang="en-US" dirty="0" smtClean="0"/>
          </a:p>
          <a:p>
            <a:r>
              <a:rPr lang="ar-IQ" dirty="0" smtClean="0"/>
              <a:t>أما رثاؤه فتجد فيها عاطفة عميقة وحزناً مؤثرا يجعلنا نفتقر بعض ما فيها من نقائص كالتكلف في اللغة والمبالغة المعهودة في الشرق.</a:t>
            </a:r>
            <a:endParaRPr lang="en-US" dirty="0" smtClean="0"/>
          </a:p>
          <a:p>
            <a:r>
              <a:rPr lang="ar-IQ" dirty="0" smtClean="0"/>
              <a:t>أما في أشعاره الغزلية ففيها من العاطفة والشاعرية الصادقة بقدر ما فيها من الإباحية والتبذل. ويجب أن نذكر إلى جانب </a:t>
            </a:r>
            <a:r>
              <a:rPr lang="ar-IQ" dirty="0" err="1" smtClean="0"/>
              <a:t>زهدياته</a:t>
            </a:r>
            <a:r>
              <a:rPr lang="ar-IQ" dirty="0" smtClean="0"/>
              <a:t> أشعاره عن الصيد التي تبدو مبتكرة عند النظرة الأولى ولمن لا بد أن له في هذا الضرب من الشعر أسلافا نسج على منوالهم.</a:t>
            </a:r>
            <a:endParaRPr lang="en-US" dirty="0" smtClean="0"/>
          </a:p>
          <a:p>
            <a:r>
              <a:rPr lang="ar-IQ" u="sng" dirty="0" smtClean="0"/>
              <a:t>ديوانه :</a:t>
            </a:r>
            <a:endParaRPr lang="en-US" dirty="0" smtClean="0"/>
          </a:p>
          <a:p>
            <a:endParaRPr lang="ar-IQ"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0000" lnSpcReduction="20000"/>
          </a:bodyPr>
          <a:lstStyle/>
          <a:p>
            <a:r>
              <a:rPr lang="ar-IQ" dirty="0" smtClean="0"/>
              <a:t>لقد جمع ديوان أبي نواس كثيرون منهم </a:t>
            </a:r>
            <a:r>
              <a:rPr lang="ar-IQ" dirty="0" err="1" smtClean="0"/>
              <a:t>الصولي</a:t>
            </a:r>
            <a:r>
              <a:rPr lang="ar-IQ" dirty="0" smtClean="0"/>
              <a:t> المتوفى عام 338هجري (946م) جمعه في عشرة فصول, وحمزة بن الحسن الأصفهاني، ونسخة هذا الأخير أكثر سعة, وأقل تحقيقا، وقد جمعها المهلهل بن يموت بن </a:t>
            </a:r>
            <a:r>
              <a:rPr lang="ar-IQ" dirty="0" err="1" smtClean="0"/>
              <a:t>مزرد</a:t>
            </a:r>
            <a:r>
              <a:rPr lang="ar-IQ" dirty="0" smtClean="0"/>
              <a:t> الذي كان على قيد الحياة حوالي عام 332هجري (943م) برسالة عنوانها "سرقات أبي نواس"</a:t>
            </a:r>
            <a:endParaRPr lang="en-US" dirty="0" smtClean="0"/>
          </a:p>
          <a:p>
            <a:r>
              <a:rPr lang="ar-IQ" u="sng" dirty="0" smtClean="0"/>
              <a:t>وفاته:</a:t>
            </a:r>
            <a:endParaRPr lang="en-US" dirty="0" smtClean="0"/>
          </a:p>
          <a:p>
            <a:r>
              <a:rPr lang="ar-IQ" dirty="0" smtClean="0"/>
              <a:t>لم </a:t>
            </a:r>
            <a:r>
              <a:rPr lang="ar-IQ" dirty="0" err="1" smtClean="0"/>
              <a:t>يلبث</a:t>
            </a:r>
            <a:r>
              <a:rPr lang="ar-IQ" dirty="0" smtClean="0"/>
              <a:t> أبو نواسٍ أن توفي في عام (199هـ / 813م)، قبل أن يدخل المأمون بغداد، وقد أختلف في مكان وفاته أهي في السجن أم في دار إسماعيل بن </a:t>
            </a:r>
            <a:r>
              <a:rPr lang="ar-IQ" dirty="0" err="1" smtClean="0"/>
              <a:t>نوبخت</a:t>
            </a:r>
            <a:r>
              <a:rPr lang="ar-IQ" dirty="0" smtClean="0"/>
              <a:t>. وقد أختلف كذلك في سبب وفاته وقيل إن إسماعيل هذا قد سمهُ تخلصاً من سلاطة لسانهِ. وذكر الخطيب البغدادي، صاحب كتاب تأريخ بغداد، في الجزء السابع، صفحة 448، إن الشاعر أبو نؤاس دفن في مقبرة </a:t>
            </a:r>
            <a:r>
              <a:rPr lang="ar-IQ" dirty="0" err="1" smtClean="0"/>
              <a:t>الشوينزية</a:t>
            </a:r>
            <a:r>
              <a:rPr lang="ar-IQ" dirty="0" smtClean="0"/>
              <a:t> في الجانب الغربي من بغداد عند تل يسمى تل اليهود وهي مقبرة الشيخ معروف حالياً.</a:t>
            </a:r>
            <a:endParaRPr lang="en-US" dirty="0" smtClean="0"/>
          </a:p>
          <a:p>
            <a:r>
              <a:rPr lang="ar-IQ" dirty="0" smtClean="0"/>
              <a:t>مختارات من شعر أبي نواس:</a:t>
            </a:r>
            <a:endParaRPr lang="en-US" dirty="0" smtClean="0"/>
          </a:p>
          <a:p>
            <a:r>
              <a:rPr lang="ar-IQ" dirty="0" smtClean="0"/>
              <a:t>من قول أبى نواس حين قربت </a:t>
            </a:r>
            <a:r>
              <a:rPr lang="ar-IQ" dirty="0" err="1" smtClean="0"/>
              <a:t>اليه</a:t>
            </a:r>
            <a:r>
              <a:rPr lang="ar-IQ" dirty="0" smtClean="0"/>
              <a:t> الوفاة : حفظ (10) </a:t>
            </a:r>
            <a:r>
              <a:rPr lang="ar-IQ" dirty="0" err="1" smtClean="0"/>
              <a:t>ابيات</a:t>
            </a:r>
            <a:endParaRPr lang="en-US" dirty="0" smtClean="0"/>
          </a:p>
          <a:p>
            <a:r>
              <a:rPr lang="ar-IQ" dirty="0" smtClean="0"/>
              <a:t>اِلهِي لَسْتُ لِلْفِرْدَوْسِ </a:t>
            </a:r>
            <a:r>
              <a:rPr lang="ar-IQ" dirty="0" err="1" smtClean="0"/>
              <a:t>اَهلاً</a:t>
            </a:r>
            <a:r>
              <a:rPr lang="ar-IQ" dirty="0" smtClean="0"/>
              <a:t>		   </a:t>
            </a:r>
            <a:r>
              <a:rPr lang="ar-IQ" dirty="0" err="1" smtClean="0"/>
              <a:t>وَ</a:t>
            </a:r>
            <a:r>
              <a:rPr lang="ar-IQ" dirty="0" smtClean="0"/>
              <a:t> لاَ اَقْوَي عَلَي النَّارِ الْجَحِيْمِ</a:t>
            </a:r>
            <a:endParaRPr lang="en-US" dirty="0" smtClean="0"/>
          </a:p>
          <a:p>
            <a:r>
              <a:rPr lang="ar-IQ" dirty="0" smtClean="0"/>
              <a:t>فَهَبْ لِي تَوْبَةً </a:t>
            </a:r>
            <a:r>
              <a:rPr lang="ar-IQ" dirty="0" err="1" smtClean="0"/>
              <a:t>وَ</a:t>
            </a:r>
            <a:r>
              <a:rPr lang="ar-IQ" dirty="0" smtClean="0"/>
              <a:t> اغْفِرْ ذُنُوْبِي		   فَاِنَّكَ غَافِرُ الذَنْبِ الْعَظِيْمِ</a:t>
            </a:r>
            <a:endParaRPr lang="en-US" dirty="0" smtClean="0"/>
          </a:p>
          <a:p>
            <a:r>
              <a:rPr lang="ar-IQ" dirty="0" err="1" smtClean="0"/>
              <a:t>وَ</a:t>
            </a:r>
            <a:r>
              <a:rPr lang="ar-IQ" dirty="0" smtClean="0"/>
              <a:t> </a:t>
            </a:r>
            <a:r>
              <a:rPr lang="ar-IQ" dirty="0" err="1" smtClean="0"/>
              <a:t>عَامِّلْنِي</a:t>
            </a:r>
            <a:r>
              <a:rPr lang="ar-IQ" dirty="0" smtClean="0"/>
              <a:t> مُعامَلةً الْكَرِيْمِ		   </a:t>
            </a:r>
            <a:r>
              <a:rPr lang="ar-IQ" dirty="0" err="1" smtClean="0"/>
              <a:t>وَ</a:t>
            </a:r>
            <a:r>
              <a:rPr lang="ar-IQ" dirty="0" smtClean="0"/>
              <a:t> ثَبِّتْنِي عَلَي النَّهْج الْقَوِيْمِ</a:t>
            </a:r>
            <a:endParaRPr lang="en-US" dirty="0" smtClean="0"/>
          </a:p>
          <a:p>
            <a:r>
              <a:rPr lang="ar-IQ" dirty="0" smtClean="0"/>
              <a:t>إلّهَنَا مَا أعدَلَك		                  مَلِيكَ كُلِ مَن مَلَك</a:t>
            </a:r>
            <a:endParaRPr lang="en-US" dirty="0" smtClean="0"/>
          </a:p>
          <a:p>
            <a:r>
              <a:rPr lang="ar-IQ" dirty="0" smtClean="0"/>
              <a:t>لَبَيكَ قَد لَبَيتُ </a:t>
            </a:r>
            <a:r>
              <a:rPr lang="ar-IQ" dirty="0" err="1" smtClean="0"/>
              <a:t>لَك</a:t>
            </a:r>
            <a:r>
              <a:rPr lang="ar-IQ" dirty="0" smtClean="0"/>
              <a:t>		          لَبَيك لَا شَرِيكَ </a:t>
            </a:r>
            <a:r>
              <a:rPr lang="ar-IQ" dirty="0" err="1" smtClean="0"/>
              <a:t>لَكَ</a:t>
            </a:r>
            <a:endParaRPr lang="en-US" dirty="0" smtClean="0"/>
          </a:p>
          <a:p>
            <a:r>
              <a:rPr lang="ar-IQ" dirty="0" smtClean="0"/>
              <a:t>وَالَليلِ لَمَا أَنحلَك		          والسَابِحَاَت فيِ الفَلَك</a:t>
            </a:r>
            <a:endParaRPr lang="en-US" dirty="0" smtClean="0"/>
          </a:p>
          <a:p>
            <a:r>
              <a:rPr lang="ar-IQ" dirty="0" smtClean="0"/>
              <a:t>عَلَى مَجَارِىِ </a:t>
            </a:r>
            <a:r>
              <a:rPr lang="ar-IQ" dirty="0" err="1" smtClean="0"/>
              <a:t>المَنسَلَك</a:t>
            </a:r>
            <a:r>
              <a:rPr lang="ar-IQ" dirty="0" smtClean="0"/>
              <a:t>		          مَا خَابَ عَبدٌ أَمَّلَك</a:t>
            </a:r>
            <a:endParaRPr lang="en-US" dirty="0" smtClean="0"/>
          </a:p>
          <a:p>
            <a:r>
              <a:rPr lang="ar-IQ" dirty="0" smtClean="0"/>
              <a:t>أَنتَ لَه حَيثُ سَلَك		          لَولَاكَ يَا رَبِ هَلَك</a:t>
            </a:r>
            <a:endParaRPr lang="en-US" dirty="0" smtClean="0"/>
          </a:p>
          <a:p>
            <a:r>
              <a:rPr lang="ar-IQ" dirty="0" smtClean="0"/>
              <a:t>كُلِ </a:t>
            </a:r>
            <a:r>
              <a:rPr lang="ar-IQ" dirty="0" err="1" smtClean="0"/>
              <a:t>نَبِى</a:t>
            </a:r>
            <a:r>
              <a:rPr lang="ar-IQ" dirty="0" smtClean="0"/>
              <a:t> وَمَلَك		                 يَا مُخطِئاً </a:t>
            </a:r>
            <a:r>
              <a:rPr lang="ar-IQ" dirty="0" err="1" smtClean="0"/>
              <a:t>مَاأعقَلَك</a:t>
            </a:r>
            <a:endParaRPr lang="en-US" dirty="0" smtClean="0"/>
          </a:p>
          <a:p>
            <a:r>
              <a:rPr lang="ar-IQ" dirty="0" smtClean="0"/>
              <a:t>عَجِل وَبَارِز أَجَلَك    		        وَاختِم بِخَيرٍ عَمَلَك</a:t>
            </a:r>
            <a:endParaRPr lang="en-US" dirty="0" smtClean="0"/>
          </a:p>
          <a:p>
            <a:r>
              <a:rPr lang="ar-IQ" dirty="0" smtClean="0"/>
              <a:t>لَبَيكَ إن الحَمدَ </a:t>
            </a:r>
            <a:r>
              <a:rPr lang="ar-IQ" dirty="0" err="1" smtClean="0"/>
              <a:t>لَك</a:t>
            </a:r>
            <a:r>
              <a:rPr lang="ar-IQ" dirty="0" smtClean="0"/>
              <a:t>	      	        وَالعِز لَا شَرِيكَ </a:t>
            </a:r>
            <a:r>
              <a:rPr lang="ar-IQ" dirty="0" err="1" smtClean="0"/>
              <a:t>لَك</a:t>
            </a:r>
            <a:endParaRPr lang="en-US" dirty="0" smtClean="0"/>
          </a:p>
          <a:p>
            <a:r>
              <a:rPr lang="ar-IQ" dirty="0" smtClean="0"/>
              <a:t>ذُنُوْبِي مِثْلُ </a:t>
            </a:r>
            <a:r>
              <a:rPr lang="ar-IQ" dirty="0" err="1" smtClean="0"/>
              <a:t>اَعْدَادِ</a:t>
            </a:r>
            <a:r>
              <a:rPr lang="ar-IQ" dirty="0" smtClean="0"/>
              <a:t> الرِّمَالِ		 فَهَبْ لِي تَوْبَةً يَا </a:t>
            </a:r>
            <a:r>
              <a:rPr lang="ar-IQ" dirty="0" err="1" smtClean="0"/>
              <a:t>ذَاالْجَلالِ</a:t>
            </a:r>
            <a:endParaRPr lang="en-US" dirty="0" smtClean="0"/>
          </a:p>
          <a:p>
            <a:endParaRPr lang="ar-IQ"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0000" lnSpcReduction="20000"/>
          </a:bodyPr>
          <a:lstStyle/>
          <a:p>
            <a:r>
              <a:rPr lang="ar-IQ" dirty="0" err="1" smtClean="0"/>
              <a:t>وَ</a:t>
            </a:r>
            <a:r>
              <a:rPr lang="ar-IQ" dirty="0" smtClean="0"/>
              <a:t> عُمْرِي نَاقِصٌ فِي كُلِّ يَوْمٍ		 وذَنْبِي زَائِدٌ كَيْفَ احْتِمَالِي</a:t>
            </a:r>
            <a:endParaRPr lang="en-US" dirty="0" smtClean="0"/>
          </a:p>
          <a:p>
            <a:r>
              <a:rPr lang="ar-IQ" dirty="0" err="1" smtClean="0"/>
              <a:t>وايضا</a:t>
            </a:r>
            <a:r>
              <a:rPr lang="ar-IQ" dirty="0" smtClean="0"/>
              <a:t> له:</a:t>
            </a:r>
            <a:endParaRPr lang="en-US" dirty="0" smtClean="0"/>
          </a:p>
          <a:p>
            <a:r>
              <a:rPr lang="ar-IQ" dirty="0" smtClean="0"/>
              <a:t>اِلهِي عبْدُكَ الْعَاصِي </a:t>
            </a:r>
            <a:r>
              <a:rPr lang="ar-IQ" dirty="0" err="1" smtClean="0"/>
              <a:t>ا</a:t>
            </a:r>
            <a:r>
              <a:rPr lang="ar-IQ" dirty="0" smtClean="0"/>
              <a:t>ٰ</a:t>
            </a:r>
            <a:r>
              <a:rPr lang="ar-IQ" dirty="0" err="1" smtClean="0"/>
              <a:t>تَاك</a:t>
            </a:r>
            <a:r>
              <a:rPr lang="ar-IQ" dirty="0" smtClean="0"/>
              <a:t>		 مُقِرًّا بِالذُّنُوْبِ </a:t>
            </a:r>
            <a:r>
              <a:rPr lang="ar-IQ" dirty="0" err="1" smtClean="0"/>
              <a:t>وَ</a:t>
            </a:r>
            <a:r>
              <a:rPr lang="ar-IQ" dirty="0" smtClean="0"/>
              <a:t> قَدْ </a:t>
            </a:r>
            <a:r>
              <a:rPr lang="ar-IQ" dirty="0" err="1" smtClean="0"/>
              <a:t>دَ</a:t>
            </a:r>
            <a:r>
              <a:rPr lang="ar-IQ" dirty="0" smtClean="0"/>
              <a:t> </a:t>
            </a:r>
            <a:r>
              <a:rPr lang="ar-IQ" dirty="0" err="1" smtClean="0"/>
              <a:t>عَاكَ</a:t>
            </a:r>
            <a:endParaRPr lang="en-US" dirty="0" smtClean="0"/>
          </a:p>
          <a:p>
            <a:r>
              <a:rPr lang="ar-IQ" dirty="0" err="1" smtClean="0"/>
              <a:t>اِنْ</a:t>
            </a:r>
            <a:r>
              <a:rPr lang="ar-IQ" dirty="0" smtClean="0"/>
              <a:t> تَغْفِرْ </a:t>
            </a:r>
            <a:r>
              <a:rPr lang="ar-IQ" dirty="0" err="1" smtClean="0"/>
              <a:t>وَ</a:t>
            </a:r>
            <a:r>
              <a:rPr lang="ar-IQ" dirty="0" smtClean="0"/>
              <a:t> </a:t>
            </a:r>
            <a:r>
              <a:rPr lang="ar-IQ" dirty="0" err="1" smtClean="0"/>
              <a:t>اَنْتَ</a:t>
            </a:r>
            <a:r>
              <a:rPr lang="ar-IQ" dirty="0" smtClean="0"/>
              <a:t> لِذاكَ </a:t>
            </a:r>
            <a:r>
              <a:rPr lang="ar-IQ" dirty="0" err="1" smtClean="0"/>
              <a:t>اَهْلٌ</a:t>
            </a:r>
            <a:r>
              <a:rPr lang="ar-IQ" dirty="0" smtClean="0"/>
              <a:t>		 </a:t>
            </a:r>
            <a:r>
              <a:rPr lang="ar-IQ" dirty="0" err="1" smtClean="0"/>
              <a:t>وَ</a:t>
            </a:r>
            <a:r>
              <a:rPr lang="ar-IQ" dirty="0" smtClean="0"/>
              <a:t> </a:t>
            </a:r>
            <a:r>
              <a:rPr lang="ar-IQ" dirty="0" err="1" smtClean="0"/>
              <a:t>ِانْ</a:t>
            </a:r>
            <a:r>
              <a:rPr lang="ar-IQ" dirty="0" smtClean="0"/>
              <a:t> تَتْرُدْ فَمَنْ نَرْجُو سِواكَ</a:t>
            </a:r>
            <a:endParaRPr lang="en-US" dirty="0" smtClean="0"/>
          </a:p>
          <a:p>
            <a:r>
              <a:rPr lang="ar-IQ" dirty="0" err="1" smtClean="0"/>
              <a:t>الاملاء</a:t>
            </a:r>
            <a:endParaRPr lang="en-US" dirty="0" smtClean="0"/>
          </a:p>
          <a:p>
            <a:r>
              <a:rPr lang="ar-IQ" dirty="0" smtClean="0"/>
              <a:t>قواعد كتابة الهمزة المتوسطة والمتطرفة:</a:t>
            </a:r>
            <a:endParaRPr lang="en-US" dirty="0" smtClean="0"/>
          </a:p>
          <a:p>
            <a:r>
              <a:rPr lang="ar-IQ" dirty="0" err="1" smtClean="0"/>
              <a:t>اولاً</a:t>
            </a:r>
            <a:r>
              <a:rPr lang="ar-IQ" dirty="0" smtClean="0"/>
              <a:t>: الهمزة المتوسّطة:</a:t>
            </a:r>
            <a:endParaRPr lang="en-US" dirty="0" smtClean="0"/>
          </a:p>
          <a:p>
            <a:r>
              <a:rPr lang="ar-IQ" dirty="0" smtClean="0"/>
              <a:t> هيَ همزةٌ تردُ في وسطِ الكلمةِ، وتكتبُ بمقارنةِ حركتِها معَ حركةِ الحرفِ الّذي قبلها، ثمّ تكتبُ فوقَ الحرفِ الذي يناسبُ الحركةَ الأقوى، علماً أنّ أقوى الحركاتِ من الأعلى إلى الأدنى هيَ: الكسرةُ يليها الضّمّةُ فالفتحةُ فالسّكونُ.</a:t>
            </a:r>
            <a:endParaRPr lang="en-US" dirty="0" smtClean="0"/>
          </a:p>
          <a:p>
            <a:r>
              <a:rPr lang="ar-IQ" dirty="0" smtClean="0"/>
              <a:t>إذا كانت أقوى الحركتين هيَ الكسرة تكتبُ الهمزةُ على نبرةٍ، مثلُ: عائد – فئة.</a:t>
            </a:r>
            <a:endParaRPr lang="en-US" dirty="0" smtClean="0"/>
          </a:p>
          <a:p>
            <a:r>
              <a:rPr lang="ar-IQ" dirty="0" smtClean="0"/>
              <a:t>إذا كانت أقوى الحركتين هيَ الضّمّة، تكتبُ الهمزةُ على واوٍ، مثلُ: مُؤْمن – </a:t>
            </a:r>
            <a:r>
              <a:rPr lang="ar-IQ" dirty="0" err="1" smtClean="0"/>
              <a:t>مَؤُونة</a:t>
            </a:r>
            <a:r>
              <a:rPr lang="ar-IQ" dirty="0" smtClean="0"/>
              <a:t>.</a:t>
            </a:r>
            <a:endParaRPr lang="en-US" dirty="0" smtClean="0"/>
          </a:p>
          <a:p>
            <a:r>
              <a:rPr lang="ar-IQ" dirty="0" smtClean="0"/>
              <a:t>إذا كانت أقوى الحركتينِ هيَ الفتحة تكتبُ الهمزةُ على ألفٍ، مثلُ: ينْأَى – مَأْتم.</a:t>
            </a:r>
            <a:endParaRPr lang="en-US" dirty="0" smtClean="0"/>
          </a:p>
          <a:p>
            <a:r>
              <a:rPr lang="ar-IQ" dirty="0" smtClean="0"/>
              <a:t>الحالاتُ الشّاذةُ للهمزةِ المتوسّطةِ:</a:t>
            </a:r>
            <a:endParaRPr lang="en-US" dirty="0" smtClean="0"/>
          </a:p>
          <a:p>
            <a:r>
              <a:rPr lang="ar-IQ" dirty="0" smtClean="0"/>
              <a:t>هيَ الحالاتُ الّتي لا تخضعُ الهمزةُ المتوسّطةُ في كتابتِها للقاعدةِ السّابقةِ.</a:t>
            </a:r>
            <a:endParaRPr lang="en-US" dirty="0" smtClean="0"/>
          </a:p>
          <a:p>
            <a:r>
              <a:rPr lang="ar-IQ" dirty="0" smtClean="0"/>
              <a:t>إذا جاءت الهمزةُ المتوسّطةُ مفتوحةً بعد ألفٍ ساكنةٍ تكتبُ على السّطرِ، مثل: عباءَة – قراءَة.</a:t>
            </a:r>
            <a:endParaRPr lang="en-US" dirty="0" smtClean="0"/>
          </a:p>
          <a:p>
            <a:r>
              <a:rPr lang="ar-IQ" dirty="0" smtClean="0"/>
              <a:t>إذا جاءَت الهمزةُ المتوسّطةُ مفتوحةً بعدَ واوٍ ساكنةٍ تُكتبُ على السّطرِ، مثلُ: مروءَة – </a:t>
            </a:r>
            <a:r>
              <a:rPr lang="ar-IQ" dirty="0" err="1" smtClean="0"/>
              <a:t>سموْءَل</a:t>
            </a:r>
            <a:r>
              <a:rPr lang="ar-IQ" dirty="0" smtClean="0"/>
              <a:t>.</a:t>
            </a:r>
            <a:endParaRPr lang="en-US" dirty="0" smtClean="0"/>
          </a:p>
          <a:p>
            <a:r>
              <a:rPr lang="ar-IQ" dirty="0" smtClean="0"/>
              <a:t>إذا جاءَتِ الهمزةُ المتوسّطةُ مفتوحةً بعدَ ياءٍ ساكنةٍ تُكتبُ على نبرةٍ، مثلُ: هيْئَة – ييْئَس.</a:t>
            </a:r>
            <a:endParaRPr lang="en-US" dirty="0" smtClean="0"/>
          </a:p>
          <a:p>
            <a:r>
              <a:rPr lang="ar-IQ" dirty="0" smtClean="0"/>
              <a:t>إذا جاءَتِ الهمزةُ المتوسّطةُ مضمومةً بعدَ ياءٍ ساكنةٍ تُكتبُ على نبرةٍ، مثلُ: ميْئُوس.</a:t>
            </a:r>
            <a:endParaRPr lang="en-US" dirty="0" smtClean="0"/>
          </a:p>
          <a:p>
            <a:r>
              <a:rPr lang="ar-IQ" dirty="0" smtClean="0"/>
              <a:t>ثانياً: الهمزة المتطرّفة</a:t>
            </a:r>
            <a:endParaRPr lang="en-US" dirty="0" smtClean="0"/>
          </a:p>
          <a:p>
            <a:r>
              <a:rPr lang="ar-IQ" dirty="0" smtClean="0"/>
              <a:t>هيَ همزةٌ تأتي في آخرِ الكلمةِ، وتُكتبُ بحسبِ حركةِ الحرفِ الّذي قبلَها.</a:t>
            </a:r>
            <a:endParaRPr lang="en-US" dirty="0" smtClean="0"/>
          </a:p>
          <a:p>
            <a:r>
              <a:rPr lang="ar-IQ" dirty="0" smtClean="0"/>
              <a:t>إذا كانَ ما قبلَها مكسوراً تُكتبُ على ياءٍ غيرِ منقوطةٍ، مثلُ: شاطِئ.</a:t>
            </a:r>
            <a:endParaRPr lang="en-US" dirty="0" smtClean="0"/>
          </a:p>
          <a:p>
            <a:endParaRPr lang="ar-IQ"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7500" lnSpcReduction="20000"/>
          </a:bodyPr>
          <a:lstStyle/>
          <a:p>
            <a:r>
              <a:rPr lang="ar-IQ" dirty="0" smtClean="0"/>
              <a:t>إذا كانَ ما قبلَها مضموماً تُكتبُ على واوٍ، مثلُ: تباطُؤ.</a:t>
            </a:r>
            <a:endParaRPr lang="en-US" dirty="0" smtClean="0"/>
          </a:p>
          <a:p>
            <a:r>
              <a:rPr lang="ar-IQ" dirty="0" smtClean="0"/>
              <a:t>إذا كانَ ما قبلَها مفتوحاً تُكتبُ على ألفٍ، مثلُ: قرَأ.</a:t>
            </a:r>
            <a:endParaRPr lang="en-US" dirty="0" smtClean="0"/>
          </a:p>
          <a:p>
            <a:r>
              <a:rPr lang="ar-IQ" dirty="0" smtClean="0"/>
              <a:t>إذا كانَ ما قبلَها ساكناً تُكتبُ على السّطرِ، مثلُ: بناء.</a:t>
            </a:r>
            <a:endParaRPr lang="en-US" dirty="0" smtClean="0"/>
          </a:p>
          <a:p>
            <a:r>
              <a:rPr lang="ar-IQ" dirty="0" smtClean="0"/>
              <a:t>أمّا إذا جاءَت هذهِ الهمزةُ منوّنةً بتنوينِ الفتحِ فإنّها تُكتبُ على النّحوِ التّالي:</a:t>
            </a:r>
            <a:endParaRPr lang="en-US" dirty="0" smtClean="0"/>
          </a:p>
          <a:p>
            <a:r>
              <a:rPr lang="ar-IQ" dirty="0" smtClean="0"/>
              <a:t>إذا سُبقَت بألفِ مدٍّ تُكتبُ على السَّطرِ ويُرسمُ التّنوين فوقَ الهمزةِ، مثل: بناءً.</a:t>
            </a:r>
            <a:endParaRPr lang="en-US" dirty="0" smtClean="0"/>
          </a:p>
          <a:p>
            <a:r>
              <a:rPr lang="ar-IQ" dirty="0" smtClean="0"/>
              <a:t>إذا سُبقَت بحرفٍ من حروفِ الفصلِ يُرسمُ التّنوينُ على ألفٍ بعد الهمزة، وتُكتبُ الهمزةُ على السّطرِ، مثلُ: جزءاً.</a:t>
            </a:r>
            <a:endParaRPr lang="en-US" dirty="0" smtClean="0"/>
          </a:p>
          <a:p>
            <a:r>
              <a:rPr lang="ar-IQ" dirty="0" smtClean="0"/>
              <a:t>إذا سُبقَت بحرفٍ من حروفِ الوصلِ يرسمُ التّنوينُ على ألفٍ بعدَ الهمزةِ، ويوصلُ الحرفُ الّذي قبل الهمزةِ بالألفِ، وتكتبُ الهمزةُ على نبرةٍ، مثلُ: عبئاً.</a:t>
            </a:r>
            <a:endParaRPr lang="en-US" dirty="0" smtClean="0"/>
          </a:p>
          <a:p>
            <a:r>
              <a:rPr lang="ar-IQ" dirty="0" smtClean="0"/>
              <a:t>علامات الترقيم:</a:t>
            </a:r>
            <a:endParaRPr lang="en-US" dirty="0" smtClean="0"/>
          </a:p>
          <a:p>
            <a:r>
              <a:rPr lang="ar-IQ" dirty="0" smtClean="0"/>
              <a:t>الكتابة تعبر عن الكلام ، وهذا يعني أن يكون في الكتابة سمات الكلام ، من وقفات ، ومن رفع الصوت وخفضه ، ومن تمييز الخبر من الإنشاء  ... والذي يعبر عن ذلك كله هو علامات الترقيم .</a:t>
            </a:r>
            <a:endParaRPr lang="en-US" dirty="0" smtClean="0"/>
          </a:p>
          <a:p>
            <a:r>
              <a:rPr lang="ar-IQ" dirty="0" smtClean="0"/>
              <a:t> نقصد بالترقيم ، وضع رموز اصطلاحية معينة بين الجمل أو الكلمات ، وعلامات التّرقيم في اللغة العربية ذات أهمية كبيرة في توضيح معاني الجمل للقارئ، وهي في الكتابة تُغني عن الإشارة بالوسائل الأخرى التي يستخدمها المتحدّث للتعبير عمّا في نفسه .</a:t>
            </a:r>
            <a:endParaRPr lang="en-US" dirty="0" smtClean="0"/>
          </a:p>
          <a:p>
            <a:r>
              <a:rPr lang="ar-IQ" u="sng" dirty="0" smtClean="0"/>
              <a:t>1-الفَاصِلَةُ (،) </a:t>
            </a:r>
            <a:endParaRPr lang="en-US" dirty="0" smtClean="0"/>
          </a:p>
          <a:p>
            <a:r>
              <a:rPr lang="ar-IQ" dirty="0" smtClean="0"/>
              <a:t>وتسمى " </a:t>
            </a:r>
            <a:r>
              <a:rPr lang="ar-IQ" dirty="0" err="1" smtClean="0"/>
              <a:t>الفَصْلة</a:t>
            </a:r>
            <a:r>
              <a:rPr lang="ar-IQ" dirty="0" smtClean="0"/>
              <a:t> " وهي تَدُلُّ على وَقْفٍ قصير ، بَيْنَ مَعَاني الْجمّلة لتمييز أجزاء الكلام بعضه عن بعض ، وهي أكثر علامات الترقيم استعمالاً في الكتابة ، ومن مواضعها :  </a:t>
            </a:r>
            <a:endParaRPr lang="en-US" dirty="0" smtClean="0"/>
          </a:p>
          <a:p>
            <a:r>
              <a:rPr lang="ar-IQ" dirty="0" smtClean="0"/>
              <a:t>   1- بين الجمل المترابطة وأشباه الجمل ، مثل :</a:t>
            </a:r>
            <a:endParaRPr lang="en-US" dirty="0" smtClean="0"/>
          </a:p>
          <a:p>
            <a:r>
              <a:rPr lang="ar-IQ" dirty="0" smtClean="0"/>
              <a:t>      كتب أحدهم إلى صديق له : "مثلي هفا ، ومثلك عفا " فأجابه : "مثلك اعتذر ، ومثلي اغتفر " . </a:t>
            </a:r>
            <a:endParaRPr lang="en-US" dirty="0" smtClean="0"/>
          </a:p>
          <a:p>
            <a:endParaRPr lang="ar-IQ"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7500" lnSpcReduction="20000"/>
          </a:bodyPr>
          <a:lstStyle/>
          <a:p>
            <a:r>
              <a:rPr lang="ar-IQ" dirty="0" smtClean="0"/>
              <a:t>       كان لبعضِ الأطباء تلميذٌ ذكيٌ ، يُحبّهُ كثيراً ، وكانَ التلّميذُ يَحبُّ </a:t>
            </a:r>
            <a:r>
              <a:rPr lang="ar-IQ" dirty="0" err="1" smtClean="0"/>
              <a:t>استاذه</a:t>
            </a:r>
            <a:r>
              <a:rPr lang="ar-IQ" dirty="0" smtClean="0"/>
              <a:t> ، وَيُلازِمُه وَيَخْدِمُه .</a:t>
            </a:r>
            <a:endParaRPr lang="en-US" dirty="0" smtClean="0"/>
          </a:p>
          <a:p>
            <a:r>
              <a:rPr lang="ar-IQ" dirty="0" smtClean="0"/>
              <a:t>     2- بين الشرط والجواب ، مثل :</a:t>
            </a:r>
            <a:endParaRPr lang="en-US" dirty="0" smtClean="0"/>
          </a:p>
          <a:p>
            <a:r>
              <a:rPr lang="ar-IQ" dirty="0" smtClean="0"/>
              <a:t>  كتب أحدهم : أما بعد ، فإن كان إخوان الثقة كثيراً ، فأنت أولهم ، وإن كانوا قليلاً ، فأنت أوثقهم ، وإن كانوا واحداً ، فأنت هو .  </a:t>
            </a:r>
            <a:endParaRPr lang="en-US" dirty="0" smtClean="0"/>
          </a:p>
          <a:p>
            <a:r>
              <a:rPr lang="ar-IQ" dirty="0" smtClean="0"/>
              <a:t> 3- بعد المنادى ، مثل :</a:t>
            </a:r>
            <a:endParaRPr lang="en-US" dirty="0" smtClean="0"/>
          </a:p>
          <a:p>
            <a:r>
              <a:rPr lang="ar-IQ" dirty="0" smtClean="0"/>
              <a:t>  يا سامرُ ، سِرْ على رصيف الشارِعِ .</a:t>
            </a:r>
            <a:endParaRPr lang="en-US" dirty="0" smtClean="0"/>
          </a:p>
          <a:p>
            <a:r>
              <a:rPr lang="ar-IQ" dirty="0" smtClean="0"/>
              <a:t>  يا سائِقَ السَّيّارَةِ ، لا تُسْرِعْ .</a:t>
            </a:r>
            <a:endParaRPr lang="en-US" dirty="0" smtClean="0"/>
          </a:p>
          <a:p>
            <a:r>
              <a:rPr lang="ar-IQ" dirty="0" smtClean="0"/>
              <a:t>  يا أبي ، عُدْ إلَينْا . </a:t>
            </a:r>
            <a:endParaRPr lang="en-US" dirty="0" smtClean="0"/>
          </a:p>
          <a:p>
            <a:r>
              <a:rPr lang="ar-IQ" dirty="0" smtClean="0"/>
              <a:t>4-  بين أنواع الشيء وأقسامه ، مثل :</a:t>
            </a:r>
            <a:endParaRPr lang="en-US" dirty="0" smtClean="0"/>
          </a:p>
          <a:p>
            <a:r>
              <a:rPr lang="ar-IQ" dirty="0" smtClean="0"/>
              <a:t>     المؤمنون ثلاثة : واحد مشغول بآخرته ، وآخر مشغول بدنياه ، وثالث جمع بين الدنيا والآخرة . </a:t>
            </a:r>
            <a:endParaRPr lang="en-US" dirty="0" smtClean="0"/>
          </a:p>
          <a:p>
            <a:r>
              <a:rPr lang="ar-IQ" dirty="0" smtClean="0"/>
              <a:t>     للقائل على السامع ثلاث : جمع البال ، والكتمان ، وبسط العذر .</a:t>
            </a:r>
            <a:endParaRPr lang="en-US" dirty="0" smtClean="0"/>
          </a:p>
          <a:p>
            <a:r>
              <a:rPr lang="ar-IQ" u="sng" dirty="0" smtClean="0"/>
              <a:t>2-الفاصلة المنقوطة (؛) </a:t>
            </a:r>
            <a:endParaRPr lang="en-US" dirty="0" smtClean="0"/>
          </a:p>
          <a:p>
            <a:r>
              <a:rPr lang="ar-IQ" dirty="0" smtClean="0"/>
              <a:t>ويقف القارئ عندها وقفة أطول من وقفته على الفاصلة بقليل ، وتجيء هذه العلامة في الغالب بين جملتين تكون إحداهما سبباً في الأخرى ، أو بين الجمل الطويلة التي يتألف من مجموعها كلام مفيد ، وذلك ليتمكن القارئ من الاستراحة والتنفس بين هذه الجمل .  </a:t>
            </a:r>
            <a:endParaRPr lang="en-US" dirty="0" smtClean="0"/>
          </a:p>
          <a:p>
            <a:r>
              <a:rPr lang="ar-IQ" dirty="0" smtClean="0"/>
              <a:t>أمثلة :</a:t>
            </a:r>
            <a:endParaRPr lang="en-US" dirty="0" smtClean="0"/>
          </a:p>
          <a:p>
            <a:r>
              <a:rPr lang="ar-IQ" dirty="0" smtClean="0"/>
              <a:t>  فُصِل الموظف من عمله ؛ لأنَّهُ مُهملٌ.</a:t>
            </a:r>
            <a:endParaRPr lang="en-US" dirty="0" smtClean="0"/>
          </a:p>
          <a:p>
            <a:r>
              <a:rPr lang="ar-IQ" dirty="0" smtClean="0"/>
              <a:t>  كن </a:t>
            </a:r>
            <a:r>
              <a:rPr lang="ar-IQ" dirty="0" err="1" smtClean="0"/>
              <a:t>ببعضك</a:t>
            </a:r>
            <a:r>
              <a:rPr lang="ar-IQ" dirty="0" smtClean="0"/>
              <a:t> لي ؛ حتى أكون بكلي </a:t>
            </a:r>
            <a:r>
              <a:rPr lang="ar-IQ" dirty="0" err="1" smtClean="0"/>
              <a:t>لك</a:t>
            </a:r>
            <a:r>
              <a:rPr lang="ar-IQ" dirty="0" smtClean="0"/>
              <a:t> .</a:t>
            </a:r>
            <a:endParaRPr lang="en-US" dirty="0" smtClean="0"/>
          </a:p>
          <a:p>
            <a:r>
              <a:rPr lang="ar-IQ" dirty="0" smtClean="0"/>
              <a:t>  ”إياك والعَجَلَة ، فإن العربَ تُكنّيها أُمَّ الندامة ؛ لأن صاحِبها يقولُ قبْلَ أن يَعْلَمَ ، ويُجيبُ قبل أن يَفْهمَ ، ... " .  </a:t>
            </a:r>
            <a:endParaRPr lang="en-US" dirty="0" smtClean="0"/>
          </a:p>
          <a:p>
            <a:endParaRPr lang="ar-IQ"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0000" lnSpcReduction="20000"/>
          </a:bodyPr>
          <a:lstStyle/>
          <a:p>
            <a:r>
              <a:rPr lang="ar-IQ" dirty="0" smtClean="0"/>
              <a:t>3</a:t>
            </a:r>
            <a:r>
              <a:rPr lang="ar-IQ" u="sng" dirty="0" smtClean="0"/>
              <a:t>-  النُقْطَةُ ( . )</a:t>
            </a:r>
            <a:r>
              <a:rPr lang="ar-IQ" dirty="0" smtClean="0"/>
              <a:t> : وتعبر عن وقف طويل ، وتوضع في نهاية الجملة التامة المعنى ، وتوضع في نهاية الفقرة أو المقطع وكما توضع في نهاية البحث أو الموضوع المكتوب .  </a:t>
            </a:r>
            <a:endParaRPr lang="en-US" dirty="0" smtClean="0"/>
          </a:p>
          <a:p>
            <a:r>
              <a:rPr lang="ar-IQ" dirty="0" smtClean="0"/>
              <a:t>الأمثلة :</a:t>
            </a:r>
            <a:endParaRPr lang="en-US" dirty="0" smtClean="0"/>
          </a:p>
          <a:p>
            <a:r>
              <a:rPr lang="ar-IQ" dirty="0" smtClean="0"/>
              <a:t>  تُكْتَبُ الهمزة في آخر الكلمة منفردة إذا جاءت بعد ساكن .</a:t>
            </a:r>
            <a:endParaRPr lang="en-US" dirty="0" smtClean="0"/>
          </a:p>
          <a:p>
            <a:r>
              <a:rPr lang="ar-IQ" dirty="0" smtClean="0"/>
              <a:t>  أعْطونَا السَّلامَ .</a:t>
            </a:r>
            <a:endParaRPr lang="en-US" dirty="0" smtClean="0"/>
          </a:p>
          <a:p>
            <a:r>
              <a:rPr lang="ar-IQ" dirty="0" smtClean="0"/>
              <a:t>4</a:t>
            </a:r>
            <a:r>
              <a:rPr lang="ar-IQ" u="sng" dirty="0" smtClean="0"/>
              <a:t>- النُقطَتانِ (:)</a:t>
            </a:r>
            <a:r>
              <a:rPr lang="ar-IQ" dirty="0" smtClean="0"/>
              <a:t> وهي علامة وقف متوسط ، تستعمل في التوضيح ، لتمييز ما بعدهما عما قبلهما .  </a:t>
            </a:r>
            <a:endParaRPr lang="en-US" dirty="0" smtClean="0"/>
          </a:p>
          <a:p>
            <a:r>
              <a:rPr lang="ar-IQ" dirty="0" smtClean="0"/>
              <a:t>تُوضع النقطتان الرأسيتان : </a:t>
            </a:r>
            <a:endParaRPr lang="en-US" dirty="0" smtClean="0"/>
          </a:p>
          <a:p>
            <a:r>
              <a:rPr lang="ar-IQ" dirty="0" smtClean="0"/>
              <a:t>      بَعْدَ فِعْلِ القَوْلِ ، مثل : قال حكيمٌ : الإتحاد قوة .</a:t>
            </a:r>
            <a:endParaRPr lang="en-US" dirty="0" smtClean="0"/>
          </a:p>
          <a:p>
            <a:r>
              <a:rPr lang="ar-IQ" dirty="0" smtClean="0"/>
              <a:t>  عند إعراب الجمل . مثل :</a:t>
            </a:r>
            <a:endParaRPr lang="en-US" dirty="0" smtClean="0"/>
          </a:p>
          <a:p>
            <a:r>
              <a:rPr lang="ar-IQ" dirty="0" smtClean="0"/>
              <a:t>العملُ مقدسٌ</a:t>
            </a:r>
            <a:endParaRPr lang="en-US" dirty="0" smtClean="0"/>
          </a:p>
          <a:p>
            <a:r>
              <a:rPr lang="ar-IQ" dirty="0" smtClean="0"/>
              <a:t>العملُ : مبتدأ مرفوع بالضمة .</a:t>
            </a:r>
            <a:endParaRPr lang="en-US" dirty="0" smtClean="0"/>
          </a:p>
          <a:p>
            <a:r>
              <a:rPr lang="ar-IQ" dirty="0" smtClean="0"/>
              <a:t>مقدسٌ : خبر مرفوع بتنوين الضم .  </a:t>
            </a:r>
            <a:endParaRPr lang="en-US" dirty="0" smtClean="0"/>
          </a:p>
          <a:p>
            <a:r>
              <a:rPr lang="ar-IQ" u="sng" dirty="0" smtClean="0"/>
              <a:t> 5-  بين الشيء وأقسامه</a:t>
            </a:r>
            <a:r>
              <a:rPr lang="ar-IQ" dirty="0" smtClean="0"/>
              <a:t> ، مثل:</a:t>
            </a:r>
            <a:endParaRPr lang="en-US" dirty="0" smtClean="0"/>
          </a:p>
          <a:p>
            <a:r>
              <a:rPr lang="ar-IQ" dirty="0" smtClean="0"/>
              <a:t>  أصابع اليد خمس : الإبهام ، والسبابة ، والوسطى ، والبنصر ، والخنصر .</a:t>
            </a:r>
            <a:endParaRPr lang="en-US" dirty="0" smtClean="0"/>
          </a:p>
          <a:p>
            <a:r>
              <a:rPr lang="ar-IQ" dirty="0" smtClean="0"/>
              <a:t>  الكلمة ثلاثة أقسام : اسم ، وفعل ، وحرف .   </a:t>
            </a:r>
            <a:endParaRPr lang="en-US" dirty="0" smtClean="0"/>
          </a:p>
          <a:p>
            <a:r>
              <a:rPr lang="ar-IQ" u="sng" dirty="0" smtClean="0"/>
              <a:t>6-  عَلاَمةُ التّعَجُّبِ  ( ! ) </a:t>
            </a:r>
            <a:endParaRPr lang="en-US" dirty="0" smtClean="0"/>
          </a:p>
          <a:p>
            <a:r>
              <a:rPr lang="ar-IQ" dirty="0" smtClean="0"/>
              <a:t>وتسمىَّ عَلاَمة التأثر وهي علامة وقف طويل ، تُستْعَمْلُ بَعْدَ تَعجُّبٍ ، أو فَرَحٍ ، أو خَوْفٍ ، أو استغاثة . </a:t>
            </a:r>
            <a:endParaRPr lang="en-US" dirty="0" smtClean="0"/>
          </a:p>
          <a:p>
            <a:r>
              <a:rPr lang="ar-IQ" dirty="0" smtClean="0"/>
              <a:t>أمثلة :</a:t>
            </a:r>
            <a:endParaRPr lang="en-US" dirty="0" smtClean="0"/>
          </a:p>
          <a:p>
            <a:r>
              <a:rPr lang="ar-IQ" dirty="0" smtClean="0"/>
              <a:t>  ما أجمل البحر ! </a:t>
            </a:r>
            <a:endParaRPr lang="en-US" dirty="0" smtClean="0"/>
          </a:p>
          <a:p>
            <a:r>
              <a:rPr lang="ar-IQ" dirty="0" smtClean="0"/>
              <a:t>  أهْلاً بِمدْرَستي ! .</a:t>
            </a:r>
            <a:endParaRPr lang="en-US" dirty="0" smtClean="0"/>
          </a:p>
          <a:p>
            <a:r>
              <a:rPr lang="ar-IQ" dirty="0" smtClean="0"/>
              <a:t>  ودهراً تولي يا </a:t>
            </a:r>
            <a:r>
              <a:rPr lang="ar-IQ" dirty="0" err="1" smtClean="0"/>
              <a:t>بثين</a:t>
            </a:r>
            <a:r>
              <a:rPr lang="ar-IQ" dirty="0" smtClean="0"/>
              <a:t> ، يعود !</a:t>
            </a:r>
            <a:endParaRPr lang="en-US" dirty="0" smtClean="0"/>
          </a:p>
          <a:p>
            <a:r>
              <a:rPr lang="ar-IQ" dirty="0" smtClean="0"/>
              <a:t>  ألا ليت أيام الصفاء جديد !   </a:t>
            </a:r>
            <a:endParaRPr lang="en-US" dirty="0" smtClean="0"/>
          </a:p>
          <a:p>
            <a:endParaRPr lang="ar-IQ"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62500" lnSpcReduction="20000"/>
          </a:bodyPr>
          <a:lstStyle/>
          <a:p>
            <a:r>
              <a:rPr lang="ar-IQ" u="sng" dirty="0" smtClean="0"/>
              <a:t>- عَلاَمةُ الاستفِهْامِ  ( ؟ )</a:t>
            </a:r>
            <a:endParaRPr lang="en-US" dirty="0" smtClean="0"/>
          </a:p>
          <a:p>
            <a:r>
              <a:rPr lang="ar-IQ" dirty="0" smtClean="0"/>
              <a:t>من علامات الوقف الطويل ، وتوضع في نهاية الجمل المستفهم </a:t>
            </a:r>
            <a:r>
              <a:rPr lang="ar-IQ" dirty="0" err="1" smtClean="0"/>
              <a:t>بها</a:t>
            </a:r>
            <a:r>
              <a:rPr lang="ar-IQ" dirty="0" smtClean="0"/>
              <a:t> عن شيء .  </a:t>
            </a:r>
            <a:endParaRPr lang="en-US" dirty="0" smtClean="0"/>
          </a:p>
          <a:p>
            <a:r>
              <a:rPr lang="ar-IQ" dirty="0" smtClean="0"/>
              <a:t>الأمثلة:</a:t>
            </a:r>
            <a:endParaRPr lang="en-US" dirty="0" smtClean="0"/>
          </a:p>
          <a:p>
            <a:r>
              <a:rPr lang="ar-IQ" dirty="0" smtClean="0"/>
              <a:t>  ماذا تُفضِّلُ ؟</a:t>
            </a:r>
            <a:endParaRPr lang="en-US" dirty="0" smtClean="0"/>
          </a:p>
          <a:p>
            <a:r>
              <a:rPr lang="ar-IQ" dirty="0" smtClean="0"/>
              <a:t>  كَمْ هو عُمْرُك ؟</a:t>
            </a:r>
            <a:endParaRPr lang="en-US" dirty="0" smtClean="0"/>
          </a:p>
          <a:p>
            <a:r>
              <a:rPr lang="ar-IQ" u="sng" dirty="0" smtClean="0"/>
              <a:t>8-  الوصلة ( _ ) </a:t>
            </a:r>
            <a:endParaRPr lang="en-US" dirty="0" smtClean="0"/>
          </a:p>
          <a:p>
            <a:r>
              <a:rPr lang="ar-IQ" dirty="0" smtClean="0"/>
              <a:t>وتوضع للفصل بين متلازمين ، مثل المبتدأ والخبر ، أو بين ركني الجملة إذا طالَ الركن الأول فيها ، أو بين العدد والمعدود إذا كانا في أول السطر ، وكذلك بين المتحاورين . </a:t>
            </a:r>
            <a:endParaRPr lang="en-US" dirty="0" smtClean="0"/>
          </a:p>
          <a:p>
            <a:r>
              <a:rPr lang="ar-IQ" dirty="0" smtClean="0"/>
              <a:t>أمثلة :</a:t>
            </a:r>
            <a:endParaRPr lang="en-US" dirty="0" smtClean="0"/>
          </a:p>
          <a:p>
            <a:r>
              <a:rPr lang="ar-IQ" dirty="0" smtClean="0"/>
              <a:t>   ماذا تعمل في هذه الأيام ؟</a:t>
            </a:r>
            <a:endParaRPr lang="en-US" dirty="0" smtClean="0"/>
          </a:p>
          <a:p>
            <a:r>
              <a:rPr lang="ar-IQ" dirty="0" smtClean="0"/>
              <a:t>اكتب خاطرة للصحافة.</a:t>
            </a:r>
            <a:endParaRPr lang="en-US" dirty="0" smtClean="0"/>
          </a:p>
          <a:p>
            <a:r>
              <a:rPr lang="ar-IQ" dirty="0" smtClean="0"/>
              <a:t>وما أخبار عمرو ؟ </a:t>
            </a:r>
            <a:endParaRPr lang="en-US" dirty="0" smtClean="0"/>
          </a:p>
          <a:p>
            <a:r>
              <a:rPr lang="ar-IQ" dirty="0" smtClean="0"/>
              <a:t>– يقوم ببناء بيتٍ .</a:t>
            </a:r>
            <a:endParaRPr lang="en-US" dirty="0" smtClean="0"/>
          </a:p>
          <a:p>
            <a:r>
              <a:rPr lang="ar-IQ" dirty="0" smtClean="0"/>
              <a:t>     إنَّ التاجر الصغير الذي يُراعي الصدق والأمانة مع جميع من يعامله من كل الطبقات – يصبح بعد سنوات قليلة تاجراً كبيراً .              </a:t>
            </a:r>
            <a:endParaRPr lang="en-US" dirty="0" smtClean="0"/>
          </a:p>
          <a:p>
            <a:r>
              <a:rPr lang="ar-IQ" u="sng" dirty="0" smtClean="0"/>
              <a:t>9- علامة الاعتراض </a:t>
            </a:r>
            <a:endParaRPr lang="en-US" dirty="0" smtClean="0"/>
          </a:p>
          <a:p>
            <a:r>
              <a:rPr lang="ar-IQ" dirty="0" smtClean="0"/>
              <a:t>1. ( _ _ )                                   2. (        ) </a:t>
            </a:r>
            <a:endParaRPr lang="en-US" dirty="0" smtClean="0"/>
          </a:p>
          <a:p>
            <a:r>
              <a:rPr lang="ar-IQ" dirty="0" smtClean="0"/>
              <a:t>وتوضع بينهما الجملة المعترضة ، أو الجملة التفسيرية ، كما توضع بينهما الألفاظ الأجنبية .  </a:t>
            </a:r>
            <a:endParaRPr lang="en-US" dirty="0" smtClean="0"/>
          </a:p>
          <a:p>
            <a:r>
              <a:rPr lang="ar-IQ" dirty="0" smtClean="0"/>
              <a:t>الأمثلة :</a:t>
            </a:r>
            <a:endParaRPr lang="en-US" dirty="0" smtClean="0"/>
          </a:p>
          <a:p>
            <a:r>
              <a:rPr lang="ar-IQ" dirty="0" smtClean="0"/>
              <a:t>  عُمان ( بضم العين ) قطر عربي .</a:t>
            </a:r>
            <a:endParaRPr lang="en-US" dirty="0" smtClean="0"/>
          </a:p>
          <a:p>
            <a:r>
              <a:rPr lang="ar-IQ" dirty="0" smtClean="0"/>
              <a:t>  ضَيَّعَ – هداه الله – عمره وثروته .</a:t>
            </a:r>
            <a:endParaRPr lang="en-US" dirty="0" smtClean="0"/>
          </a:p>
          <a:p>
            <a:r>
              <a:rPr lang="ar-IQ" dirty="0" smtClean="0"/>
              <a:t>  القاهرة ( حرسها اللّه ) أكبر مدينة في أفريقيا .</a:t>
            </a:r>
            <a:endParaRPr lang="en-US" dirty="0" smtClean="0"/>
          </a:p>
          <a:p>
            <a:r>
              <a:rPr lang="ar-IQ" dirty="0" smtClean="0"/>
              <a:t>  علامة التنصيص وصورتها   "      </a:t>
            </a:r>
            <a:endParaRPr lang="ar-IQ"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70000" lnSpcReduction="20000"/>
          </a:bodyPr>
          <a:lstStyle/>
          <a:p>
            <a:r>
              <a:rPr lang="ar-IQ" dirty="0" smtClean="0"/>
              <a:t>ويوضع بين قوسيها المزدوجين كل كلام مقتبس بنصه .          </a:t>
            </a:r>
            <a:endParaRPr lang="en-US" dirty="0" smtClean="0"/>
          </a:p>
          <a:p>
            <a:r>
              <a:rPr lang="ar-IQ" dirty="0" smtClean="0"/>
              <a:t>الأمثلة : </a:t>
            </a:r>
            <a:endParaRPr lang="en-US" dirty="0" smtClean="0"/>
          </a:p>
          <a:p>
            <a:r>
              <a:rPr lang="ar-IQ" dirty="0" smtClean="0"/>
              <a:t>  تحب الفتاة أباها ، وتعجب </a:t>
            </a:r>
            <a:r>
              <a:rPr lang="ar-IQ" dirty="0" err="1" smtClean="0"/>
              <a:t>به</a:t>
            </a:r>
            <a:r>
              <a:rPr lang="ar-IQ" dirty="0" smtClean="0"/>
              <a:t> ، وقديماً قالوا : " كل فتاة بأبيها معجبة "  </a:t>
            </a:r>
            <a:endParaRPr lang="en-US" dirty="0" smtClean="0"/>
          </a:p>
          <a:p>
            <a:r>
              <a:rPr lang="ar-IQ" u="sng" dirty="0" smtClean="0"/>
              <a:t>  10- علامة الحذف وصورتها ( ... ) </a:t>
            </a:r>
            <a:endParaRPr lang="en-US" dirty="0" smtClean="0"/>
          </a:p>
          <a:p>
            <a:r>
              <a:rPr lang="ar-IQ" dirty="0" smtClean="0"/>
              <a:t>تُوْضعُ مكان الكلام المحذوف من النص.  </a:t>
            </a:r>
            <a:endParaRPr lang="en-US" dirty="0" smtClean="0"/>
          </a:p>
          <a:p>
            <a:r>
              <a:rPr lang="ar-IQ" u="sng" dirty="0" smtClean="0"/>
              <a:t> 11- القوسان </a:t>
            </a:r>
            <a:r>
              <a:rPr lang="ar-IQ" u="sng" dirty="0" err="1" smtClean="0"/>
              <a:t>المركنان</a:t>
            </a:r>
            <a:r>
              <a:rPr lang="ar-IQ" u="sng" dirty="0" smtClean="0"/>
              <a:t> وصورتهما [     ]       </a:t>
            </a:r>
            <a:endParaRPr lang="en-US" dirty="0" smtClean="0"/>
          </a:p>
          <a:p>
            <a:r>
              <a:rPr lang="ar-IQ" dirty="0" smtClean="0"/>
              <a:t>وتوضع بينهما زيادة قد يُدْخِلُها الكاتب على النص المقتبس أو يثبت بينهما عبارة من عنده يراها ساقطة من النص الذي يحققه، أو يكتمل بوجودها هذا النص .        </a:t>
            </a:r>
            <a:endParaRPr lang="en-US" dirty="0" smtClean="0"/>
          </a:p>
          <a:p>
            <a:r>
              <a:rPr lang="ar-IQ" u="sng" dirty="0" smtClean="0"/>
              <a:t>12- علامة المماثلة ( = ) </a:t>
            </a:r>
            <a:endParaRPr lang="en-US" dirty="0" smtClean="0"/>
          </a:p>
          <a:p>
            <a:r>
              <a:rPr lang="ar-IQ" dirty="0" smtClean="0"/>
              <a:t>توضع تحت الألفاظ المكررة ، بدل إعادة كتابتها .</a:t>
            </a:r>
            <a:endParaRPr lang="en-US" dirty="0" smtClean="0"/>
          </a:p>
          <a:p>
            <a:r>
              <a:rPr lang="ar-IQ" u="sng" dirty="0" smtClean="0"/>
              <a:t>التطبيق عليها:</a:t>
            </a:r>
            <a:endParaRPr lang="en-US" dirty="0" smtClean="0"/>
          </a:p>
          <a:p>
            <a:r>
              <a:rPr lang="ar-SA" dirty="0" smtClean="0"/>
              <a:t>1- مضى الليل إلا ثلثه، فسمعت طارقا ما كنت </a:t>
            </a:r>
            <a:r>
              <a:rPr lang="ar-SA" dirty="0" err="1" smtClean="0"/>
              <a:t>لأتنبينه</a:t>
            </a:r>
            <a:r>
              <a:rPr lang="ar-SA" dirty="0" smtClean="0"/>
              <a:t> لولا سكون الليل، فقلت</a:t>
            </a:r>
            <a:r>
              <a:rPr lang="en-US" dirty="0" smtClean="0"/>
              <a:t>:</a:t>
            </a:r>
            <a:br>
              <a:rPr lang="en-US" dirty="0" smtClean="0"/>
            </a:br>
            <a:r>
              <a:rPr lang="ar-SA" dirty="0" smtClean="0"/>
              <a:t>من الطارق؟</a:t>
            </a:r>
            <a:endParaRPr lang="en-US" dirty="0" smtClean="0"/>
          </a:p>
          <a:p>
            <a:r>
              <a:rPr lang="ar-SA" dirty="0" smtClean="0"/>
              <a:t>فقال</a:t>
            </a:r>
            <a:r>
              <a:rPr lang="en-US" dirty="0" smtClean="0"/>
              <a:t>: </a:t>
            </a:r>
          </a:p>
          <a:p>
            <a:r>
              <a:rPr lang="ar-SA" dirty="0" smtClean="0"/>
              <a:t>غريب حائر، ضل سبيله، أعوزه المأوى فلم يجد غيركم يعتمد عليه</a:t>
            </a:r>
            <a:r>
              <a:rPr lang="en-US" dirty="0" smtClean="0"/>
              <a:t>.</a:t>
            </a:r>
            <a:br>
              <a:rPr lang="en-US" dirty="0" smtClean="0"/>
            </a:br>
            <a:r>
              <a:rPr lang="ar-SA" dirty="0" smtClean="0"/>
              <a:t>فقلت في نفسي</a:t>
            </a:r>
            <a:r>
              <a:rPr lang="en-US" dirty="0" smtClean="0"/>
              <a:t>: </a:t>
            </a:r>
            <a:br>
              <a:rPr lang="en-US" dirty="0" smtClean="0"/>
            </a:br>
            <a:r>
              <a:rPr lang="ar-SA" dirty="0" smtClean="0"/>
              <a:t>لابد لهذا الرجل من شأن</a:t>
            </a:r>
            <a:r>
              <a:rPr lang="en-US" dirty="0" smtClean="0"/>
              <a:t>!</a:t>
            </a:r>
            <a:br>
              <a:rPr lang="en-US" dirty="0" smtClean="0"/>
            </a:br>
            <a:r>
              <a:rPr lang="ar-SA" dirty="0" smtClean="0"/>
              <a:t>وفتحت الباب. فإذا هو شيخ قصير القامة، نحيل الجسد،تنطوي أسارير وجهه على حوادث الدهر</a:t>
            </a:r>
            <a:r>
              <a:rPr lang="en-US" dirty="0" smtClean="0"/>
              <a:t>.</a:t>
            </a:r>
          </a:p>
          <a:p>
            <a:r>
              <a:rPr lang="ar-IQ" dirty="0" smtClean="0"/>
              <a:t>2- للقلب أخلاق محمودة ، منها: التوكل على الله تعالى ، والإخلاص له سبحانه وتعالى، والحمد والشكر على النعم ، والتوبة من المعاصي، والخوف، والرجاء، والزهد، والصبر، والمحبة، والرضا، وذكر هادم اللذات، ... </a:t>
            </a:r>
            <a:r>
              <a:rPr lang="ar-IQ" dirty="0" err="1" smtClean="0"/>
              <a:t>إلخ</a:t>
            </a:r>
            <a:endParaRPr lang="en-US" dirty="0" smtClean="0"/>
          </a:p>
          <a:p>
            <a:r>
              <a:rPr lang="ar-IQ" dirty="0" smtClean="0"/>
              <a:t>3- الكلمة العربية : اسم ، وفعل، وحرف. والجملة العربية : جملة اسمية، وجملة فعلية.</a:t>
            </a:r>
            <a:endParaRPr lang="en-US" dirty="0" smtClean="0"/>
          </a:p>
          <a:p>
            <a:endParaRPr lang="ar-IQ"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lstStyle/>
          <a:p>
            <a:r>
              <a:rPr lang="ar-IQ" dirty="0" smtClean="0"/>
              <a:t>4- قال التابعي الجليل الحسن البصري -رضي الله عنه-: «يا ابن آدم ، إنما أنت أيام ، فإذا ذهب يوم .. ذهب بعضك».</a:t>
            </a:r>
            <a:endParaRPr lang="en-US" dirty="0" smtClean="0"/>
          </a:p>
          <a:p>
            <a:r>
              <a:rPr lang="ar-IQ" dirty="0" smtClean="0"/>
              <a:t>5- اهجر النوم؛ لتحصيل العلم؛ لأن من طبع النفس: النوم، والكسل.</a:t>
            </a:r>
            <a:endParaRPr lang="en-US" dirty="0" smtClean="0"/>
          </a:p>
          <a:p>
            <a:r>
              <a:rPr lang="ar-IQ" dirty="0" smtClean="0"/>
              <a:t> </a:t>
            </a:r>
            <a:endParaRPr lang="en-US" dirty="0" smtClean="0"/>
          </a:p>
          <a:p>
            <a:r>
              <a:rPr lang="ar-IQ" dirty="0" smtClean="0"/>
              <a:t>	</a:t>
            </a:r>
            <a:endParaRPr lang="en-US" dirty="0" smtClean="0"/>
          </a:p>
          <a:p>
            <a:endParaRPr lang="ar-IQ" dirty="0"/>
          </a:p>
        </p:txBody>
      </p:sp>
    </p:spTree>
  </p:cSld>
  <p:clrMapOvr>
    <a:masterClrMapping/>
  </p:clrMapOvr>
  <p:transition>
    <p:checke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901014" cy="6188224"/>
          </a:xfrm>
        </p:spPr>
        <p:txBody>
          <a:bodyPr>
            <a:normAutofit fontScale="62500" lnSpcReduction="20000"/>
          </a:bodyPr>
          <a:lstStyle/>
          <a:p>
            <a:r>
              <a:rPr lang="ar-SA" dirty="0" smtClean="0"/>
              <a:t>لله : اللام حرف جر ، ولفظ الجلالة اسم مجرور باللام وعلامة جره الكسرة ، وشبه الجملة متعلق بمحذوف في محل رفع خبر المبتدأ . </a:t>
            </a:r>
            <a:endParaRPr lang="en-US" dirty="0" smtClean="0"/>
          </a:p>
          <a:p>
            <a:r>
              <a:rPr lang="ar-SA" dirty="0" smtClean="0"/>
              <a:t>والجملة الاسمية في محل رفع خبر أن . </a:t>
            </a:r>
            <a:endParaRPr lang="en-US" dirty="0" smtClean="0"/>
          </a:p>
          <a:p>
            <a:r>
              <a:rPr lang="ar-SA" dirty="0" smtClean="0"/>
              <a:t>والمصدر المؤول من أن </a:t>
            </a:r>
            <a:r>
              <a:rPr lang="ar-SA" dirty="0" err="1" smtClean="0"/>
              <a:t>ومعموليها</a:t>
            </a:r>
            <a:r>
              <a:rPr lang="ar-SA" dirty="0" smtClean="0"/>
              <a:t> في محل رفع خبر المبتدأ " آخر " . </a:t>
            </a:r>
            <a:endParaRPr lang="en-US" dirty="0" smtClean="0"/>
          </a:p>
          <a:p>
            <a:r>
              <a:rPr lang="ar-SA" dirty="0" smtClean="0"/>
              <a:t>رب : بدل من لفظ الجلالة مجرور بالكسرة ، وهو مضاف . </a:t>
            </a:r>
            <a:endParaRPr lang="en-US" dirty="0" smtClean="0"/>
          </a:p>
          <a:p>
            <a:r>
              <a:rPr lang="ar-SA" dirty="0" smtClean="0"/>
              <a:t>العالمين : مضاف إليه مجرور بالياء ؛ لأنه ملحق بجمع المذكر السالم . </a:t>
            </a:r>
            <a:endParaRPr lang="en-US" dirty="0" smtClean="0"/>
          </a:p>
          <a:p>
            <a:r>
              <a:rPr lang="ar-SA" dirty="0" smtClean="0"/>
              <a:t>وجملة آخر دعواهم ... </a:t>
            </a:r>
            <a:r>
              <a:rPr lang="ar-SA" dirty="0" err="1" smtClean="0"/>
              <a:t>إلخ</a:t>
            </a:r>
            <a:r>
              <a:rPr lang="ar-SA" dirty="0" smtClean="0"/>
              <a:t> لا محل لها من الإعراب مستأنفة .</a:t>
            </a:r>
            <a:endParaRPr lang="en-US" dirty="0" smtClean="0"/>
          </a:p>
          <a:p>
            <a:r>
              <a:rPr lang="ar-SA" dirty="0" smtClean="0"/>
              <a:t>قال تعالى : { كأن لم يدعنا إلى ضر مسه } </a:t>
            </a:r>
            <a:endParaRPr lang="en-US" dirty="0" smtClean="0"/>
          </a:p>
          <a:p>
            <a:r>
              <a:rPr lang="ar-SA" dirty="0" smtClean="0"/>
              <a:t>كأن : حرف تشبيه ونصب مخفف من الثقيلة ، واسمها ضمير الشأن المحذوف في محل نصب ، والتقدير : كأنه . </a:t>
            </a:r>
            <a:endParaRPr lang="en-US" dirty="0" smtClean="0"/>
          </a:p>
          <a:p>
            <a:r>
              <a:rPr lang="ar-SA" dirty="0" smtClean="0"/>
              <a:t>لم يدعنا : لم حرف نفي وجزم وقلب ، يدعُ فعل مضارع مجزوم بلم ، وعلامة جزمه حذف حرف العلة ، وفاعله ضمير مستتر فيه جوازا تقديره : هو ، </a:t>
            </a:r>
            <a:r>
              <a:rPr lang="ar-SA" dirty="0" err="1" smtClean="0"/>
              <a:t>ونا</a:t>
            </a:r>
            <a:r>
              <a:rPr lang="ar-SA" dirty="0" smtClean="0"/>
              <a:t> المتكلمين ضمير متصل في محل نصب مفعول </a:t>
            </a:r>
            <a:r>
              <a:rPr lang="ar-SA" dirty="0" err="1" smtClean="0"/>
              <a:t>به</a:t>
            </a:r>
            <a:r>
              <a:rPr lang="ar-SA" dirty="0" smtClean="0"/>
              <a:t> . </a:t>
            </a:r>
            <a:endParaRPr lang="en-US" dirty="0" smtClean="0"/>
          </a:p>
          <a:p>
            <a:r>
              <a:rPr lang="ar-SA" dirty="0" smtClean="0"/>
              <a:t>والجملة الفعلية في محل رفع خبر كأن ، ، وقد فصل بين الفعل وكأن بحرف النفي " لم " . </a:t>
            </a:r>
            <a:endParaRPr lang="en-US" dirty="0" smtClean="0"/>
          </a:p>
          <a:p>
            <a:r>
              <a:rPr lang="ar-SA" dirty="0" smtClean="0"/>
              <a:t>إلى ضر : جار ومجرور متعلقان </a:t>
            </a:r>
            <a:r>
              <a:rPr lang="ar-SA" dirty="0" err="1" smtClean="0"/>
              <a:t>بـ</a:t>
            </a:r>
            <a:r>
              <a:rPr lang="ar-SA" dirty="0" smtClean="0"/>
              <a:t> " يدعنا " . </a:t>
            </a:r>
            <a:endParaRPr lang="en-US" dirty="0" smtClean="0"/>
          </a:p>
          <a:p>
            <a:r>
              <a:rPr lang="ar-SA" dirty="0" smtClean="0"/>
              <a:t>مسه : مس فعل ماض مبني على الفتح ، وفاعله ضمير مستتر فيه جوازا تقديره : هو ، والضمير المتصل في محل نصب مفعول </a:t>
            </a:r>
            <a:r>
              <a:rPr lang="ar-SA" dirty="0" err="1" smtClean="0"/>
              <a:t>به</a:t>
            </a:r>
            <a:r>
              <a:rPr lang="ar-SA" dirty="0" smtClean="0"/>
              <a:t> . </a:t>
            </a:r>
            <a:endParaRPr lang="en-US" dirty="0" smtClean="0"/>
          </a:p>
          <a:p>
            <a:r>
              <a:rPr lang="ar-SA" dirty="0" smtClean="0"/>
              <a:t> </a:t>
            </a:r>
            <a:endParaRPr lang="en-US" dirty="0" smtClean="0"/>
          </a:p>
          <a:p>
            <a:r>
              <a:rPr lang="ar-SA" dirty="0" smtClean="0"/>
              <a:t>خبر كان </a:t>
            </a:r>
            <a:r>
              <a:rPr lang="ar-SA" dirty="0" err="1" smtClean="0"/>
              <a:t>واخواتها</a:t>
            </a:r>
            <a:r>
              <a:rPr lang="ar-SA" dirty="0" smtClean="0"/>
              <a:t>:</a:t>
            </a:r>
            <a:endParaRPr lang="en-US" dirty="0" smtClean="0"/>
          </a:p>
          <a:p>
            <a:r>
              <a:rPr lang="ar-SA" dirty="0" smtClean="0"/>
              <a:t>تدخل على المبتدأ والخبر ترفع </a:t>
            </a:r>
            <a:r>
              <a:rPr lang="ar-SA" dirty="0" err="1" smtClean="0"/>
              <a:t>الاول</a:t>
            </a:r>
            <a:r>
              <a:rPr lang="ar-SA" dirty="0" smtClean="0"/>
              <a:t> اسما لها وتنصب الثاني خبرا لها مثال:</a:t>
            </a:r>
            <a:endParaRPr lang="en-US" dirty="0" smtClean="0"/>
          </a:p>
          <a:p>
            <a:r>
              <a:rPr lang="ar-SA" dirty="0" smtClean="0"/>
              <a:t>كان الفضاء مجهولا.</a:t>
            </a:r>
            <a:endParaRPr lang="en-US" dirty="0" smtClean="0"/>
          </a:p>
          <a:p>
            <a:r>
              <a:rPr lang="ar-SA" dirty="0" err="1" smtClean="0"/>
              <a:t>واخوات</a:t>
            </a:r>
            <a:r>
              <a:rPr lang="ar-SA" dirty="0" smtClean="0"/>
              <a:t> كان هي ( كانَ – ظَلَّ – باتَ – أصْبحَ – أضْحَى – أمْسَى – صارَ – ليْسَ – مازالَ – ما بَرِح – ما فتِئَ – ما انفكَّ – مادامَ ).</a:t>
            </a:r>
            <a:endParaRPr lang="en-US" dirty="0" smtClean="0"/>
          </a:p>
          <a:p>
            <a:r>
              <a:rPr lang="ar-IQ" dirty="0" smtClean="0"/>
              <a:t>وهي </a:t>
            </a:r>
            <a:r>
              <a:rPr lang="ar-IQ" dirty="0" err="1" smtClean="0"/>
              <a:t>انواع</a:t>
            </a:r>
            <a:r>
              <a:rPr lang="ar-IQ" dirty="0" smtClean="0"/>
              <a:t> ، منها :</a:t>
            </a:r>
            <a:endParaRPr lang="en-US" dirty="0" smtClean="0"/>
          </a:p>
          <a:p>
            <a:r>
              <a:rPr lang="ar-IQ" b="1" dirty="0" smtClean="0"/>
              <a:t>أ- ما يدل على التوقيت، وهو :</a:t>
            </a:r>
            <a:endParaRPr lang="en-US" dirty="0" smtClean="0"/>
          </a:p>
          <a:p>
            <a:r>
              <a:rPr lang="ar-IQ" dirty="0" smtClean="0"/>
              <a:t>1-</a:t>
            </a:r>
            <a:r>
              <a:rPr lang="ar-IQ" dirty="0" err="1" smtClean="0"/>
              <a:t>اصبح</a:t>
            </a:r>
            <a:r>
              <a:rPr lang="ar-IQ" dirty="0" smtClean="0"/>
              <a:t> ، للتوقيت غي الصباح مثل: </a:t>
            </a:r>
            <a:r>
              <a:rPr lang="ar-IQ" dirty="0" err="1" smtClean="0"/>
              <a:t>اصبح</a:t>
            </a:r>
            <a:r>
              <a:rPr lang="ar-IQ" dirty="0" smtClean="0"/>
              <a:t> الطير منتشرا في الحقول.</a:t>
            </a:r>
            <a:endParaRPr lang="en-US" dirty="0" smtClean="0"/>
          </a:p>
          <a:p>
            <a:r>
              <a:rPr lang="ar-IQ" dirty="0" smtClean="0"/>
              <a:t>2- </a:t>
            </a:r>
            <a:r>
              <a:rPr lang="ar-IQ" dirty="0" err="1" smtClean="0"/>
              <a:t>اضحى</a:t>
            </a:r>
            <a:r>
              <a:rPr lang="ar-IQ" dirty="0" smtClean="0"/>
              <a:t> ، للتوقيت في </a:t>
            </a:r>
            <a:r>
              <a:rPr lang="ar-IQ" dirty="0" err="1" smtClean="0"/>
              <a:t>الضحا</a:t>
            </a:r>
            <a:r>
              <a:rPr lang="ar-IQ" dirty="0" smtClean="0"/>
              <a:t> ، مثل :</a:t>
            </a:r>
            <a:r>
              <a:rPr lang="ar-IQ" dirty="0" err="1" smtClean="0"/>
              <a:t>اضحى</a:t>
            </a:r>
            <a:r>
              <a:rPr lang="ar-IQ" dirty="0" smtClean="0"/>
              <a:t> النسيم عليلاً.</a:t>
            </a:r>
            <a:endParaRPr lang="en-US" dirty="0" smtClean="0"/>
          </a:p>
          <a:p>
            <a:endParaRPr lang="ar-IQ"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85728"/>
            <a:ext cx="7829576" cy="6188224"/>
          </a:xfrm>
        </p:spPr>
        <p:txBody>
          <a:bodyPr>
            <a:normAutofit fontScale="70000" lnSpcReduction="20000"/>
          </a:bodyPr>
          <a:lstStyle/>
          <a:p>
            <a:r>
              <a:rPr lang="ar-IQ" dirty="0" smtClean="0"/>
              <a:t>3- </a:t>
            </a:r>
            <a:r>
              <a:rPr lang="ar-IQ" dirty="0" err="1" smtClean="0"/>
              <a:t>امسى</a:t>
            </a:r>
            <a:r>
              <a:rPr lang="ar-IQ" dirty="0" smtClean="0"/>
              <a:t> ، للتوقيت في المساء ، مثل : </a:t>
            </a:r>
            <a:r>
              <a:rPr lang="ar-IQ" dirty="0" err="1" smtClean="0"/>
              <a:t>امست</a:t>
            </a:r>
            <a:r>
              <a:rPr lang="ar-IQ" dirty="0" smtClean="0"/>
              <a:t> الطيور عائدة </a:t>
            </a:r>
            <a:r>
              <a:rPr lang="ar-IQ" dirty="0" err="1" smtClean="0"/>
              <a:t>الى</a:t>
            </a:r>
            <a:r>
              <a:rPr lang="ar-IQ" dirty="0" smtClean="0"/>
              <a:t> </a:t>
            </a:r>
            <a:r>
              <a:rPr lang="ar-IQ" dirty="0" err="1" smtClean="0"/>
              <a:t>اعشاشها</a:t>
            </a:r>
            <a:r>
              <a:rPr lang="ar-IQ" dirty="0" smtClean="0"/>
              <a:t>.</a:t>
            </a:r>
            <a:endParaRPr lang="en-US" dirty="0" smtClean="0"/>
          </a:p>
          <a:p>
            <a:r>
              <a:rPr lang="ar-IQ" dirty="0" smtClean="0"/>
              <a:t>4-بات ،  وهي التوقيت بالليل ، مثل :بات الحارس يقظاً.</a:t>
            </a:r>
            <a:endParaRPr lang="en-US" dirty="0" smtClean="0"/>
          </a:p>
          <a:p>
            <a:r>
              <a:rPr lang="ar-IQ" dirty="0" smtClean="0"/>
              <a:t>ب- ما يدل على التحول ، وهو صار ،  مثل صار البرتقال عصيراً.</a:t>
            </a:r>
            <a:endParaRPr lang="en-US" dirty="0" smtClean="0"/>
          </a:p>
          <a:p>
            <a:r>
              <a:rPr lang="ar-IQ" dirty="0" smtClean="0"/>
              <a:t>ج- </a:t>
            </a:r>
            <a:r>
              <a:rPr lang="ar-IQ" dirty="0" err="1" smtClean="0"/>
              <a:t>ماديل</a:t>
            </a:r>
            <a:r>
              <a:rPr lang="ar-IQ" dirty="0" smtClean="0"/>
              <a:t> على النفي ، وهي ليس ، مثل :ليس القمر </a:t>
            </a:r>
            <a:r>
              <a:rPr lang="ar-IQ" dirty="0" err="1" smtClean="0"/>
              <a:t>الان</a:t>
            </a:r>
            <a:r>
              <a:rPr lang="ar-IQ" dirty="0" smtClean="0"/>
              <a:t> سرا </a:t>
            </a:r>
            <a:r>
              <a:rPr lang="ar-IQ" dirty="0" err="1" smtClean="0"/>
              <a:t>محجبا</a:t>
            </a:r>
            <a:r>
              <a:rPr lang="ar-IQ" dirty="0" smtClean="0"/>
              <a:t>.</a:t>
            </a:r>
            <a:endParaRPr lang="en-US" dirty="0" smtClean="0"/>
          </a:p>
          <a:p>
            <a:r>
              <a:rPr lang="ar-IQ" dirty="0" smtClean="0"/>
              <a:t>د- </a:t>
            </a:r>
            <a:r>
              <a:rPr lang="ar-IQ" dirty="0" err="1" smtClean="0"/>
              <a:t>مايدل</a:t>
            </a:r>
            <a:r>
              <a:rPr lang="ar-IQ" dirty="0" smtClean="0"/>
              <a:t> على الاستمرار وهي ، (مازال – ما برح – ما انفك – ما فتئ ).</a:t>
            </a:r>
            <a:endParaRPr lang="en-US" dirty="0" smtClean="0"/>
          </a:p>
          <a:p>
            <a:r>
              <a:rPr lang="ar-IQ" dirty="0" smtClean="0"/>
              <a:t>ما زال السلام </a:t>
            </a:r>
            <a:r>
              <a:rPr lang="ar-IQ" dirty="0" err="1" smtClean="0"/>
              <a:t>امرا</a:t>
            </a:r>
            <a:r>
              <a:rPr lang="ar-IQ" dirty="0" smtClean="0"/>
              <a:t> محببا.</a:t>
            </a:r>
            <a:endParaRPr lang="en-US" dirty="0" smtClean="0"/>
          </a:p>
          <a:p>
            <a:r>
              <a:rPr lang="ar-IQ" dirty="0" smtClean="0"/>
              <a:t>ه- ما يدل على بيان المدة (مادام )، مثل :</a:t>
            </a:r>
            <a:endParaRPr lang="en-US" dirty="0" smtClean="0"/>
          </a:p>
          <a:p>
            <a:r>
              <a:rPr lang="ar-IQ" dirty="0" smtClean="0"/>
              <a:t>(</a:t>
            </a:r>
            <a:r>
              <a:rPr lang="ar-IQ" dirty="0" err="1" smtClean="0"/>
              <a:t>واوصاني</a:t>
            </a:r>
            <a:r>
              <a:rPr lang="ar-IQ" dirty="0" smtClean="0"/>
              <a:t> بالصلاة والزكاة مادمت حياً)</a:t>
            </a:r>
            <a:endParaRPr lang="en-US" dirty="0" smtClean="0"/>
          </a:p>
          <a:p>
            <a:r>
              <a:rPr lang="ar-SA" b="1" dirty="0" smtClean="0"/>
              <a:t>حكم خبر كان </a:t>
            </a:r>
            <a:r>
              <a:rPr lang="ar-SA" b="1" dirty="0" err="1" smtClean="0"/>
              <a:t>واخواتها</a:t>
            </a:r>
            <a:r>
              <a:rPr lang="ar-SA" b="1" dirty="0" smtClean="0"/>
              <a:t>: </a:t>
            </a:r>
            <a:endParaRPr lang="en-US" dirty="0" smtClean="0"/>
          </a:p>
          <a:p>
            <a:r>
              <a:rPr lang="ar-SA" dirty="0" smtClean="0"/>
              <a:t>1. </a:t>
            </a:r>
            <a:r>
              <a:rPr lang="ar-SA" u="sng" dirty="0" smtClean="0"/>
              <a:t>وجوب تقديم خبر كان على الاسم</a:t>
            </a:r>
            <a:r>
              <a:rPr lang="ar-SA" dirty="0" smtClean="0"/>
              <a:t> ، وذلك إذا كان في الاسم ضمير يعود على بعض الخبر شبه الجملة .   نحو : سرني أن يكون في المنزل أصحابه . </a:t>
            </a:r>
            <a:endParaRPr lang="en-US" dirty="0" smtClean="0"/>
          </a:p>
          <a:p>
            <a:r>
              <a:rPr lang="ar-SA" dirty="0" smtClean="0"/>
              <a:t>فلا يصح أن نقول : سرني أن يكون أصحابه في المنزل . لئلا يعود الضمير على </a:t>
            </a:r>
            <a:endParaRPr lang="en-US" dirty="0" smtClean="0"/>
          </a:p>
          <a:p>
            <a:r>
              <a:rPr lang="ar-SA" dirty="0" smtClean="0"/>
              <a:t>متأخر لفظا ورتبة .ظل عند الطفل </a:t>
            </a:r>
            <a:r>
              <a:rPr lang="ar-SA" dirty="0" err="1" smtClean="0"/>
              <a:t>امه</a:t>
            </a:r>
            <a:r>
              <a:rPr lang="ar-SA" dirty="0" smtClean="0"/>
              <a:t> </a:t>
            </a:r>
            <a:r>
              <a:rPr lang="ar-SA" dirty="0" err="1" smtClean="0"/>
              <a:t>وابوه</a:t>
            </a:r>
            <a:r>
              <a:rPr lang="ar-SA" dirty="0" smtClean="0"/>
              <a:t>، </a:t>
            </a:r>
            <a:endParaRPr lang="en-US" dirty="0" smtClean="0"/>
          </a:p>
          <a:p>
            <a:r>
              <a:rPr lang="ar-SA" dirty="0" smtClean="0"/>
              <a:t> 2. </a:t>
            </a:r>
            <a:r>
              <a:rPr lang="ar-SA" u="sng" dirty="0" smtClean="0"/>
              <a:t>جواز تقديم الخبر على الاسم</a:t>
            </a:r>
            <a:r>
              <a:rPr lang="ar-SA" dirty="0" smtClean="0"/>
              <a:t> ، </a:t>
            </a:r>
            <a:r>
              <a:rPr lang="ar-SA" dirty="0" err="1" smtClean="0"/>
              <a:t>اذا</a:t>
            </a:r>
            <a:r>
              <a:rPr lang="ar-SA" dirty="0" smtClean="0"/>
              <a:t> كان الخبر نكرة والاسم معرفة . نحو قوله تعالى { وكان </a:t>
            </a:r>
            <a:r>
              <a:rPr lang="ar-SA" u="sng" dirty="0" smtClean="0"/>
              <a:t>حقا</a:t>
            </a:r>
            <a:r>
              <a:rPr lang="ar-SA" dirty="0" smtClean="0"/>
              <a:t> علينا </a:t>
            </a:r>
            <a:r>
              <a:rPr lang="ar-SA" u="sng" dirty="0" smtClean="0"/>
              <a:t>نصر</a:t>
            </a:r>
            <a:r>
              <a:rPr lang="ar-SA" dirty="0" smtClean="0"/>
              <a:t> المؤمنين } . كان قائماً زيدٌ. صار في </a:t>
            </a:r>
            <a:r>
              <a:rPr lang="ar-SA" dirty="0" err="1" smtClean="0"/>
              <a:t>افريقيا</a:t>
            </a:r>
            <a:r>
              <a:rPr lang="ar-SA" dirty="0" smtClean="0"/>
              <a:t> الكثير من الدول المستقلة.</a:t>
            </a:r>
            <a:endParaRPr lang="en-US" dirty="0" smtClean="0"/>
          </a:p>
          <a:p>
            <a:r>
              <a:rPr lang="ar-SA" dirty="0" smtClean="0"/>
              <a:t>3- يجب تقديم الخبر على الاسم ، </a:t>
            </a:r>
            <a:r>
              <a:rPr lang="ar-SA" dirty="0" err="1" smtClean="0"/>
              <a:t>اذا</a:t>
            </a:r>
            <a:r>
              <a:rPr lang="ar-SA" dirty="0" smtClean="0"/>
              <a:t> كان الخبر شبه جملة والاسم نكرة يتصل </a:t>
            </a:r>
            <a:r>
              <a:rPr lang="ar-SA" dirty="0" err="1" smtClean="0"/>
              <a:t>به</a:t>
            </a:r>
            <a:r>
              <a:rPr lang="ar-SA" dirty="0" smtClean="0"/>
              <a:t> ضميرا ، مثل : </a:t>
            </a:r>
            <a:endParaRPr lang="en-US" dirty="0" smtClean="0"/>
          </a:p>
          <a:p>
            <a:r>
              <a:rPr lang="ar-SA" dirty="0" smtClean="0"/>
              <a:t>سرني أن يكون في المنزل أصحابه ، كان في المحكمة قضاتها.</a:t>
            </a:r>
            <a:endParaRPr lang="en-US" dirty="0" smtClean="0"/>
          </a:p>
          <a:p>
            <a:r>
              <a:rPr lang="ar-SA" dirty="0" smtClean="0"/>
              <a:t> 4 </a:t>
            </a:r>
            <a:r>
              <a:rPr lang="ar-SA" dirty="0" err="1" smtClean="0"/>
              <a:t>ـ</a:t>
            </a:r>
            <a:r>
              <a:rPr lang="ar-SA" dirty="0" smtClean="0"/>
              <a:t> </a:t>
            </a:r>
            <a:r>
              <a:rPr lang="ar-SA" u="sng" dirty="0" smtClean="0"/>
              <a:t>يجب تقديم الخبر على الفعل الناسخ واسمه</a:t>
            </a:r>
            <a:r>
              <a:rPr lang="ar-SA" dirty="0" smtClean="0"/>
              <a:t> ؛ إذا كان الخبر من الأسماء التي لها الصدارة في الكلام كأسماء الاستفهام ، والشرط ، وكم الخبرية . </a:t>
            </a:r>
            <a:endParaRPr lang="en-US" dirty="0" smtClean="0"/>
          </a:p>
          <a:p>
            <a:r>
              <a:rPr lang="ar-SA" dirty="0" smtClean="0"/>
              <a:t>نحو : أين كان والدك ، ومن كان يحترمك فاحترمه ،  وكم طالب كان رسوبه بسبب الإهمال . </a:t>
            </a:r>
            <a:r>
              <a:rPr lang="ar-SA" dirty="0" err="1" smtClean="0"/>
              <a:t>اين</a:t>
            </a:r>
            <a:r>
              <a:rPr lang="ar-SA" dirty="0" smtClean="0"/>
              <a:t> كنت؟</a:t>
            </a:r>
            <a:endParaRPr lang="en-US" dirty="0" smtClean="0"/>
          </a:p>
          <a:p>
            <a:r>
              <a:rPr lang="ar-SA" dirty="0" smtClean="0"/>
              <a:t>ويستثنى في هذه الحالة من الأفعال الناقصة " ليس " ؛ لأن خبرها لا يجوز أن يسبقها على الوجه الصحيح .</a:t>
            </a:r>
            <a:endParaRPr lang="en-US" dirty="0" smtClean="0"/>
          </a:p>
          <a:p>
            <a:endParaRPr lang="ar-IQ" dirty="0" smtClean="0"/>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357166"/>
            <a:ext cx="7901014" cy="6116786"/>
          </a:xfrm>
        </p:spPr>
        <p:txBody>
          <a:bodyPr>
            <a:normAutofit fontScale="55000" lnSpcReduction="20000"/>
          </a:bodyPr>
          <a:lstStyle/>
          <a:p>
            <a:r>
              <a:rPr lang="ar-SA" b="1" dirty="0" smtClean="0"/>
              <a:t>نماذج من </a:t>
            </a:r>
            <a:r>
              <a:rPr lang="ar-SA" b="1" dirty="0" err="1" smtClean="0"/>
              <a:t>الاعراب</a:t>
            </a:r>
            <a:r>
              <a:rPr lang="ar-SA" b="1" dirty="0" smtClean="0"/>
              <a:t> :</a:t>
            </a:r>
            <a:endParaRPr lang="en-US" dirty="0" smtClean="0"/>
          </a:p>
          <a:p>
            <a:r>
              <a:rPr lang="ar-IQ" dirty="0" smtClean="0"/>
              <a:t>(</a:t>
            </a:r>
            <a:r>
              <a:rPr lang="ar-IQ" dirty="0" err="1" smtClean="0"/>
              <a:t>واوصاني</a:t>
            </a:r>
            <a:r>
              <a:rPr lang="ar-IQ" dirty="0" smtClean="0"/>
              <a:t> بالصلاة والزكاة مادمت حياً)</a:t>
            </a:r>
            <a:endParaRPr lang="en-US" dirty="0" smtClean="0"/>
          </a:p>
          <a:p>
            <a:r>
              <a:rPr lang="ar-SA" dirty="0" smtClean="0"/>
              <a:t>وَأَوْصانِي: الواو عاطفة وماض والفاعل مستتر والياء مفعول </a:t>
            </a:r>
            <a:r>
              <a:rPr lang="ar-SA" dirty="0" err="1" smtClean="0"/>
              <a:t>به</a:t>
            </a:r>
            <a:r>
              <a:rPr lang="ar-SA" dirty="0" smtClean="0"/>
              <a:t> والنون للوقاية .</a:t>
            </a:r>
            <a:endParaRPr lang="en-US" dirty="0" smtClean="0"/>
          </a:p>
          <a:p>
            <a:r>
              <a:rPr lang="ar-SA" dirty="0" smtClean="0"/>
              <a:t>(بِالصَّلاةِ) متعلقان </a:t>
            </a:r>
            <a:r>
              <a:rPr lang="ar-SA" dirty="0" err="1" smtClean="0"/>
              <a:t>بأوصاني</a:t>
            </a:r>
            <a:r>
              <a:rPr lang="ar-SA" dirty="0" smtClean="0"/>
              <a:t> .</a:t>
            </a:r>
            <a:endParaRPr lang="en-US" dirty="0" smtClean="0"/>
          </a:p>
          <a:p>
            <a:r>
              <a:rPr lang="ar-SA" dirty="0" smtClean="0"/>
              <a:t>(وَالزَّكاةِ) </a:t>
            </a:r>
            <a:r>
              <a:rPr lang="ar-SA" dirty="0" err="1" smtClean="0"/>
              <a:t>معطوفة</a:t>
            </a:r>
            <a:r>
              <a:rPr lang="ar-SA" dirty="0" smtClean="0"/>
              <a:t> على الصلاة والجملة مستأنفة .</a:t>
            </a:r>
            <a:endParaRPr lang="en-US" dirty="0" smtClean="0"/>
          </a:p>
          <a:p>
            <a:r>
              <a:rPr lang="ar-SA" dirty="0" smtClean="0"/>
              <a:t>(ما) مصدرية (دُمْتُ) ماض ناقص مبني على السكون والتاء في محل رفع اسمها .</a:t>
            </a:r>
            <a:endParaRPr lang="en-US" dirty="0" smtClean="0"/>
          </a:p>
          <a:p>
            <a:r>
              <a:rPr lang="ar-SA" dirty="0" smtClean="0"/>
              <a:t>(حَيًّا) خبرها . </a:t>
            </a:r>
            <a:endParaRPr lang="en-US" dirty="0" smtClean="0"/>
          </a:p>
          <a:p>
            <a:r>
              <a:rPr lang="ar-SA" dirty="0" smtClean="0"/>
              <a:t> ظل عند الطفل أمه وأبوه</a:t>
            </a:r>
            <a:endParaRPr lang="en-US" dirty="0" smtClean="0"/>
          </a:p>
          <a:p>
            <a:r>
              <a:rPr lang="ar-SA" dirty="0" smtClean="0"/>
              <a:t>عند: ظرف مكان منصوب وهو مضاف</a:t>
            </a:r>
            <a:endParaRPr lang="en-US" dirty="0" smtClean="0"/>
          </a:p>
          <a:p>
            <a:r>
              <a:rPr lang="ar-SA" dirty="0" smtClean="0"/>
              <a:t>الطفل: مضاف إليه مجرور وشبه الجملة الظرفية في محل نصب خبر ظل</a:t>
            </a:r>
            <a:endParaRPr lang="en-US" dirty="0" smtClean="0"/>
          </a:p>
          <a:p>
            <a:r>
              <a:rPr lang="ar-SA" dirty="0" smtClean="0"/>
              <a:t>أم: اسم ظل  مرفوع مؤخر وهو مضاف</a:t>
            </a:r>
            <a:endParaRPr lang="en-US" dirty="0" smtClean="0"/>
          </a:p>
          <a:p>
            <a:r>
              <a:rPr lang="ar-SA" dirty="0" smtClean="0"/>
              <a:t>هـ: في محل جر بالإضافة.</a:t>
            </a:r>
            <a:endParaRPr lang="en-US" dirty="0" smtClean="0"/>
          </a:p>
          <a:p>
            <a:r>
              <a:rPr lang="ar-SA" dirty="0" smtClean="0"/>
              <a:t>أبوه: </a:t>
            </a:r>
            <a:r>
              <a:rPr lang="ar-SA" dirty="0" err="1" smtClean="0"/>
              <a:t>معطوف</a:t>
            </a:r>
            <a:r>
              <a:rPr lang="ar-SA" dirty="0" smtClean="0"/>
              <a:t> على مرفوع وعلامته الواو </a:t>
            </a:r>
            <a:r>
              <a:rPr lang="ar-SA" dirty="0" err="1" smtClean="0"/>
              <a:t>لانه</a:t>
            </a:r>
            <a:r>
              <a:rPr lang="ar-SA" dirty="0" smtClean="0"/>
              <a:t> من الأسماء الخمسة</a:t>
            </a:r>
            <a:endParaRPr lang="en-US" dirty="0" smtClean="0"/>
          </a:p>
          <a:p>
            <a:r>
              <a:rPr lang="ar-SA" dirty="0" smtClean="0"/>
              <a:t>   المفعول </a:t>
            </a:r>
            <a:r>
              <a:rPr lang="ar-SA" dirty="0" err="1" smtClean="0"/>
              <a:t>به</a:t>
            </a:r>
            <a:r>
              <a:rPr lang="ar-SA" dirty="0" smtClean="0"/>
              <a:t> :</a:t>
            </a:r>
            <a:endParaRPr lang="en-US" dirty="0" smtClean="0"/>
          </a:p>
          <a:p>
            <a:r>
              <a:rPr lang="ar-SA" dirty="0" smtClean="0"/>
              <a:t>  اسم منصوب يدل على من وقع عليه فعل الفاعل ، مثل غرس البستاني الشجرة. </a:t>
            </a:r>
            <a:endParaRPr lang="en-US" dirty="0" smtClean="0"/>
          </a:p>
          <a:p>
            <a:r>
              <a:rPr lang="ar-SA" dirty="0" smtClean="0"/>
              <a:t>و كتب الطالب الدرس ، </a:t>
            </a:r>
            <a:r>
              <a:rPr lang="ar-SA" dirty="0" err="1" smtClean="0"/>
              <a:t>وجنى</a:t>
            </a:r>
            <a:r>
              <a:rPr lang="ar-SA" dirty="0" smtClean="0"/>
              <a:t> المزارع الفاكهة . ولا يتغير معه صورة الفعل. </a:t>
            </a:r>
            <a:endParaRPr lang="en-US" dirty="0" smtClean="0"/>
          </a:p>
          <a:p>
            <a:r>
              <a:rPr lang="ar-SA" dirty="0" smtClean="0"/>
              <a:t>وقوله تعالى : { قد بلغت من لدني </a:t>
            </a:r>
            <a:r>
              <a:rPr lang="ar-SA" u="sng" dirty="0" smtClean="0"/>
              <a:t>عذرا</a:t>
            </a:r>
            <a:r>
              <a:rPr lang="ar-SA" dirty="0" smtClean="0"/>
              <a:t> } . </a:t>
            </a:r>
            <a:endParaRPr lang="en-US" dirty="0" smtClean="0"/>
          </a:p>
          <a:p>
            <a:r>
              <a:rPr lang="ar-SA" b="1" dirty="0" err="1" smtClean="0"/>
              <a:t>واعرابها</a:t>
            </a:r>
            <a:r>
              <a:rPr lang="ar-SA" b="1" dirty="0" smtClean="0"/>
              <a:t>:</a:t>
            </a:r>
            <a:endParaRPr lang="en-US" dirty="0" smtClean="0"/>
          </a:p>
          <a:p>
            <a:r>
              <a:rPr lang="ar-SA" dirty="0" smtClean="0"/>
              <a:t>قد :حرف تحقيق، مبني على السكون ، لا محل له من الإعراب .</a:t>
            </a:r>
            <a:endParaRPr lang="en-US" dirty="0" smtClean="0"/>
          </a:p>
          <a:p>
            <a:r>
              <a:rPr lang="ar-SA" dirty="0" smtClean="0"/>
              <a:t>بلغت :فعل ، ماض، مبني على السكون ؛ لاتصاله بتاء الفاعل المتحركة ، والتاء : ضمير متصل، مبني على الفتح، في محل رفع، فاعل .</a:t>
            </a:r>
            <a:endParaRPr lang="en-US" dirty="0" smtClean="0"/>
          </a:p>
          <a:p>
            <a:r>
              <a:rPr lang="ar-SA" dirty="0" smtClean="0"/>
              <a:t>من : حرف جر، مبني على السكون ، لا محل له من الإعراب .</a:t>
            </a:r>
            <a:endParaRPr lang="en-US" dirty="0" smtClean="0"/>
          </a:p>
          <a:p>
            <a:r>
              <a:rPr lang="ar-SA" dirty="0" smtClean="0"/>
              <a:t>لدني: لدن : ظرف مكان، مبني على السكون، في محل جر بحرف الجر متعلق بالفعل بلغ ، والنون </a:t>
            </a:r>
            <a:r>
              <a:rPr lang="ar-SA" dirty="0" err="1" smtClean="0"/>
              <a:t>المدغمة</a:t>
            </a:r>
            <a:r>
              <a:rPr lang="ar-SA" dirty="0" smtClean="0"/>
              <a:t> : للوقاية حرف، مبني على الكسر ، لا محل له من الإعراب ، والياء : ضمير متصل، مبني على السكون، في محل جر ، مضاف إليه . عذرا :مفعول </a:t>
            </a:r>
            <a:r>
              <a:rPr lang="ar-SA" dirty="0" err="1" smtClean="0"/>
              <a:t>به</a:t>
            </a:r>
            <a:r>
              <a:rPr lang="ar-SA" dirty="0" smtClean="0"/>
              <a:t> ، منصوب، وعلامة نصبه : الفتحة الظاهرة</a:t>
            </a:r>
            <a:endParaRPr lang="en-US" dirty="0" smtClean="0"/>
          </a:p>
          <a:p>
            <a:r>
              <a:rPr lang="ar-SA" u="sng" dirty="0" smtClean="0"/>
              <a:t>حكمه</a:t>
            </a:r>
            <a:r>
              <a:rPr lang="ar-SA" dirty="0" smtClean="0"/>
              <a:t> : واجب النصب .</a:t>
            </a:r>
            <a:endParaRPr lang="en-US" dirty="0" smtClean="0"/>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14290"/>
            <a:ext cx="7829576" cy="6259662"/>
          </a:xfrm>
        </p:spPr>
        <p:txBody>
          <a:bodyPr>
            <a:normAutofit fontScale="32500" lnSpcReduction="20000"/>
          </a:bodyPr>
          <a:lstStyle/>
          <a:p>
            <a:r>
              <a:rPr lang="ar-SA" b="1" dirty="0" smtClean="0"/>
              <a:t>أنواع المفعول </a:t>
            </a:r>
            <a:r>
              <a:rPr lang="ar-SA" b="1" dirty="0" err="1" smtClean="0"/>
              <a:t>به</a:t>
            </a:r>
            <a:r>
              <a:rPr lang="ar-SA" b="1" dirty="0" smtClean="0"/>
              <a:t> : </a:t>
            </a:r>
            <a:r>
              <a:rPr lang="ar-SA" b="1" dirty="0" err="1" smtClean="0"/>
              <a:t>ـ</a:t>
            </a:r>
            <a:r>
              <a:rPr lang="ar-SA" b="1" dirty="0" smtClean="0"/>
              <a:t>  </a:t>
            </a:r>
            <a:endParaRPr lang="en-US" dirty="0" smtClean="0"/>
          </a:p>
          <a:p>
            <a:r>
              <a:rPr lang="ar-SA" dirty="0" smtClean="0"/>
              <a:t>1 </a:t>
            </a:r>
            <a:r>
              <a:rPr lang="ar-SA" dirty="0" err="1" smtClean="0"/>
              <a:t>ـ</a:t>
            </a:r>
            <a:r>
              <a:rPr lang="ar-SA" dirty="0" smtClean="0"/>
              <a:t> </a:t>
            </a:r>
            <a:r>
              <a:rPr lang="ar-SA" u="sng" dirty="0" smtClean="0"/>
              <a:t>الأصل في المفعول </a:t>
            </a:r>
            <a:r>
              <a:rPr lang="ar-SA" u="sng" dirty="0" err="1" smtClean="0"/>
              <a:t>به</a:t>
            </a:r>
            <a:r>
              <a:rPr lang="ar-SA" u="sng" dirty="0" smtClean="0"/>
              <a:t> أن يكون اسما ظاهرا</a:t>
            </a:r>
            <a:r>
              <a:rPr lang="ar-SA" dirty="0" smtClean="0"/>
              <a:t> . نحو : كتب الطالب الواجب .</a:t>
            </a:r>
            <a:endParaRPr lang="en-US" dirty="0" smtClean="0"/>
          </a:p>
          <a:p>
            <a:r>
              <a:rPr lang="ar-SA" dirty="0" smtClean="0"/>
              <a:t>ومنه قوله تعالى : { لا نشتري </a:t>
            </a:r>
            <a:r>
              <a:rPr lang="ar-SA" dirty="0" err="1" smtClean="0"/>
              <a:t>به</a:t>
            </a:r>
            <a:r>
              <a:rPr lang="ar-SA" dirty="0" smtClean="0"/>
              <a:t> ثمنا }.</a:t>
            </a:r>
            <a:endParaRPr lang="en-US" dirty="0" smtClean="0"/>
          </a:p>
          <a:p>
            <a:r>
              <a:rPr lang="ar-SA" dirty="0" err="1" smtClean="0"/>
              <a:t>واعرابها</a:t>
            </a:r>
            <a:r>
              <a:rPr lang="ar-SA" dirty="0" smtClean="0"/>
              <a:t> : ثمنا مفعول </a:t>
            </a:r>
            <a:r>
              <a:rPr lang="ar-SA" dirty="0" err="1" smtClean="0"/>
              <a:t>به</a:t>
            </a:r>
            <a:r>
              <a:rPr lang="ar-SA" dirty="0" smtClean="0"/>
              <a:t> .كافأ المدير العامل، اشترى عمر منزلا جديداً) نافية (نشتري) مضارع مرفوع وعلامة الرفع الضمة المقدّرة على الياء، والفاعل ضمير مستتر تقديره نحن الباء حرف جر والهاء ضمير في محل جر متعلق </a:t>
            </a:r>
            <a:r>
              <a:rPr lang="ar-SA" dirty="0" err="1" smtClean="0"/>
              <a:t>ب</a:t>
            </a:r>
            <a:r>
              <a:rPr lang="ar-SA" dirty="0" smtClean="0"/>
              <a:t> (نشتري) بتضمينه معنى نستبدل (ثمنا) مفعول </a:t>
            </a:r>
            <a:r>
              <a:rPr lang="ar-SA" dirty="0" err="1" smtClean="0"/>
              <a:t>به</a:t>
            </a:r>
            <a:r>
              <a:rPr lang="ar-SA" dirty="0" smtClean="0"/>
              <a:t> منصوب.</a:t>
            </a:r>
            <a:endParaRPr lang="en-US" dirty="0" smtClean="0"/>
          </a:p>
          <a:p>
            <a:r>
              <a:rPr lang="ar-SA" dirty="0" smtClean="0"/>
              <a:t>وقوله تعالى : { إذ ابتلى إبراهيم ربه } </a:t>
            </a:r>
            <a:endParaRPr lang="en-US" dirty="0" smtClean="0"/>
          </a:p>
          <a:p>
            <a:r>
              <a:rPr lang="ar-SA" dirty="0" err="1" smtClean="0"/>
              <a:t>واعرابها</a:t>
            </a:r>
            <a:r>
              <a:rPr lang="ar-SA" dirty="0" smtClean="0"/>
              <a:t>:</a:t>
            </a:r>
            <a:endParaRPr lang="en-US" dirty="0" smtClean="0"/>
          </a:p>
          <a:p>
            <a:r>
              <a:rPr lang="ar-SA" dirty="0" smtClean="0"/>
              <a:t>إذ: اسم ظرفي للزمن الماضي مبنيّ في محلّ نصب مفعول </a:t>
            </a:r>
            <a:r>
              <a:rPr lang="ar-SA" dirty="0" err="1" smtClean="0"/>
              <a:t>به</a:t>
            </a:r>
            <a:r>
              <a:rPr lang="ar-SA" dirty="0" smtClean="0"/>
              <a:t> لفعل محذوف تقديره اذكر (ابتلى) فعل ماض مبنيّ على الفتح المقدّر (إبراهيم) مفعول </a:t>
            </a:r>
            <a:r>
              <a:rPr lang="ar-SA" dirty="0" err="1" smtClean="0"/>
              <a:t>به</a:t>
            </a:r>
            <a:r>
              <a:rPr lang="ar-SA" dirty="0" smtClean="0"/>
              <a:t> مقدّم منصوب (ربّ) فاعل مرفوع والهاء مضاف إليه</a:t>
            </a:r>
            <a:endParaRPr lang="en-US" dirty="0" smtClean="0"/>
          </a:p>
          <a:p>
            <a:r>
              <a:rPr lang="ar-SA" dirty="0" smtClean="0"/>
              <a:t>فالكلمات "  الواجب ، وثمنا ، وإبراهيم " جميعها مفاعيل </a:t>
            </a:r>
            <a:r>
              <a:rPr lang="ar-SA" dirty="0" err="1" smtClean="0"/>
              <a:t>بها</a:t>
            </a:r>
            <a:r>
              <a:rPr lang="ar-SA" dirty="0" smtClean="0"/>
              <a:t> جاءت أسماء ظاهرة .</a:t>
            </a:r>
            <a:endParaRPr lang="en-US" dirty="0" smtClean="0"/>
          </a:p>
          <a:p>
            <a:r>
              <a:rPr lang="ar-SA" dirty="0" smtClean="0"/>
              <a:t>2 </a:t>
            </a:r>
            <a:r>
              <a:rPr lang="ar-SA" dirty="0" err="1" smtClean="0"/>
              <a:t>ـ</a:t>
            </a:r>
            <a:r>
              <a:rPr lang="ar-SA" dirty="0" smtClean="0"/>
              <a:t> </a:t>
            </a:r>
            <a:r>
              <a:rPr lang="ar-SA" u="sng" dirty="0" smtClean="0"/>
              <a:t>يأتي المفعول </a:t>
            </a:r>
            <a:r>
              <a:rPr lang="ar-SA" u="sng" dirty="0" err="1" smtClean="0"/>
              <a:t>به</a:t>
            </a:r>
            <a:r>
              <a:rPr lang="ar-SA" u="sng" dirty="0" smtClean="0"/>
              <a:t> ضميرا متصلا ، أو منفصلا</a:t>
            </a:r>
            <a:r>
              <a:rPr lang="ar-SA" dirty="0" smtClean="0"/>
              <a:t> :</a:t>
            </a:r>
            <a:endParaRPr lang="en-US" dirty="0" smtClean="0"/>
          </a:p>
          <a:p>
            <a:r>
              <a:rPr lang="ar-SA" dirty="0" smtClean="0"/>
              <a:t>مثال المتصل : صافحتك ، أنت أكرمتني ، أنا كافأته .</a:t>
            </a:r>
            <a:endParaRPr lang="en-US" dirty="0" smtClean="0"/>
          </a:p>
          <a:p>
            <a:r>
              <a:rPr lang="ar-SA" dirty="0" smtClean="0"/>
              <a:t>ومنه قوله تعالى : { هو الذي يصوركم في الأرحام } .</a:t>
            </a:r>
            <a:endParaRPr lang="en-US" dirty="0" smtClean="0"/>
          </a:p>
          <a:p>
            <a:r>
              <a:rPr lang="ar-IQ" b="1" dirty="0" err="1" smtClean="0"/>
              <a:t>واعرابها</a:t>
            </a:r>
            <a:r>
              <a:rPr lang="ar-IQ" dirty="0" smtClean="0"/>
              <a:t>:</a:t>
            </a:r>
            <a:endParaRPr lang="en-US" dirty="0" smtClean="0"/>
          </a:p>
          <a:p>
            <a:r>
              <a:rPr lang="ar-IQ" dirty="0" smtClean="0"/>
              <a:t> (هو) ضمير بارز منفصل في محلّ رفع مبتدأ (الذي) اسم موصول مبنيّ في محلّ رفع خبر (يصور) مضارع مرفوع </a:t>
            </a:r>
            <a:r>
              <a:rPr lang="ar-IQ" dirty="0" err="1" smtClean="0"/>
              <a:t>و</a:t>
            </a:r>
            <a:r>
              <a:rPr lang="ar-IQ" dirty="0" smtClean="0"/>
              <a:t> (كم) ضمير مفعول </a:t>
            </a:r>
            <a:r>
              <a:rPr lang="ar-IQ" dirty="0" err="1" smtClean="0"/>
              <a:t>به</a:t>
            </a:r>
            <a:r>
              <a:rPr lang="ar-IQ" dirty="0" smtClean="0"/>
              <a:t>، والفاعل ضمير مستتر تقديره هو (في الأرحام) جارّ ومجرور.</a:t>
            </a:r>
            <a:endParaRPr lang="en-US" dirty="0" smtClean="0"/>
          </a:p>
          <a:p>
            <a:pPr rtl="0"/>
            <a:r>
              <a:rPr lang="ar-SA" dirty="0" smtClean="0"/>
              <a:t>وقوله تعالى: { عسى ربي أن يهديني }.</a:t>
            </a:r>
            <a:endParaRPr lang="en-US" dirty="0" smtClean="0"/>
          </a:p>
          <a:p>
            <a:pPr rtl="0"/>
            <a:r>
              <a:rPr lang="ar-SA" b="1" dirty="0" err="1" smtClean="0"/>
              <a:t>واعرابها</a:t>
            </a:r>
            <a:r>
              <a:rPr lang="ar-SA" dirty="0" smtClean="0"/>
              <a:t>:</a:t>
            </a:r>
            <a:endParaRPr lang="en-US" dirty="0" smtClean="0"/>
          </a:p>
          <a:p>
            <a:r>
              <a:rPr lang="ar-SA" dirty="0" smtClean="0"/>
              <a:t>   (عَسى) ماض ناقص. (رَبِّي) اسمه والياء مضاف إليه (أَنْ يَهْدِيَنِي) مضارع للدعاء منصوب بأن والنون للوقاية والياء مفعول </a:t>
            </a:r>
            <a:r>
              <a:rPr lang="ar-SA" dirty="0" err="1" smtClean="0"/>
              <a:t>به</a:t>
            </a:r>
            <a:r>
              <a:rPr lang="ar-SA" dirty="0" smtClean="0"/>
              <a:t> والفاعل مستتر والمصدر المتصلة المؤول من أن والفعل خبر عسى وهي : عسى ، وحرى ، </a:t>
            </a:r>
            <a:r>
              <a:rPr lang="ar-SA" dirty="0" err="1" smtClean="0"/>
              <a:t>واخلولق</a:t>
            </a:r>
            <a:r>
              <a:rPr lang="ar-SA" dirty="0" smtClean="0"/>
              <a:t> . وسميت بأفعال الرجاء لأنها تفيد تمني وقوع الخبر </a:t>
            </a:r>
            <a:r>
              <a:rPr lang="ar-SA" b="1" dirty="0" smtClean="0"/>
              <a:t>أنواع المفعول </a:t>
            </a:r>
            <a:r>
              <a:rPr lang="ar-SA" b="1" dirty="0" err="1" smtClean="0"/>
              <a:t>به</a:t>
            </a:r>
            <a:r>
              <a:rPr lang="ar-SA" b="1" dirty="0" smtClean="0"/>
              <a:t> : </a:t>
            </a:r>
            <a:r>
              <a:rPr lang="ar-SA" b="1" dirty="0" err="1" smtClean="0"/>
              <a:t>ـ</a:t>
            </a:r>
            <a:r>
              <a:rPr lang="ar-SA" b="1" dirty="0" smtClean="0"/>
              <a:t>  </a:t>
            </a:r>
            <a:endParaRPr lang="en-US" dirty="0" smtClean="0"/>
          </a:p>
          <a:p>
            <a:r>
              <a:rPr lang="ar-SA" dirty="0" smtClean="0"/>
              <a:t>1 </a:t>
            </a:r>
            <a:r>
              <a:rPr lang="ar-SA" dirty="0" err="1" smtClean="0"/>
              <a:t>ـ</a:t>
            </a:r>
            <a:r>
              <a:rPr lang="ar-SA" dirty="0" smtClean="0"/>
              <a:t> </a:t>
            </a:r>
            <a:r>
              <a:rPr lang="ar-SA" u="sng" dirty="0" smtClean="0"/>
              <a:t>الأصل في المفعول </a:t>
            </a:r>
            <a:r>
              <a:rPr lang="ar-SA" u="sng" dirty="0" err="1" smtClean="0"/>
              <a:t>به</a:t>
            </a:r>
            <a:r>
              <a:rPr lang="ar-SA" u="sng" dirty="0" smtClean="0"/>
              <a:t> أن يكون اسما ظاهرا</a:t>
            </a:r>
            <a:r>
              <a:rPr lang="ar-SA" dirty="0" smtClean="0"/>
              <a:t> . نحو : كتب الطالب الواجب .</a:t>
            </a:r>
            <a:endParaRPr lang="en-US" dirty="0" smtClean="0"/>
          </a:p>
          <a:p>
            <a:r>
              <a:rPr lang="ar-SA" dirty="0" smtClean="0"/>
              <a:t>ومنه قوله تعالى : { لا نشتري </a:t>
            </a:r>
            <a:r>
              <a:rPr lang="ar-SA" dirty="0" err="1" smtClean="0"/>
              <a:t>به</a:t>
            </a:r>
            <a:r>
              <a:rPr lang="ar-SA" dirty="0" smtClean="0"/>
              <a:t> ثمنا }.</a:t>
            </a:r>
            <a:endParaRPr lang="en-US" dirty="0" smtClean="0"/>
          </a:p>
          <a:p>
            <a:r>
              <a:rPr lang="ar-SA" dirty="0" err="1" smtClean="0"/>
              <a:t>واعرابها</a:t>
            </a:r>
            <a:r>
              <a:rPr lang="ar-SA" dirty="0" smtClean="0"/>
              <a:t> : ثمنا مفعول </a:t>
            </a:r>
            <a:r>
              <a:rPr lang="ar-SA" dirty="0" err="1" smtClean="0"/>
              <a:t>به</a:t>
            </a:r>
            <a:r>
              <a:rPr lang="ar-SA" dirty="0" smtClean="0"/>
              <a:t> .كافأ المدير العامل، اشترى عمر منزلا جديداً) نافية (نشتري) مضارع مرفوع وعلامة الرفع الضمة المقدّرة على الياء، والفاعل ضمير مستتر تقديره نحن الباء حرف جر والهاء ضمير في محل جر متعلق </a:t>
            </a:r>
            <a:r>
              <a:rPr lang="ar-SA" dirty="0" err="1" smtClean="0"/>
              <a:t>ب</a:t>
            </a:r>
            <a:r>
              <a:rPr lang="ar-SA" dirty="0" smtClean="0"/>
              <a:t> (نشتري) بتضمينه معنى نستبدل (ثمنا) مفعول </a:t>
            </a:r>
            <a:r>
              <a:rPr lang="ar-SA" dirty="0" err="1" smtClean="0"/>
              <a:t>به</a:t>
            </a:r>
            <a:r>
              <a:rPr lang="ar-SA" dirty="0" smtClean="0"/>
              <a:t> منصوب.</a:t>
            </a:r>
            <a:endParaRPr lang="en-US" dirty="0" smtClean="0"/>
          </a:p>
          <a:p>
            <a:r>
              <a:rPr lang="ar-SA" dirty="0" smtClean="0"/>
              <a:t>وقوله تعالى : { إذ ابتلى إبراهيم ربه } </a:t>
            </a:r>
            <a:endParaRPr lang="en-US" dirty="0" smtClean="0"/>
          </a:p>
          <a:p>
            <a:r>
              <a:rPr lang="ar-SA" dirty="0" err="1" smtClean="0"/>
              <a:t>واعرابها</a:t>
            </a:r>
            <a:r>
              <a:rPr lang="ar-SA" dirty="0" smtClean="0"/>
              <a:t>:</a:t>
            </a:r>
            <a:endParaRPr lang="en-US" dirty="0" smtClean="0"/>
          </a:p>
          <a:p>
            <a:r>
              <a:rPr lang="ar-SA" dirty="0" smtClean="0"/>
              <a:t>إذ: اسم ظرفي للزمن الماضي مبنيّ في محلّ نصب مفعول </a:t>
            </a:r>
            <a:r>
              <a:rPr lang="ar-SA" dirty="0" err="1" smtClean="0"/>
              <a:t>به</a:t>
            </a:r>
            <a:r>
              <a:rPr lang="ar-SA" dirty="0" smtClean="0"/>
              <a:t> لفعل محذوف تقديره اذكر (ابتلى) فعل ماض مبنيّ على الفتح المقدّر (إبراهيم) مفعول </a:t>
            </a:r>
            <a:r>
              <a:rPr lang="ar-SA" dirty="0" err="1" smtClean="0"/>
              <a:t>به</a:t>
            </a:r>
            <a:r>
              <a:rPr lang="ar-SA" dirty="0" smtClean="0"/>
              <a:t> مقدّم منصوب (ربّ) فاعل مرفوع والهاء مضاف إليه</a:t>
            </a:r>
            <a:endParaRPr lang="en-US" dirty="0" smtClean="0"/>
          </a:p>
          <a:p>
            <a:r>
              <a:rPr lang="ar-SA" dirty="0" smtClean="0"/>
              <a:t>فالكلمات "  الواجب ، وثمنا ، وإبراهيم " جميعها مفاعيل </a:t>
            </a:r>
            <a:r>
              <a:rPr lang="ar-SA" dirty="0" err="1" smtClean="0"/>
              <a:t>بها</a:t>
            </a:r>
            <a:r>
              <a:rPr lang="ar-SA" dirty="0" smtClean="0"/>
              <a:t> جاءت أسماء ظاهرة .</a:t>
            </a:r>
            <a:endParaRPr lang="en-US" dirty="0" smtClean="0"/>
          </a:p>
          <a:p>
            <a:r>
              <a:rPr lang="ar-SA" dirty="0" smtClean="0"/>
              <a:t>2 </a:t>
            </a:r>
            <a:r>
              <a:rPr lang="ar-SA" dirty="0" err="1" smtClean="0"/>
              <a:t>ـ</a:t>
            </a:r>
            <a:r>
              <a:rPr lang="ar-SA" dirty="0" smtClean="0"/>
              <a:t> </a:t>
            </a:r>
            <a:r>
              <a:rPr lang="ar-SA" u="sng" dirty="0" smtClean="0"/>
              <a:t>يأتي المفعول </a:t>
            </a:r>
            <a:r>
              <a:rPr lang="ar-SA" u="sng" dirty="0" err="1" smtClean="0"/>
              <a:t>به</a:t>
            </a:r>
            <a:r>
              <a:rPr lang="ar-SA" u="sng" dirty="0" smtClean="0"/>
              <a:t> ضميرا متصلا ، أو منفصلا</a:t>
            </a:r>
            <a:r>
              <a:rPr lang="ar-SA" dirty="0" smtClean="0"/>
              <a:t> :</a:t>
            </a:r>
            <a:endParaRPr lang="en-US" dirty="0" smtClean="0"/>
          </a:p>
          <a:p>
            <a:r>
              <a:rPr lang="ar-SA" dirty="0" smtClean="0"/>
              <a:t>مثال المتصل : صافحتك ، أنت أكرمتني ، أنا كافأته .</a:t>
            </a:r>
            <a:endParaRPr lang="en-US" dirty="0" smtClean="0"/>
          </a:p>
          <a:p>
            <a:r>
              <a:rPr lang="ar-SA" dirty="0" smtClean="0"/>
              <a:t>ومنه قوله تعالى : { هو الذي يصوركم في الأرحام } .</a:t>
            </a:r>
            <a:endParaRPr lang="en-US" dirty="0" smtClean="0"/>
          </a:p>
          <a:p>
            <a:r>
              <a:rPr lang="ar-IQ" b="1" dirty="0" err="1" smtClean="0"/>
              <a:t>واعرابها</a:t>
            </a:r>
            <a:r>
              <a:rPr lang="ar-IQ" dirty="0" smtClean="0"/>
              <a:t>:</a:t>
            </a:r>
            <a:endParaRPr lang="en-US" dirty="0" smtClean="0"/>
          </a:p>
          <a:p>
            <a:r>
              <a:rPr lang="ar-IQ" dirty="0" smtClean="0"/>
              <a:t> (هو) ضمير بارز منفصل في محلّ رفع مبتدأ (الذي) اسم موصول مبنيّ في محلّ رفع خبر (يصور) مضارع مرفوع </a:t>
            </a:r>
            <a:r>
              <a:rPr lang="ar-IQ" dirty="0" err="1" smtClean="0"/>
              <a:t>و</a:t>
            </a:r>
            <a:r>
              <a:rPr lang="ar-IQ" dirty="0" smtClean="0"/>
              <a:t> (كم) ضمير مفعول </a:t>
            </a:r>
            <a:r>
              <a:rPr lang="ar-IQ" dirty="0" err="1" smtClean="0"/>
              <a:t>به</a:t>
            </a:r>
            <a:r>
              <a:rPr lang="ar-IQ" dirty="0" smtClean="0"/>
              <a:t>، والفاعل ضمير مستتر تقديره هو (في الأرحام) جارّ ومجرور.</a:t>
            </a:r>
            <a:endParaRPr lang="en-US" dirty="0" smtClean="0"/>
          </a:p>
          <a:p>
            <a:pPr rtl="0"/>
            <a:r>
              <a:rPr lang="ar-SA" dirty="0" smtClean="0"/>
              <a:t>وقوله تعالى: { عسى ربي أن يهديني }.</a:t>
            </a:r>
            <a:endParaRPr lang="en-US" dirty="0" smtClean="0"/>
          </a:p>
          <a:p>
            <a:pPr rtl="0"/>
            <a:r>
              <a:rPr lang="ar-SA" b="1" dirty="0" err="1" smtClean="0"/>
              <a:t>واعرابها</a:t>
            </a:r>
            <a:r>
              <a:rPr lang="ar-SA" dirty="0" smtClean="0"/>
              <a:t>:</a:t>
            </a:r>
            <a:endParaRPr lang="en-US" dirty="0" smtClean="0"/>
          </a:p>
          <a:p>
            <a:r>
              <a:rPr lang="ar-SA" dirty="0" smtClean="0"/>
              <a:t>   (عَسى) ماض ناقص. (رَبِّي) اسمه والياء مضاف إليه (أَنْ يَهْدِيَنِي) مضارع للدعاء منصوب بأن والنون للوقاية والياء مفعول </a:t>
            </a:r>
            <a:r>
              <a:rPr lang="ar-SA" dirty="0" err="1" smtClean="0"/>
              <a:t>به</a:t>
            </a:r>
            <a:r>
              <a:rPr lang="ar-SA" dirty="0" smtClean="0"/>
              <a:t> والفاعل مستتر والمصدر المتصلة المؤول من أن والفعل خبر عسى وهي : عسى ، وحرى ، </a:t>
            </a:r>
            <a:r>
              <a:rPr lang="ar-SA" dirty="0" err="1" smtClean="0"/>
              <a:t>واخلولق</a:t>
            </a:r>
            <a:r>
              <a:rPr lang="ar-SA" dirty="0" smtClean="0"/>
              <a:t> . وسميت بأفعال الرجاء لأنها تفيد تمني وقوع الخبر </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457200" y="214290"/>
            <a:ext cx="7972452" cy="6259662"/>
          </a:xfrm>
        </p:spPr>
        <p:txBody>
          <a:bodyPr>
            <a:normAutofit fontScale="70000" lnSpcReduction="20000"/>
          </a:bodyPr>
          <a:lstStyle/>
          <a:p>
            <a:r>
              <a:rPr lang="ar-SA" b="1" dirty="0" smtClean="0"/>
              <a:t>(</a:t>
            </a:r>
            <a:r>
              <a:rPr lang="ar-SA" dirty="0" smtClean="0"/>
              <a:t>فالضمائر وهي : الكاف في صافحتك ، والياء في أكرمتني ، والهاء في كافأته ، والكاف في يصوركم ، والهاء في جمعهم ، والياء في يهديني ، وقعت جميعها في محل نصب مفاعيل </a:t>
            </a:r>
            <a:r>
              <a:rPr lang="ar-SA" dirty="0" err="1" smtClean="0"/>
              <a:t>بها</a:t>
            </a:r>
            <a:r>
              <a:rPr lang="ar-SA" dirty="0" smtClean="0"/>
              <a:t> للأفعال المتصلة </a:t>
            </a:r>
            <a:r>
              <a:rPr lang="ar-SA" dirty="0" err="1" smtClean="0"/>
              <a:t>بها</a:t>
            </a:r>
            <a:r>
              <a:rPr lang="ar-SA" dirty="0" smtClean="0"/>
              <a:t> .</a:t>
            </a:r>
            <a:endParaRPr lang="en-US" dirty="0" smtClean="0"/>
          </a:p>
          <a:p>
            <a:r>
              <a:rPr lang="ar-SA" dirty="0" smtClean="0"/>
              <a:t>ومثال الضمير المنفصل :  قوله تعالى : { إياك نعبد وإياك نستعين }. </a:t>
            </a:r>
            <a:endParaRPr lang="en-US" dirty="0" smtClean="0"/>
          </a:p>
          <a:p>
            <a:r>
              <a:rPr lang="ar-SA" dirty="0" err="1" smtClean="0"/>
              <a:t>واعرابها</a:t>
            </a:r>
            <a:r>
              <a:rPr lang="ar-SA" dirty="0" smtClean="0"/>
              <a:t>:	</a:t>
            </a:r>
            <a:endParaRPr lang="en-US" dirty="0" smtClean="0"/>
          </a:p>
          <a:p>
            <a:r>
              <a:rPr lang="ar-SA" dirty="0" smtClean="0"/>
              <a:t>إيّاك) ضمير بارز منفصل مبني على الفتح في محل نصب مفعول </a:t>
            </a:r>
            <a:r>
              <a:rPr lang="ar-SA" dirty="0" err="1" smtClean="0"/>
              <a:t>به</a:t>
            </a:r>
            <a:r>
              <a:rPr lang="ar-SA" dirty="0" smtClean="0"/>
              <a:t> مقدّم، أو (</a:t>
            </a:r>
            <a:r>
              <a:rPr lang="ar-SA" dirty="0" err="1" smtClean="0"/>
              <a:t>إيّا</a:t>
            </a:r>
            <a:r>
              <a:rPr lang="ar-SA" dirty="0" smtClean="0"/>
              <a:t>) ضمير مبني في محل نصب مفعول </a:t>
            </a:r>
            <a:r>
              <a:rPr lang="ar-SA" dirty="0" err="1" smtClean="0"/>
              <a:t>به</a:t>
            </a:r>
            <a:r>
              <a:rPr lang="ar-SA" dirty="0" smtClean="0"/>
              <a:t>، والكاف حرف خطاب. (نعبد) فعل مضارع مرفوع، والفاعل ضمير مستتر وجوبا تقديره نحن، والواو عاطفة. (إياك نستعين) تعرب كالسابق.</a:t>
            </a:r>
            <a:endParaRPr lang="en-US" dirty="0" smtClean="0"/>
          </a:p>
          <a:p>
            <a:r>
              <a:rPr lang="ar-SA" dirty="0" smtClean="0"/>
              <a:t>وقوله تعالى : { إيانا يعبدون }. </a:t>
            </a:r>
            <a:endParaRPr lang="en-US" dirty="0" smtClean="0"/>
          </a:p>
          <a:p>
            <a:r>
              <a:rPr lang="ar-SA" dirty="0" smtClean="0"/>
              <a:t>وقوله تعالى : { وإياي فارهبون }.</a:t>
            </a:r>
            <a:endParaRPr lang="en-US" dirty="0" smtClean="0"/>
          </a:p>
          <a:p>
            <a:r>
              <a:rPr lang="ar-SA" dirty="0" err="1" smtClean="0"/>
              <a:t>واعرابها</a:t>
            </a:r>
            <a:r>
              <a:rPr lang="ar-SA" dirty="0" smtClean="0"/>
              <a:t> :</a:t>
            </a:r>
            <a:endParaRPr lang="en-US" dirty="0" smtClean="0"/>
          </a:p>
          <a:p>
            <a:r>
              <a:rPr lang="ar-SA" dirty="0" smtClean="0"/>
              <a:t> إيّاي ضمير منفصل مبنيّ في محلّ نصب مفعول </a:t>
            </a:r>
            <a:r>
              <a:rPr lang="ar-SA" dirty="0" err="1" smtClean="0"/>
              <a:t>به</a:t>
            </a:r>
            <a:r>
              <a:rPr lang="ar-SA" dirty="0" smtClean="0"/>
              <a:t> لفعل محذوف يفسّره المذكور ويلي الضمير أي إيّاي ارهبوا الفاء زائدة للتزيين (</a:t>
            </a:r>
            <a:r>
              <a:rPr lang="ar-SA" dirty="0" err="1" smtClean="0"/>
              <a:t>ارهبون</a:t>
            </a:r>
            <a:r>
              <a:rPr lang="ar-SA" dirty="0" smtClean="0"/>
              <a:t>) فعل أمر مبنيّ على حذف النون.. والواو فاعل، والنون للوقاية، والياء المحذوفة ضمير مفعول </a:t>
            </a:r>
            <a:r>
              <a:rPr lang="ar-SA" dirty="0" err="1" smtClean="0"/>
              <a:t>به</a:t>
            </a:r>
            <a:r>
              <a:rPr lang="ar-SA" dirty="0" smtClean="0"/>
              <a:t>.</a:t>
            </a:r>
            <a:endParaRPr lang="en-US" dirty="0" smtClean="0"/>
          </a:p>
          <a:p>
            <a:r>
              <a:rPr lang="ar-SA" dirty="0" smtClean="0"/>
              <a:t>فالضمائر المنفصلة " إياك ، وإياك ، وإيانا ، وإياي " وقعت جميعها في محل نصب مفاعيل </a:t>
            </a:r>
            <a:r>
              <a:rPr lang="ar-SA" dirty="0" err="1" smtClean="0"/>
              <a:t>بها</a:t>
            </a:r>
            <a:r>
              <a:rPr lang="ar-SA" dirty="0" smtClean="0"/>
              <a:t> للأفعال التي تلتها وهي : نعبد ، ونستعين ، ويعبدون ، </a:t>
            </a:r>
            <a:r>
              <a:rPr lang="ar-SA" dirty="0" err="1" smtClean="0"/>
              <a:t>وفارهبون</a:t>
            </a:r>
            <a:r>
              <a:rPr lang="ar-SA" dirty="0" smtClean="0"/>
              <a:t> .</a:t>
            </a:r>
            <a:endParaRPr lang="en-US" dirty="0" smtClean="0"/>
          </a:p>
          <a:p>
            <a:r>
              <a:rPr lang="ar-SA" dirty="0" smtClean="0"/>
              <a:t>3 </a:t>
            </a:r>
            <a:r>
              <a:rPr lang="ar-SA" dirty="0" err="1" smtClean="0"/>
              <a:t>ـ</a:t>
            </a:r>
            <a:r>
              <a:rPr lang="ar-SA" dirty="0" smtClean="0"/>
              <a:t> </a:t>
            </a:r>
            <a:r>
              <a:rPr lang="ar-SA" u="sng" dirty="0" smtClean="0"/>
              <a:t>المصدر المؤول بالصريح</a:t>
            </a:r>
            <a:r>
              <a:rPr lang="ar-SA" dirty="0" smtClean="0"/>
              <a:t> :</a:t>
            </a:r>
            <a:endParaRPr lang="en-US" dirty="0" smtClean="0"/>
          </a:p>
          <a:p>
            <a:r>
              <a:rPr lang="ar-SA" dirty="0" smtClean="0"/>
              <a:t> وهو كل فعل مضارع مسبوق بأن المصدرية ، أو كل جملة مكونة من " إن " المشبهة بالفعل </a:t>
            </a:r>
            <a:r>
              <a:rPr lang="ar-SA" dirty="0" err="1" smtClean="0"/>
              <a:t>ومعموليها</a:t>
            </a:r>
            <a:r>
              <a:rPr lang="ar-SA" dirty="0" smtClean="0"/>
              <a:t> .</a:t>
            </a:r>
            <a:endParaRPr lang="en-US" dirty="0" smtClean="0"/>
          </a:p>
          <a:p>
            <a:r>
              <a:rPr lang="ar-SA" dirty="0" smtClean="0"/>
              <a:t>مثال المصدر المسبوق من أن والفعل : نقدر أن تعمل واجبك أولا بأول . ومنه قوله تعالى : { </a:t>
            </a:r>
            <a:r>
              <a:rPr lang="ar-SA" dirty="0" err="1" smtClean="0"/>
              <a:t>أ</a:t>
            </a:r>
            <a:r>
              <a:rPr lang="ar-SA" dirty="0" smtClean="0"/>
              <a:t> فأمن أهل القرى أن يأتيهم بأسنا بياتا }. </a:t>
            </a:r>
            <a:endParaRPr lang="en-US" dirty="0" smtClean="0"/>
          </a:p>
          <a:p>
            <a:r>
              <a:rPr lang="ar-SA" dirty="0" err="1" smtClean="0"/>
              <a:t>واعرابها</a:t>
            </a:r>
            <a:r>
              <a:rPr lang="ar-SA" dirty="0" smtClean="0"/>
              <a:t> :</a:t>
            </a:r>
            <a:endParaRPr lang="en-US" dirty="0" smtClean="0"/>
          </a:p>
          <a:p>
            <a:r>
              <a:rPr lang="ar-SA" dirty="0" smtClean="0"/>
              <a:t>أَفَأَمِنَ: فعل ماض، والفاء عاطفة والهمزة للاستفهام، والجملة </a:t>
            </a:r>
            <a:r>
              <a:rPr lang="ar-SA" dirty="0" err="1" smtClean="0"/>
              <a:t>معطوفة</a:t>
            </a:r>
            <a:r>
              <a:rPr lang="ar-SA" dirty="0" smtClean="0"/>
              <a:t> على جملة أخذناهم. (أَهْلُ) فاعل.  (الْقُرى) مضاف إليه.(أَنْ يَأْتِيَهُمْ) مضارع منصوب والهاء </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35</TotalTime>
  <Words>5778</Words>
  <PresentationFormat>عرض على الشاشة (3:4)‏</PresentationFormat>
  <Paragraphs>696</Paragraphs>
  <Slides>49</Slides>
  <Notes>0</Notes>
  <HiddenSlides>0</HiddenSlides>
  <MMClips>0</MMClips>
  <ScaleCrop>false</ScaleCrop>
  <HeadingPairs>
    <vt:vector size="4" baseType="variant">
      <vt:variant>
        <vt:lpstr>سمة</vt:lpstr>
      </vt:variant>
      <vt:variant>
        <vt:i4>1</vt:i4>
      </vt:variant>
      <vt:variant>
        <vt:lpstr>عناوين الشرائح</vt:lpstr>
      </vt:variant>
      <vt:variant>
        <vt:i4>49</vt:i4>
      </vt:variant>
    </vt:vector>
  </HeadingPairs>
  <TitlesOfParts>
    <vt:vector size="50" baseType="lpstr">
      <vt:lpstr>مشربية</vt:lpstr>
      <vt:lpstr>الجامعة المستنصرية كلية التربية الأساسية قسم الارشاد النفسي والتوجيه التربوي                                     المرحلة الثالثة                                مادة : اللغة العربية   </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lpstr>الشريحة 36</vt:lpstr>
      <vt:lpstr>الشريحة 37</vt:lpstr>
      <vt:lpstr>الشريحة 38</vt:lpstr>
      <vt:lpstr>الشريحة 39</vt:lpstr>
      <vt:lpstr>الشريحة 40</vt:lpstr>
      <vt:lpstr>الشريحة 41</vt:lpstr>
      <vt:lpstr>الشريحة 42</vt:lpstr>
      <vt:lpstr>الشريحة 43</vt:lpstr>
      <vt:lpstr>الشريحة 44</vt:lpstr>
      <vt:lpstr>الشريحة 45</vt:lpstr>
      <vt:lpstr>الشريحة 46</vt:lpstr>
      <vt:lpstr>الشريحة 47</vt:lpstr>
      <vt:lpstr>الشريحة 48</vt:lpstr>
      <vt:lpstr>الشريحة 49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كلية التربية الأساسية قسم الارشاد النفسي والتوجيه التربوي         المرحلة الثالثة مادة : اللغة العربية   </dc:title>
  <dc:creator>Areedo</dc:creator>
  <cp:lastModifiedBy>Areedo</cp:lastModifiedBy>
  <cp:revision>10</cp:revision>
  <dcterms:created xsi:type="dcterms:W3CDTF">2017-08-11T15:42:14Z</dcterms:created>
  <dcterms:modified xsi:type="dcterms:W3CDTF">2017-08-11T15:28:57Z</dcterms:modified>
</cp:coreProperties>
</file>