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4"/>
  </p:notesMasterIdLst>
  <p:sldIdLst>
    <p:sldId id="329" r:id="rId2"/>
    <p:sldId id="259" r:id="rId3"/>
    <p:sldId id="330" r:id="rId4"/>
    <p:sldId id="257" r:id="rId5"/>
    <p:sldId id="258" r:id="rId6"/>
    <p:sldId id="275" r:id="rId7"/>
    <p:sldId id="299" r:id="rId8"/>
    <p:sldId id="300" r:id="rId9"/>
    <p:sldId id="301" r:id="rId10"/>
    <p:sldId id="331" r:id="rId11"/>
    <p:sldId id="346" r:id="rId12"/>
    <p:sldId id="347" r:id="rId13"/>
    <p:sldId id="321" r:id="rId14"/>
    <p:sldId id="348" r:id="rId15"/>
    <p:sldId id="322" r:id="rId16"/>
    <p:sldId id="336" r:id="rId17"/>
    <p:sldId id="323" r:id="rId18"/>
    <p:sldId id="333" r:id="rId19"/>
    <p:sldId id="324" r:id="rId20"/>
    <p:sldId id="334" r:id="rId21"/>
    <p:sldId id="338" r:id="rId22"/>
    <p:sldId id="325" r:id="rId23"/>
    <p:sldId id="335" r:id="rId24"/>
    <p:sldId id="302" r:id="rId25"/>
    <p:sldId id="311" r:id="rId26"/>
    <p:sldId id="303" r:id="rId27"/>
    <p:sldId id="337" r:id="rId28"/>
    <p:sldId id="310" r:id="rId29"/>
    <p:sldId id="304" r:id="rId30"/>
    <p:sldId id="306" r:id="rId31"/>
    <p:sldId id="307" r:id="rId32"/>
    <p:sldId id="308" r:id="rId33"/>
    <p:sldId id="309" r:id="rId34"/>
    <p:sldId id="293" r:id="rId35"/>
    <p:sldId id="315" r:id="rId36"/>
    <p:sldId id="261" r:id="rId37"/>
    <p:sldId id="339" r:id="rId38"/>
    <p:sldId id="340" r:id="rId39"/>
    <p:sldId id="341" r:id="rId40"/>
    <p:sldId id="345" r:id="rId41"/>
    <p:sldId id="342" r:id="rId42"/>
    <p:sldId id="262" r:id="rId43"/>
    <p:sldId id="264" r:id="rId44"/>
    <p:sldId id="343" r:id="rId45"/>
    <p:sldId id="266" r:id="rId46"/>
    <p:sldId id="267" r:id="rId47"/>
    <p:sldId id="268" r:id="rId48"/>
    <p:sldId id="312" r:id="rId49"/>
    <p:sldId id="328" r:id="rId50"/>
    <p:sldId id="344" r:id="rId51"/>
    <p:sldId id="327" r:id="rId52"/>
    <p:sldId id="26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71" autoAdjust="0"/>
  </p:normalViewPr>
  <p:slideViewPr>
    <p:cSldViewPr>
      <p:cViewPr varScale="1">
        <p:scale>
          <a:sx n="70" d="100"/>
          <a:sy n="70" d="100"/>
        </p:scale>
        <p:origin x="1362" y="72"/>
      </p:cViewPr>
      <p:guideLst>
        <p:guide orient="horz" pos="2160"/>
        <p:guide pos="2880"/>
      </p:guideLst>
    </p:cSldViewPr>
  </p:slideViewPr>
  <p:outlineViewPr>
    <p:cViewPr>
      <p:scale>
        <a:sx n="33" d="100"/>
        <a:sy n="33" d="100"/>
      </p:scale>
      <p:origin x="48" y="58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3DC620-2620-46DA-BF57-F5A271DD8721}" type="datetimeFigureOut">
              <a:rPr lang="en-US" smtClean="0"/>
              <a:pPr/>
              <a:t>5/4/2014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8053EC-47C5-4AF2-82B5-B3D14A81A1AA}" type="slidenum">
              <a:rPr lang="en-US" smtClean="0"/>
              <a:pPr/>
              <a:t>‹#›</a:t>
            </a:fld>
            <a:endParaRPr lang="en-US"/>
          </a:p>
        </p:txBody>
      </p:sp>
    </p:spTree>
    <p:extLst>
      <p:ext uri="{BB962C8B-B14F-4D97-AF65-F5344CB8AC3E}">
        <p14:creationId xmlns:p14="http://schemas.microsoft.com/office/powerpoint/2010/main" val="413168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pPr>
              <a:defRPr/>
            </a:pPr>
            <a:fld id="{E208C26C-DC51-4A35-B738-4F206DFA5DD1}" type="slidenum">
              <a:rPr lang="en-US" smtClean="0"/>
              <a:pPr>
                <a:defRPr/>
              </a:pPr>
              <a:t>1</a:t>
            </a:fld>
            <a:endParaRPr lang="en-US"/>
          </a:p>
        </p:txBody>
      </p:sp>
    </p:spTree>
    <p:extLst>
      <p:ext uri="{BB962C8B-B14F-4D97-AF65-F5344CB8AC3E}">
        <p14:creationId xmlns:p14="http://schemas.microsoft.com/office/powerpoint/2010/main" val="2337074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2CF0F-F848-4CF7-A1AB-B09E81AE44CD}" type="slidenum">
              <a:rPr lang="en-US"/>
              <a:pPr/>
              <a:t>14</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563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a:p>
        </p:txBody>
      </p:sp>
      <p:sp>
        <p:nvSpPr>
          <p:cNvPr id="4" name="Slide Number Placeholder 3"/>
          <p:cNvSpPr>
            <a:spLocks noGrp="1"/>
          </p:cNvSpPr>
          <p:nvPr>
            <p:ph type="sldNum" sz="quarter" idx="10"/>
          </p:nvPr>
        </p:nvSpPr>
        <p:spPr/>
        <p:txBody>
          <a:bodyPr/>
          <a:lstStyle/>
          <a:p>
            <a:pPr>
              <a:defRPr/>
            </a:pPr>
            <a:fld id="{E208C26C-DC51-4A35-B738-4F206DFA5DD1}" type="slidenum">
              <a:rPr lang="en-US" smtClean="0"/>
              <a:pPr>
                <a:defRPr/>
              </a:pPr>
              <a:t>3</a:t>
            </a:fld>
            <a:endParaRPr lang="en-US"/>
          </a:p>
        </p:txBody>
      </p:sp>
    </p:spTree>
    <p:extLst>
      <p:ext uri="{BB962C8B-B14F-4D97-AF65-F5344CB8AC3E}">
        <p14:creationId xmlns:p14="http://schemas.microsoft.com/office/powerpoint/2010/main" val="233707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F7C7865-482E-4256-A25E-AE21AEB39206}" type="slidenum">
              <a:rPr lang="en-US" smtClean="0"/>
              <a:pPr>
                <a:defRPr/>
              </a:pPr>
              <a:t>4</a:t>
            </a:fld>
            <a:endParaRPr lang="en-US" dirty="0"/>
          </a:p>
        </p:txBody>
      </p:sp>
    </p:spTree>
    <p:extLst>
      <p:ext uri="{BB962C8B-B14F-4D97-AF65-F5344CB8AC3E}">
        <p14:creationId xmlns:p14="http://schemas.microsoft.com/office/powerpoint/2010/main" val="3268860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802CE-A361-4658-80D0-3293894EB638}" type="slidenum">
              <a:rPr lang="en-US"/>
              <a:pPr/>
              <a:t>7</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6935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8E371-D7FA-472D-8271-51D2CF04BF72}" type="slidenum">
              <a:rPr lang="en-US"/>
              <a:pPr/>
              <a:t>8</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81300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2CF0F-F848-4CF7-A1AB-B09E81AE44CD}" type="slidenum">
              <a:rPr lang="en-US"/>
              <a:pPr/>
              <a:t>9</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2153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2CF0F-F848-4CF7-A1AB-B09E81AE44CD}" type="slidenum">
              <a:rPr lang="en-US"/>
              <a:pPr/>
              <a:t>10</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391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2CF0F-F848-4CF7-A1AB-B09E81AE44CD}" type="slidenum">
              <a:rPr lang="en-US"/>
              <a:pPr/>
              <a:t>11</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0934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2CF0F-F848-4CF7-A1AB-B09E81AE44CD}" type="slidenum">
              <a:rPr lang="en-US"/>
              <a:pPr/>
              <a:t>12</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69339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230C489-A9C5-4984-BDC3-CCD7996B9352}" type="datetimeFigureOut">
              <a:rPr lang="en-US" smtClean="0"/>
              <a:pPr/>
              <a:t>5/4/2014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FA7013F-718C-4EDB-809B-76ACA3DCA5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30C489-A9C5-4984-BDC3-CCD7996B9352}" type="datetimeFigureOut">
              <a:rPr lang="en-US" smtClean="0"/>
              <a:pPr/>
              <a:t>5/4/2014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A7013F-718C-4EDB-809B-76ACA3DCA5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30C489-A9C5-4984-BDC3-CCD7996B9352}" type="datetimeFigureOut">
              <a:rPr lang="en-US" smtClean="0"/>
              <a:pPr/>
              <a:t>5/4/2014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A7013F-718C-4EDB-809B-76ACA3DCA5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30C489-A9C5-4984-BDC3-CCD7996B9352}" type="datetimeFigureOut">
              <a:rPr lang="en-US" smtClean="0"/>
              <a:pPr/>
              <a:t>5/4/2014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A7013F-718C-4EDB-809B-76ACA3DCA5C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230C489-A9C5-4984-BDC3-CCD7996B9352}" type="datetimeFigureOut">
              <a:rPr lang="en-US" smtClean="0"/>
              <a:pPr/>
              <a:t>5/4/2014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FA7013F-718C-4EDB-809B-76ACA3DCA5C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230C489-A9C5-4984-BDC3-CCD7996B9352}" type="datetimeFigureOut">
              <a:rPr lang="en-US" smtClean="0"/>
              <a:pPr/>
              <a:t>5/4/2014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FA7013F-718C-4EDB-809B-76ACA3DCA5C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230C489-A9C5-4984-BDC3-CCD7996B9352}" type="datetimeFigureOut">
              <a:rPr lang="en-US" smtClean="0"/>
              <a:pPr/>
              <a:t>5/4/2014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FA7013F-718C-4EDB-809B-76ACA3DCA5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230C489-A9C5-4984-BDC3-CCD7996B9352}" type="datetimeFigureOut">
              <a:rPr lang="en-US" smtClean="0"/>
              <a:pPr/>
              <a:t>5/4/2014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FA7013F-718C-4EDB-809B-76ACA3DCA5C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230C489-A9C5-4984-BDC3-CCD7996B9352}" type="datetimeFigureOut">
              <a:rPr lang="en-US" smtClean="0"/>
              <a:pPr/>
              <a:t>5/4/2014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FA7013F-718C-4EDB-809B-76ACA3DCA5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230C489-A9C5-4984-BDC3-CCD7996B9352}" type="datetimeFigureOut">
              <a:rPr lang="en-US" smtClean="0"/>
              <a:pPr/>
              <a:t>5/4/2014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FA7013F-718C-4EDB-809B-76ACA3DCA5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230C489-A9C5-4984-BDC3-CCD7996B9352}" type="datetimeFigureOut">
              <a:rPr lang="en-US" smtClean="0"/>
              <a:pPr/>
              <a:t>5/4/2014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FA7013F-718C-4EDB-809B-76ACA3DCA5C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230C489-A9C5-4984-BDC3-CCD7996B9352}" type="datetimeFigureOut">
              <a:rPr lang="en-US" smtClean="0"/>
              <a:pPr/>
              <a:t>5/4/2014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FA7013F-718C-4EDB-809B-76ACA3DCA5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andout%20-4%20(%20Activity%20).doc"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0.wmf"/><Relationship Id="rId3" Type="http://schemas.openxmlformats.org/officeDocument/2006/relationships/image" Target="../media/image21.png"/><Relationship Id="rId7" Type="http://schemas.openxmlformats.org/officeDocument/2006/relationships/image" Target="../media/image17.wmf"/><Relationship Id="rId12"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andout%20-5%20(%20Activity%20).doc"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2" Type="http://schemas.openxmlformats.org/officeDocument/2006/relationships/hyperlink" Target="handout%20-6%20(%20Activity%20).doc"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andout%20-2%20(%20Brain%20teaser%20).doc"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andout%20-7%20(%20Activity%20).doc"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andout%20-3%20(%20Activity%20).do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ubtitle 2"/>
          <p:cNvSpPr txBox="1">
            <a:spLocks/>
          </p:cNvSpPr>
          <p:nvPr/>
        </p:nvSpPr>
        <p:spPr bwMode="auto">
          <a:xfrm>
            <a:off x="667603" y="4077072"/>
            <a:ext cx="7772400" cy="1014496"/>
          </a:xfrm>
          <a:prstGeom prst="rect">
            <a:avLst/>
          </a:prstGeom>
          <a:noFill/>
          <a:ln w="9525">
            <a:noFill/>
            <a:miter lim="800000"/>
            <a:headEnd/>
            <a:tailEnd/>
          </a:ln>
          <a:effectLst/>
        </p:spPr>
        <p:txBody>
          <a:bodyPr/>
          <a:lstStyle/>
          <a:p>
            <a:pPr algn="ctr" eaLnBrk="1" hangingPunct="1">
              <a:lnSpc>
                <a:spcPct val="85000"/>
              </a:lnSpc>
              <a:spcBef>
                <a:spcPct val="20000"/>
              </a:spcBef>
              <a:buClr>
                <a:schemeClr val="hlink"/>
              </a:buClr>
              <a:buSzPct val="70000"/>
              <a:buFont typeface="Wingdings" pitchFamily="2" charset="2"/>
              <a:buNone/>
              <a:defRPr/>
            </a:pPr>
            <a:r>
              <a:rPr lang="ar-QA" b="1" kern="0" dirty="0" smtClean="0">
                <a:effectLst>
                  <a:outerShdw blurRad="38100" dist="38100" dir="2700000" algn="tl">
                    <a:srgbClr val="000000"/>
                  </a:outerShdw>
                </a:effectLst>
                <a:latin typeface="+mn-lt"/>
              </a:rPr>
              <a:t>......</a:t>
            </a:r>
            <a:r>
              <a:rPr lang="en-US" b="1" kern="0" dirty="0" smtClean="0">
                <a:effectLst>
                  <a:outerShdw blurRad="38100" dist="38100" dir="2700000" algn="tl">
                    <a:srgbClr val="000000"/>
                  </a:outerShdw>
                </a:effectLst>
                <a:latin typeface="+mn-lt"/>
              </a:rPr>
              <a:t>.</a:t>
            </a:r>
            <a:r>
              <a:rPr lang="ar-QA" b="1" kern="0" dirty="0" smtClean="0">
                <a:effectLst>
                  <a:outerShdw blurRad="38100" dist="38100" dir="2700000" algn="tl">
                    <a:srgbClr val="000000"/>
                  </a:outerShdw>
                </a:effectLst>
                <a:latin typeface="+mn-lt"/>
              </a:rPr>
              <a:t>/ </a:t>
            </a:r>
            <a:r>
              <a:rPr lang="en-US" b="1" kern="0" dirty="0" smtClean="0">
                <a:effectLst>
                  <a:outerShdw blurRad="38100" dist="38100" dir="2700000" algn="tl">
                    <a:srgbClr val="000000"/>
                  </a:outerShdw>
                </a:effectLst>
                <a:latin typeface="+mn-lt"/>
              </a:rPr>
              <a:t> </a:t>
            </a:r>
            <a:r>
              <a:rPr lang="ar-QA" b="1" kern="0" dirty="0" smtClean="0">
                <a:effectLst>
                  <a:outerShdw blurRad="38100" dist="38100" dir="2700000" algn="tl">
                    <a:srgbClr val="000000"/>
                  </a:outerShdw>
                </a:effectLst>
                <a:latin typeface="+mn-lt"/>
              </a:rPr>
              <a:t>....</a:t>
            </a:r>
            <a:r>
              <a:rPr lang="en-US" b="1" kern="0" dirty="0" smtClean="0">
                <a:effectLst>
                  <a:outerShdw blurRad="38100" dist="38100" dir="2700000" algn="tl">
                    <a:srgbClr val="000000"/>
                  </a:outerShdw>
                </a:effectLst>
                <a:latin typeface="+mn-lt"/>
              </a:rPr>
              <a:t> </a:t>
            </a:r>
            <a:r>
              <a:rPr lang="ar-QA" b="1" kern="0" dirty="0" smtClean="0">
                <a:effectLst>
                  <a:outerShdw blurRad="38100" dist="38100" dir="2700000" algn="tl">
                    <a:srgbClr val="000000"/>
                  </a:outerShdw>
                </a:effectLst>
                <a:latin typeface="+mn-lt"/>
              </a:rPr>
              <a:t>/</a:t>
            </a:r>
            <a:r>
              <a:rPr lang="en-US" b="1" kern="0" dirty="0" smtClean="0">
                <a:effectLst>
                  <a:outerShdw blurRad="38100" dist="38100" dir="2700000" algn="tl">
                    <a:srgbClr val="000000"/>
                  </a:outerShdw>
                </a:effectLst>
                <a:latin typeface="+mn-lt"/>
              </a:rPr>
              <a:t> </a:t>
            </a:r>
            <a:r>
              <a:rPr lang="ar-QA" b="1" kern="0" dirty="0" smtClean="0">
                <a:effectLst>
                  <a:outerShdw blurRad="38100" dist="38100" dir="2700000" algn="tl">
                    <a:srgbClr val="000000"/>
                  </a:outerShdw>
                </a:effectLst>
                <a:latin typeface="+mn-lt"/>
              </a:rPr>
              <a:t>2014</a:t>
            </a:r>
          </a:p>
          <a:p>
            <a:pPr algn="ctr" eaLnBrk="1" hangingPunct="1">
              <a:lnSpc>
                <a:spcPct val="85000"/>
              </a:lnSpc>
              <a:spcBef>
                <a:spcPct val="20000"/>
              </a:spcBef>
              <a:buClr>
                <a:schemeClr val="hlink"/>
              </a:buClr>
              <a:buSzPct val="70000"/>
              <a:buFont typeface="Wingdings" pitchFamily="2" charset="2"/>
              <a:buNone/>
              <a:defRPr/>
            </a:pPr>
            <a:endParaRPr lang="en-US" b="1" kern="0" dirty="0" smtClean="0">
              <a:effectLst>
                <a:outerShdw blurRad="38100" dist="38100" dir="2700000" algn="tl">
                  <a:srgbClr val="000000"/>
                </a:outerShdw>
              </a:effectLst>
              <a:latin typeface="+mn-lt"/>
            </a:endParaRPr>
          </a:p>
          <a:p>
            <a:pPr algn="ctr" eaLnBrk="1" hangingPunct="1">
              <a:lnSpc>
                <a:spcPct val="85000"/>
              </a:lnSpc>
              <a:spcBef>
                <a:spcPct val="20000"/>
              </a:spcBef>
              <a:buClr>
                <a:schemeClr val="hlink"/>
              </a:buClr>
              <a:buSzPct val="70000"/>
              <a:buFont typeface="Wingdings" pitchFamily="2" charset="2"/>
              <a:buNone/>
              <a:defRPr/>
            </a:pPr>
            <a:r>
              <a:rPr lang="ar-QA" b="1" kern="0" dirty="0" smtClean="0">
                <a:effectLst>
                  <a:outerShdw blurRad="38100" dist="38100" dir="2700000" algn="tl">
                    <a:srgbClr val="000000"/>
                  </a:outerShdw>
                </a:effectLst>
              </a:rPr>
              <a:t>المدربون ( ................ - ...................)</a:t>
            </a:r>
            <a:endParaRPr lang="en-US" b="1" kern="0" dirty="0">
              <a:effectLst>
                <a:outerShdw blurRad="38100" dist="38100" dir="2700000" algn="tl">
                  <a:srgbClr val="000000"/>
                </a:outerShdw>
              </a:effectLst>
              <a:latin typeface="+mn-lt"/>
            </a:endParaRPr>
          </a:p>
        </p:txBody>
      </p:sp>
      <p:pic>
        <p:nvPicPr>
          <p:cNvPr id="5123" name="Picture 2" descr="SEC_logo1"/>
          <p:cNvPicPr>
            <a:picLocks noChangeAspect="1" noChangeArrowheads="1"/>
          </p:cNvPicPr>
          <p:nvPr/>
        </p:nvPicPr>
        <p:blipFill>
          <a:blip r:embed="rId3" cstate="print"/>
          <a:srcRect/>
          <a:stretch>
            <a:fillRect/>
          </a:stretch>
        </p:blipFill>
        <p:spPr bwMode="auto">
          <a:xfrm>
            <a:off x="6830259" y="260351"/>
            <a:ext cx="1918454" cy="792385"/>
          </a:xfrm>
          <a:prstGeom prst="rect">
            <a:avLst/>
          </a:prstGeom>
          <a:noFill/>
          <a:ln w="9525">
            <a:noFill/>
            <a:miter lim="800000"/>
            <a:headEnd/>
            <a:tailEnd/>
          </a:ln>
        </p:spPr>
      </p:pic>
      <p:sp>
        <p:nvSpPr>
          <p:cNvPr id="4101" name="Rectangle 9"/>
          <p:cNvSpPr>
            <a:spLocks noChangeArrowheads="1"/>
          </p:cNvSpPr>
          <p:nvPr/>
        </p:nvSpPr>
        <p:spPr bwMode="auto">
          <a:xfrm>
            <a:off x="2235074" y="1556792"/>
            <a:ext cx="4684295" cy="2369880"/>
          </a:xfrm>
          <a:prstGeom prst="rect">
            <a:avLst/>
          </a:prstGeom>
          <a:noFill/>
          <a:ln w="9525">
            <a:noFill/>
            <a:miter lim="800000"/>
            <a:headEnd/>
            <a:tailEnd/>
          </a:ln>
        </p:spPr>
        <p:txBody>
          <a:bodyPr wrap="none" anchor="ctr">
            <a:spAutoFit/>
          </a:bodyPr>
          <a:lstStyle/>
          <a:p>
            <a:pPr algn="ctr"/>
            <a:r>
              <a:rPr lang="en-US" sz="3200" b="1" u="sng" dirty="0" smtClean="0"/>
              <a:t>Entry Level Curriculum</a:t>
            </a:r>
          </a:p>
          <a:p>
            <a:pPr algn="ctr"/>
            <a:r>
              <a:rPr lang="en-US" sz="3200" b="1" u="sng" dirty="0" smtClean="0"/>
              <a:t> Program (1) </a:t>
            </a:r>
          </a:p>
          <a:p>
            <a:pPr algn="ctr"/>
            <a:endParaRPr lang="en-US" sz="4400" b="1" dirty="0" smtClean="0"/>
          </a:p>
          <a:p>
            <a:pPr algn="ctr"/>
            <a:r>
              <a:rPr lang="en-US" sz="4000" b="1" dirty="0" smtClean="0">
                <a:solidFill>
                  <a:srgbClr val="00B0F0"/>
                </a:solidFill>
                <a:cs typeface="Arial" pitchFamily="34" charset="0"/>
              </a:rPr>
              <a:t>Week 8</a:t>
            </a:r>
            <a:endParaRPr lang="en-US" sz="4000" b="1" dirty="0">
              <a:solidFill>
                <a:srgbClr val="00B0F0"/>
              </a:solidFill>
            </a:endParaRPr>
          </a:p>
        </p:txBody>
      </p:sp>
    </p:spTree>
    <p:extLst>
      <p:ext uri="{BB962C8B-B14F-4D97-AF65-F5344CB8AC3E}">
        <p14:creationId xmlns:p14="http://schemas.microsoft.com/office/powerpoint/2010/main" val="26313284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horizontal)">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1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539552" y="548680"/>
            <a:ext cx="7991400" cy="4752528"/>
          </a:xfrm>
        </p:spPr>
        <p:txBody>
          <a:bodyPr>
            <a:normAutofit fontScale="92500" lnSpcReduction="10000"/>
          </a:bodyPr>
          <a:lstStyle/>
          <a:p>
            <a:pPr marL="109728" indent="0">
              <a:buClr>
                <a:schemeClr val="tx1"/>
              </a:buClr>
              <a:buNone/>
            </a:pPr>
            <a:endParaRPr lang="ar-QA" b="1" dirty="0" smtClean="0">
              <a:latin typeface="Times New Roman" pitchFamily="18" charset="0"/>
              <a:cs typeface="Times New Roman" pitchFamily="18" charset="0"/>
            </a:endParaRPr>
          </a:p>
          <a:p>
            <a:pPr marL="109728" indent="0" algn="ctr">
              <a:buClr>
                <a:schemeClr val="tx1"/>
              </a:buClr>
              <a:buNone/>
            </a:pPr>
            <a:endParaRPr lang="ar-QA" b="1" dirty="0" smtClean="0">
              <a:latin typeface="Times New Roman" pitchFamily="18" charset="0"/>
              <a:cs typeface="Times New Roman" pitchFamily="18" charset="0"/>
            </a:endParaRPr>
          </a:p>
          <a:p>
            <a:pPr marL="109728" indent="0" algn="ctr">
              <a:buClr>
                <a:schemeClr val="tx1"/>
              </a:buClr>
              <a:buNone/>
            </a:pPr>
            <a:r>
              <a:rPr lang="ar-QA" b="1" u="sng" dirty="0" smtClean="0">
                <a:latin typeface="Times New Roman" pitchFamily="18" charset="0"/>
                <a:cs typeface="Times New Roman" pitchFamily="18" charset="0"/>
              </a:rPr>
              <a:t>الهدف من تكامل المناهج </a:t>
            </a:r>
          </a:p>
          <a:p>
            <a:pPr marL="109728" indent="0" algn="ctr">
              <a:buClr>
                <a:schemeClr val="tx1"/>
              </a:buClr>
              <a:buNone/>
            </a:pPr>
            <a:endParaRPr lang="ar-QA" b="1" dirty="0">
              <a:latin typeface="Times New Roman" pitchFamily="18" charset="0"/>
              <a:cs typeface="Times New Roman" pitchFamily="18" charset="0"/>
            </a:endParaRPr>
          </a:p>
          <a:p>
            <a:pPr marL="109728" indent="0" algn="ctr">
              <a:buClr>
                <a:schemeClr val="tx1"/>
              </a:buClr>
              <a:buNone/>
            </a:pPr>
            <a:endParaRPr lang="en-US" b="1" dirty="0" smtClean="0">
              <a:latin typeface="Times New Roman" pitchFamily="18" charset="0"/>
              <a:cs typeface="Times New Roman" pitchFamily="18" charset="0"/>
            </a:endParaRPr>
          </a:p>
          <a:p>
            <a:pPr marL="109728" indent="0">
              <a:buClr>
                <a:schemeClr val="tx1"/>
              </a:buClr>
              <a:buNone/>
            </a:pPr>
            <a:r>
              <a:rPr lang="en-US" altLang="en-US" b="1" dirty="0" smtClean="0">
                <a:latin typeface="Times New Roman" pitchFamily="18" charset="0"/>
                <a:cs typeface="Times New Roman" pitchFamily="18" charset="0"/>
              </a:rPr>
              <a:t>The goal of curriculum integration is to have students gain a deeper level of understanding across subject areas through interrelated thematic study.</a:t>
            </a:r>
            <a:endParaRPr lang="ar-QA" altLang="en-US" b="1" dirty="0">
              <a:latin typeface="Times New Roman" pitchFamily="18" charset="0"/>
              <a:cs typeface="Times New Roman" pitchFamily="18" charset="0"/>
            </a:endParaRPr>
          </a:p>
          <a:p>
            <a:pPr marL="109728" indent="0">
              <a:buClr>
                <a:schemeClr val="tx1"/>
              </a:buClr>
              <a:buNone/>
            </a:pPr>
            <a:endParaRPr lang="ar-QA" altLang="en-US" b="1" dirty="0" smtClean="0">
              <a:latin typeface="Times New Roman" pitchFamily="18" charset="0"/>
              <a:cs typeface="Times New Roman" pitchFamily="18" charset="0"/>
            </a:endParaRPr>
          </a:p>
          <a:p>
            <a:pPr marL="109728" indent="0">
              <a:buClr>
                <a:schemeClr val="tx1"/>
              </a:buClr>
              <a:buNone/>
            </a:pPr>
            <a:endParaRPr lang="ar-QA" altLang="en-US" b="1" dirty="0">
              <a:latin typeface="Times New Roman" pitchFamily="18" charset="0"/>
              <a:cs typeface="Times New Roman" pitchFamily="18" charset="0"/>
            </a:endParaRPr>
          </a:p>
          <a:p>
            <a:pPr marL="109728" indent="0" algn="r" rtl="1">
              <a:buClr>
                <a:schemeClr val="tx1"/>
              </a:buClr>
              <a:buNone/>
            </a:pPr>
            <a:r>
              <a:rPr lang="ar-QA" altLang="en-US" b="1" dirty="0" smtClean="0">
                <a:latin typeface="Times New Roman" pitchFamily="18" charset="0"/>
                <a:cs typeface="Times New Roman" pitchFamily="18" charset="0"/>
              </a:rPr>
              <a:t>الهدف من </a:t>
            </a:r>
            <a:r>
              <a:rPr lang="ar-QA" altLang="en-US" b="1" dirty="0">
                <a:latin typeface="Times New Roman" pitchFamily="18" charset="0"/>
                <a:cs typeface="Times New Roman" pitchFamily="18" charset="0"/>
              </a:rPr>
              <a:t>تكامل المناهج هو أن </a:t>
            </a:r>
            <a:r>
              <a:rPr lang="ar-QA" altLang="en-US" b="1" dirty="0" smtClean="0">
                <a:latin typeface="Times New Roman" pitchFamily="18" charset="0"/>
                <a:cs typeface="Times New Roman" pitchFamily="18" charset="0"/>
              </a:rPr>
              <a:t>يصل الطلاب إلى مستوى </a:t>
            </a:r>
            <a:r>
              <a:rPr lang="ar-QA" altLang="en-US" b="1" dirty="0">
                <a:latin typeface="Times New Roman" pitchFamily="18" charset="0"/>
                <a:cs typeface="Times New Roman" pitchFamily="18" charset="0"/>
              </a:rPr>
              <a:t>أعمق من </a:t>
            </a:r>
            <a:r>
              <a:rPr lang="ar-QA" altLang="en-US" b="1" dirty="0" smtClean="0">
                <a:latin typeface="Times New Roman" pitchFamily="18" charset="0"/>
                <a:cs typeface="Times New Roman" pitchFamily="18" charset="0"/>
              </a:rPr>
              <a:t>الفهم للموضعات المختلفة من </a:t>
            </a:r>
            <a:r>
              <a:rPr lang="ar-QA" altLang="en-US" b="1" dirty="0">
                <a:latin typeface="Times New Roman" pitchFamily="18" charset="0"/>
                <a:cs typeface="Times New Roman" pitchFamily="18" charset="0"/>
              </a:rPr>
              <a:t>خلال دراسة موضوعية مترابطة.</a:t>
            </a:r>
            <a:endParaRPr lang="en-US" altLang="en-US"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176349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539552" y="548680"/>
            <a:ext cx="7991400" cy="5544616"/>
          </a:xfrm>
        </p:spPr>
        <p:txBody>
          <a:bodyPr>
            <a:normAutofit/>
          </a:bodyPr>
          <a:lstStyle/>
          <a:p>
            <a:pPr marL="109728" indent="0" algn="ctr">
              <a:buClr>
                <a:schemeClr val="tx1"/>
              </a:buClr>
              <a:buNone/>
            </a:pPr>
            <a:endParaRPr lang="ar-QA" b="1" dirty="0" smtClean="0">
              <a:latin typeface="Times New Roman" pitchFamily="18" charset="0"/>
              <a:cs typeface="Times New Roman" pitchFamily="18" charset="0"/>
            </a:endParaRPr>
          </a:p>
          <a:p>
            <a:pPr marL="109728" indent="0" algn="ctr">
              <a:buClr>
                <a:schemeClr val="tx1"/>
              </a:buClr>
              <a:buNone/>
            </a:pPr>
            <a:r>
              <a:rPr lang="en-US" b="1" u="sng" dirty="0" smtClean="0">
                <a:latin typeface="Times New Roman" pitchFamily="18" charset="0"/>
                <a:cs typeface="Times New Roman" pitchFamily="18" charset="0"/>
              </a:rPr>
              <a:t>Activity (group work)</a:t>
            </a:r>
            <a:endParaRPr lang="ar-QA" b="1" u="sng" dirty="0" smtClean="0">
              <a:latin typeface="Times New Roman" pitchFamily="18" charset="0"/>
              <a:cs typeface="Times New Roman" pitchFamily="18" charset="0"/>
            </a:endParaRPr>
          </a:p>
          <a:p>
            <a:pPr marL="109728" indent="0" algn="ctr">
              <a:buClr>
                <a:schemeClr val="tx1"/>
              </a:buClr>
              <a:buNone/>
            </a:pPr>
            <a:r>
              <a:rPr lang="en-US" sz="2000" b="1" u="sng" dirty="0" smtClean="0">
                <a:latin typeface="Times New Roman" pitchFamily="18" charset="0"/>
                <a:cs typeface="Times New Roman" pitchFamily="18" charset="0"/>
              </a:rPr>
              <a:t>Gallery walk </a:t>
            </a:r>
          </a:p>
          <a:p>
            <a:pPr marL="109728" indent="0" algn="ctr">
              <a:buClr>
                <a:schemeClr val="tx1"/>
              </a:buClr>
              <a:buNone/>
            </a:pPr>
            <a:endParaRPr lang="ar-QA" sz="2000" b="1" u="sng" dirty="0" smtClean="0">
              <a:latin typeface="Times New Roman" pitchFamily="18" charset="0"/>
              <a:cs typeface="Times New Roman" pitchFamily="18" charset="0"/>
            </a:endParaRPr>
          </a:p>
          <a:p>
            <a:pPr marL="109728" indent="0" algn="r" rtl="1">
              <a:buClr>
                <a:schemeClr val="tx1"/>
              </a:buClr>
              <a:buNone/>
            </a:pPr>
            <a:r>
              <a:rPr lang="ar-QA" sz="2000" b="1" u="sng" dirty="0">
                <a:latin typeface="Times New Roman" pitchFamily="18" charset="0"/>
                <a:cs typeface="Times New Roman" pitchFamily="18" charset="0"/>
              </a:rPr>
              <a:t>أكتب طريقة يمكن بها تحقيق التكامل في المواد الدراسية </a:t>
            </a:r>
            <a:endParaRPr lang="en-US" sz="2000" b="1" u="sng" dirty="0">
              <a:latin typeface="Times New Roman" pitchFamily="18" charset="0"/>
              <a:cs typeface="Times New Roman" pitchFamily="18" charset="0"/>
            </a:endParaRPr>
          </a:p>
          <a:p>
            <a:pPr marL="109728" indent="0" algn="ctr">
              <a:buClr>
                <a:schemeClr val="tx1"/>
              </a:buClr>
              <a:buNone/>
            </a:pPr>
            <a:endParaRPr lang="ar-QA" sz="2000" b="1" u="sng" dirty="0" smtClean="0">
              <a:latin typeface="Times New Roman" pitchFamily="18" charset="0"/>
              <a:cs typeface="Times New Roman" pitchFamily="18" charset="0"/>
            </a:endParaRPr>
          </a:p>
          <a:p>
            <a:pPr marL="109728" indent="0" algn="r" rtl="1">
              <a:buClr>
                <a:schemeClr val="tx1"/>
              </a:buClr>
              <a:buNone/>
            </a:pPr>
            <a:r>
              <a:rPr lang="ar-QA" sz="2000" b="1" u="sng" dirty="0" smtClean="0">
                <a:latin typeface="Times New Roman" pitchFamily="18" charset="0"/>
                <a:cs typeface="Times New Roman" pitchFamily="18" charset="0"/>
              </a:rPr>
              <a:t>التفاصيل </a:t>
            </a:r>
            <a:endParaRPr lang="en-US" sz="2000" b="1" u="sng" dirty="0">
              <a:latin typeface="Times New Roman" pitchFamily="18" charset="0"/>
              <a:cs typeface="Times New Roman" pitchFamily="18" charset="0"/>
            </a:endParaRPr>
          </a:p>
          <a:p>
            <a:pPr algn="r" rtl="1">
              <a:buClr>
                <a:schemeClr val="tx1"/>
              </a:buClr>
              <a:buFontTx/>
              <a:buChar char="-"/>
            </a:pPr>
            <a:r>
              <a:rPr lang="ar-QA" sz="2000" b="1" dirty="0" smtClean="0">
                <a:latin typeface="Times New Roman" pitchFamily="18" charset="0"/>
                <a:cs typeface="Times New Roman" pitchFamily="18" charset="0"/>
              </a:rPr>
              <a:t>نقوم بتكوين 5 مجموعات من المتدربين </a:t>
            </a:r>
          </a:p>
          <a:p>
            <a:pPr algn="r" rtl="1">
              <a:buClr>
                <a:schemeClr val="tx1"/>
              </a:buClr>
              <a:buFontTx/>
              <a:buChar char="-"/>
            </a:pPr>
            <a:r>
              <a:rPr lang="ar-QA" sz="2000" b="1" dirty="0" smtClean="0">
                <a:latin typeface="Times New Roman" pitchFamily="18" charset="0"/>
                <a:cs typeface="Times New Roman" pitchFamily="18" charset="0"/>
              </a:rPr>
              <a:t>تقوم كل مجموعة بكتابة واحد من الطرق المختلفة لتحقيق التكامل في المواد الدراسية على أحد اللوحات المعلقة( لوحات بيضاء).</a:t>
            </a:r>
          </a:p>
          <a:p>
            <a:pPr algn="r" rtl="1">
              <a:buClr>
                <a:schemeClr val="tx1"/>
              </a:buClr>
              <a:buFontTx/>
              <a:buChar char="-"/>
            </a:pPr>
            <a:r>
              <a:rPr lang="ar-QA" sz="2000" b="1" dirty="0" smtClean="0">
                <a:latin typeface="Times New Roman" pitchFamily="18" charset="0"/>
                <a:cs typeface="Times New Roman" pitchFamily="18" charset="0"/>
              </a:rPr>
              <a:t>تقوم المجموعات بالمرور على باقي اللوحات للتعرف على الأفكار التي كتبتها المجموعات الأخرى. ( مع نداء المدرب </a:t>
            </a:r>
            <a:r>
              <a:rPr lang="en-US" sz="2000" b="1" dirty="0" smtClean="0">
                <a:latin typeface="Times New Roman" pitchFamily="18" charset="0"/>
                <a:cs typeface="Times New Roman" pitchFamily="18" charset="0"/>
              </a:rPr>
              <a:t> move</a:t>
            </a:r>
            <a:r>
              <a:rPr lang="ar-QA" sz="2000" b="1" dirty="0" smtClean="0">
                <a:latin typeface="Times New Roman" pitchFamily="18" charset="0"/>
                <a:cs typeface="Times New Roman" pitchFamily="18" charset="0"/>
              </a:rPr>
              <a:t>) </a:t>
            </a:r>
          </a:p>
          <a:p>
            <a:pPr algn="r" rtl="1">
              <a:buClr>
                <a:schemeClr val="tx1"/>
              </a:buClr>
              <a:buFontTx/>
              <a:buChar char="-"/>
            </a:pPr>
            <a:r>
              <a:rPr lang="ar-QA" sz="2000" b="1" dirty="0" smtClean="0">
                <a:latin typeface="Times New Roman" pitchFamily="18" charset="0"/>
                <a:cs typeface="Times New Roman" pitchFamily="18" charset="0"/>
              </a:rPr>
              <a:t>في نهاية النشاط تكون كل مجموعة قد تعرفت على عدة طرق لتحقيق التكامل، منها طريقة كتبتها المجموعة والطرق الباقية من أفكار المجموعات الأخرى</a:t>
            </a:r>
          </a:p>
          <a:p>
            <a:pPr algn="r" rtl="1">
              <a:buClr>
                <a:schemeClr val="tx1"/>
              </a:buClr>
              <a:buFontTx/>
              <a:buChar char="-"/>
            </a:pPr>
            <a:r>
              <a:rPr lang="ar-QA" sz="2000" b="1" dirty="0" smtClean="0">
                <a:latin typeface="Times New Roman" pitchFamily="18" charset="0"/>
                <a:cs typeface="Times New Roman" pitchFamily="18" charset="0"/>
              </a:rPr>
              <a:t>في النهاية مناقشة عامة عن الموضوع </a:t>
            </a:r>
            <a:endParaRPr lang="en-US" sz="2000" b="1" dirty="0" smtClean="0">
              <a:latin typeface="Times New Roman" pitchFamily="18" charset="0"/>
              <a:cs typeface="Times New Roman" pitchFamily="18" charset="0"/>
            </a:endParaRPr>
          </a:p>
          <a:p>
            <a:pPr marL="109728" indent="0" algn="ctr">
              <a:buClr>
                <a:schemeClr val="tx1"/>
              </a:buClr>
              <a:buNone/>
            </a:pPr>
            <a:endParaRPr lang="en-US" b="1" u="sng" dirty="0">
              <a:latin typeface="Times New Roman" pitchFamily="18" charset="0"/>
              <a:cs typeface="Times New Roman" pitchFamily="18" charset="0"/>
            </a:endParaRPr>
          </a:p>
          <a:p>
            <a:pPr marL="109728" indent="0" algn="ctr">
              <a:buClr>
                <a:schemeClr val="tx1"/>
              </a:buClr>
              <a:buNone/>
            </a:pPr>
            <a:endParaRPr lang="ar-QA" b="1" u="sng" dirty="0" smtClean="0">
              <a:latin typeface="Times New Roman" pitchFamily="18" charset="0"/>
              <a:cs typeface="Times New Roman" pitchFamily="18" charset="0"/>
            </a:endParaRPr>
          </a:p>
          <a:p>
            <a:pPr marL="109728" indent="0" algn="ctr">
              <a:buClr>
                <a:schemeClr val="tx1"/>
              </a:buClr>
              <a:buNone/>
            </a:pPr>
            <a:endParaRPr lang="ar-QA" b="1" dirty="0">
              <a:latin typeface="Times New Roman" pitchFamily="18" charset="0"/>
              <a:cs typeface="Times New Roman" pitchFamily="18" charset="0"/>
            </a:endParaRPr>
          </a:p>
        </p:txBody>
      </p:sp>
    </p:spTree>
    <p:extLst>
      <p:ext uri="{BB962C8B-B14F-4D97-AF65-F5344CB8AC3E}">
        <p14:creationId xmlns:p14="http://schemas.microsoft.com/office/powerpoint/2010/main" val="2849270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 calcmode="lin" valueType="num">
                                      <p:cBhvr additive="base">
                                        <p:cTn id="7"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anim calcmode="lin" valueType="num">
                                      <p:cBhvr additive="base">
                                        <p:cTn id="11"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 calcmode="lin" valueType="num">
                                      <p:cBhvr additive="base">
                                        <p:cTn id="17"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6867">
                                            <p:txEl>
                                              <p:pRg st="6" end="6"/>
                                            </p:txEl>
                                          </p:spTgt>
                                        </p:tgtEl>
                                        <p:attrNameLst>
                                          <p:attrName>style.visibility</p:attrName>
                                        </p:attrNameLst>
                                      </p:cBhvr>
                                      <p:to>
                                        <p:strVal val="visible"/>
                                      </p:to>
                                    </p:set>
                                    <p:anim calcmode="lin" valueType="num">
                                      <p:cBhvr additive="base">
                                        <p:cTn id="23"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867">
                                            <p:txEl>
                                              <p:pRg st="7" end="7"/>
                                            </p:txEl>
                                          </p:spTgt>
                                        </p:tgtEl>
                                        <p:attrNameLst>
                                          <p:attrName>style.visibility</p:attrName>
                                        </p:attrNameLst>
                                      </p:cBhvr>
                                      <p:to>
                                        <p:strVal val="visible"/>
                                      </p:to>
                                    </p:set>
                                    <p:anim calcmode="lin" valueType="num">
                                      <p:cBhvr additive="base">
                                        <p:cTn id="29" dur="500" fill="hold"/>
                                        <p:tgtEl>
                                          <p:spTgt spid="3686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68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6867">
                                            <p:txEl>
                                              <p:pRg st="8" end="8"/>
                                            </p:txEl>
                                          </p:spTgt>
                                        </p:tgtEl>
                                        <p:attrNameLst>
                                          <p:attrName>style.visibility</p:attrName>
                                        </p:attrNameLst>
                                      </p:cBhvr>
                                      <p:to>
                                        <p:strVal val="visible"/>
                                      </p:to>
                                    </p:set>
                                    <p:anim calcmode="lin" valueType="num">
                                      <p:cBhvr additive="base">
                                        <p:cTn id="35" dur="500" fill="hold"/>
                                        <p:tgtEl>
                                          <p:spTgt spid="36867">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68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6867">
                                            <p:txEl>
                                              <p:pRg st="9" end="9"/>
                                            </p:txEl>
                                          </p:spTgt>
                                        </p:tgtEl>
                                        <p:attrNameLst>
                                          <p:attrName>style.visibility</p:attrName>
                                        </p:attrNameLst>
                                      </p:cBhvr>
                                      <p:to>
                                        <p:strVal val="visible"/>
                                      </p:to>
                                    </p:set>
                                    <p:anim calcmode="lin" valueType="num">
                                      <p:cBhvr additive="base">
                                        <p:cTn id="41" dur="500" fill="hold"/>
                                        <p:tgtEl>
                                          <p:spTgt spid="36867">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686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6867">
                                            <p:txEl>
                                              <p:pRg st="10" end="10"/>
                                            </p:txEl>
                                          </p:spTgt>
                                        </p:tgtEl>
                                        <p:attrNameLst>
                                          <p:attrName>style.visibility</p:attrName>
                                        </p:attrNameLst>
                                      </p:cBhvr>
                                      <p:to>
                                        <p:strVal val="visible"/>
                                      </p:to>
                                    </p:set>
                                    <p:anim calcmode="lin" valueType="num">
                                      <p:cBhvr additive="base">
                                        <p:cTn id="47" dur="500" fill="hold"/>
                                        <p:tgtEl>
                                          <p:spTgt spid="36867">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68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6867">
                                            <p:txEl>
                                              <p:pRg st="11" end="11"/>
                                            </p:txEl>
                                          </p:spTgt>
                                        </p:tgtEl>
                                        <p:attrNameLst>
                                          <p:attrName>style.visibility</p:attrName>
                                        </p:attrNameLst>
                                      </p:cBhvr>
                                      <p:to>
                                        <p:strVal val="visible"/>
                                      </p:to>
                                    </p:set>
                                    <p:anim calcmode="lin" valueType="num">
                                      <p:cBhvr additive="base">
                                        <p:cTn id="53" dur="500" fill="hold"/>
                                        <p:tgtEl>
                                          <p:spTgt spid="36867">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686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539552" y="548680"/>
            <a:ext cx="7991400" cy="5544616"/>
          </a:xfrm>
        </p:spPr>
        <p:txBody>
          <a:bodyPr>
            <a:normAutofit/>
          </a:bodyPr>
          <a:lstStyle/>
          <a:p>
            <a:pPr marL="109728" indent="0" algn="ctr">
              <a:buClr>
                <a:schemeClr val="tx1"/>
              </a:buClr>
              <a:buNone/>
            </a:pPr>
            <a:endParaRPr lang="ar-QA" b="1" dirty="0" smtClean="0">
              <a:latin typeface="Times New Roman" pitchFamily="18" charset="0"/>
              <a:cs typeface="Times New Roman" pitchFamily="18" charset="0"/>
            </a:endParaRPr>
          </a:p>
          <a:p>
            <a:pPr marL="109728" indent="0" algn="ctr">
              <a:buClr>
                <a:schemeClr val="tx1"/>
              </a:buClr>
              <a:buNone/>
            </a:pPr>
            <a:endParaRPr lang="ar-QA" b="1" u="sng" dirty="0" smtClean="0">
              <a:latin typeface="Times New Roman" pitchFamily="18" charset="0"/>
              <a:cs typeface="Times New Roman" pitchFamily="18" charset="0"/>
            </a:endParaRPr>
          </a:p>
          <a:p>
            <a:pPr marL="109728" indent="0" algn="ctr">
              <a:buClr>
                <a:schemeClr val="tx1"/>
              </a:buClr>
              <a:buNone/>
            </a:pPr>
            <a:endParaRPr lang="ar-QA" b="1" dirty="0">
              <a:latin typeface="Times New Roman" pitchFamily="18" charset="0"/>
              <a:cs typeface="Times New Roman" pitchFamily="18" charset="0"/>
            </a:endParaRPr>
          </a:p>
        </p:txBody>
      </p:sp>
      <p:sp>
        <p:nvSpPr>
          <p:cNvPr id="2" name="Rectangle 1"/>
          <p:cNvSpPr/>
          <p:nvPr/>
        </p:nvSpPr>
        <p:spPr>
          <a:xfrm>
            <a:off x="1403648" y="1556792"/>
            <a:ext cx="6408712" cy="288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12715" y="2500152"/>
            <a:ext cx="4245073" cy="523220"/>
          </a:xfrm>
          <a:prstGeom prst="rect">
            <a:avLst/>
          </a:prstGeom>
        </p:spPr>
        <p:txBody>
          <a:bodyPr wrap="none">
            <a:spAutoFit/>
          </a:bodyPr>
          <a:lstStyle/>
          <a:p>
            <a:pPr algn="ctr"/>
            <a:r>
              <a:rPr lang="ar-QA" sz="2800" dirty="0" smtClean="0"/>
              <a:t>والآن هيا نتعرف على </a:t>
            </a:r>
            <a:r>
              <a:rPr lang="ar-QA" sz="2800" dirty="0" smtClean="0"/>
              <a:t>أنواع </a:t>
            </a:r>
            <a:r>
              <a:rPr lang="ar-QA" sz="2800" dirty="0" smtClean="0"/>
              <a:t>التكامل</a:t>
            </a:r>
            <a:endParaRPr lang="ar-QA" sz="2800" dirty="0"/>
          </a:p>
        </p:txBody>
      </p:sp>
    </p:spTree>
    <p:extLst>
      <p:ext uri="{BB962C8B-B14F-4D97-AF65-F5344CB8AC3E}">
        <p14:creationId xmlns:p14="http://schemas.microsoft.com/office/powerpoint/2010/main" val="70138778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3218" y="894495"/>
            <a:ext cx="3845925" cy="954107"/>
          </a:xfrm>
          <a:prstGeom prst="rect">
            <a:avLst/>
          </a:prstGeom>
        </p:spPr>
        <p:txBody>
          <a:bodyPr wrap="none">
            <a:spAutoFit/>
          </a:bodyPr>
          <a:lstStyle/>
          <a:p>
            <a:r>
              <a:rPr lang="en-US" sz="2800" b="1" u="sng" dirty="0" smtClean="0">
                <a:latin typeface="Times New Roman" pitchFamily="18" charset="0"/>
                <a:cs typeface="Times New Roman" pitchFamily="18" charset="0"/>
              </a:rPr>
              <a:t>Curriculum Integration</a:t>
            </a:r>
            <a:endParaRPr lang="ar-QA" sz="2800" b="1" u="sng" dirty="0" smtClean="0">
              <a:latin typeface="Times New Roman" pitchFamily="18" charset="0"/>
              <a:cs typeface="Times New Roman" pitchFamily="18" charset="0"/>
            </a:endParaRPr>
          </a:p>
          <a:p>
            <a:pPr algn="ctr"/>
            <a:r>
              <a:rPr lang="ar-QA" sz="2800" b="1" u="sng" dirty="0" smtClean="0">
                <a:latin typeface="Times New Roman" pitchFamily="18" charset="0"/>
                <a:cs typeface="Times New Roman" pitchFamily="18" charset="0"/>
              </a:rPr>
              <a:t>تكامل المناهج</a:t>
            </a:r>
          </a:p>
        </p:txBody>
      </p:sp>
      <p:grpSp>
        <p:nvGrpSpPr>
          <p:cNvPr id="22" name="Group 21"/>
          <p:cNvGrpSpPr/>
          <p:nvPr/>
        </p:nvGrpSpPr>
        <p:grpSpPr>
          <a:xfrm>
            <a:off x="188339" y="2536025"/>
            <a:ext cx="8704141" cy="2716524"/>
            <a:chOff x="354127" y="1715361"/>
            <a:chExt cx="8786842" cy="2716524"/>
          </a:xfrm>
        </p:grpSpPr>
        <p:sp>
          <p:nvSpPr>
            <p:cNvPr id="7" name="Rectangle 6"/>
            <p:cNvSpPr/>
            <p:nvPr/>
          </p:nvSpPr>
          <p:spPr>
            <a:xfrm>
              <a:off x="354127" y="4062553"/>
              <a:ext cx="8786842" cy="369332"/>
            </a:xfrm>
            <a:prstGeom prst="rect">
              <a:avLst/>
            </a:prstGeom>
          </p:spPr>
          <p:txBody>
            <a:bodyPr wrap="square">
              <a:spAutoFit/>
            </a:bodyPr>
            <a:lstStyle/>
            <a:p>
              <a:r>
                <a:rPr lang="en-US" b="1" dirty="0" smtClean="0">
                  <a:latin typeface="Times New Roman" pitchFamily="18" charset="0"/>
                  <a:cs typeface="Times New Roman" pitchFamily="18" charset="0"/>
                </a:rPr>
                <a:t>Intradisciplinary     </a:t>
              </a:r>
              <a:r>
                <a:rPr lang="ar-QA"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Multidisciplinary       </a:t>
              </a:r>
              <a:r>
                <a:rPr lang="en-US" b="1" dirty="0">
                  <a:latin typeface="Times New Roman" pitchFamily="18" charset="0"/>
                  <a:cs typeface="Times New Roman" pitchFamily="18" charset="0"/>
                </a:rPr>
                <a:t>I</a:t>
              </a:r>
              <a:r>
                <a:rPr lang="en-US" b="1" dirty="0" smtClean="0">
                  <a:latin typeface="Times New Roman" pitchFamily="18" charset="0"/>
                  <a:cs typeface="Times New Roman" pitchFamily="18" charset="0"/>
                </a:rPr>
                <a:t>nterdisciplinary          Transdisciplinary</a:t>
              </a:r>
              <a:endParaRPr lang="en-US" dirty="0">
                <a:latin typeface="Times New Roman" pitchFamily="18" charset="0"/>
                <a:cs typeface="Times New Roman" pitchFamily="18" charset="0"/>
              </a:endParaRPr>
            </a:p>
          </p:txBody>
        </p:sp>
        <p:grpSp>
          <p:nvGrpSpPr>
            <p:cNvPr id="21" name="Group 20"/>
            <p:cNvGrpSpPr/>
            <p:nvPr/>
          </p:nvGrpSpPr>
          <p:grpSpPr>
            <a:xfrm>
              <a:off x="544926" y="1715361"/>
              <a:ext cx="8376527" cy="2390464"/>
              <a:chOff x="544926" y="1715361"/>
              <a:chExt cx="8376527" cy="2390464"/>
            </a:xfrm>
          </p:grpSpPr>
          <p:grpSp>
            <p:nvGrpSpPr>
              <p:cNvPr id="19" name="Group 18"/>
              <p:cNvGrpSpPr/>
              <p:nvPr/>
            </p:nvGrpSpPr>
            <p:grpSpPr>
              <a:xfrm>
                <a:off x="544926" y="1715361"/>
                <a:ext cx="1888515" cy="2214578"/>
                <a:chOff x="214282" y="1714488"/>
                <a:chExt cx="1888515" cy="2214578"/>
              </a:xfrm>
            </p:grpSpPr>
            <p:grpSp>
              <p:nvGrpSpPr>
                <p:cNvPr id="3" name="Group 2"/>
                <p:cNvGrpSpPr/>
                <p:nvPr/>
              </p:nvGrpSpPr>
              <p:grpSpPr>
                <a:xfrm>
                  <a:off x="214282" y="1714488"/>
                  <a:ext cx="1888515" cy="1620204"/>
                  <a:chOff x="214282" y="1714488"/>
                  <a:chExt cx="1888515" cy="1620204"/>
                </a:xfrm>
              </p:grpSpPr>
              <p:sp>
                <p:nvSpPr>
                  <p:cNvPr id="8" name="Oval 7"/>
                  <p:cNvSpPr/>
                  <p:nvPr/>
                </p:nvSpPr>
                <p:spPr>
                  <a:xfrm>
                    <a:off x="214282" y="1714488"/>
                    <a:ext cx="1714512" cy="150019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4" name="TextBox 3"/>
                  <p:cNvSpPr txBox="1"/>
                  <p:nvPr/>
                </p:nvSpPr>
                <p:spPr>
                  <a:xfrm>
                    <a:off x="214283" y="1857364"/>
                    <a:ext cx="1888514" cy="1477328"/>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Within</a:t>
                    </a:r>
                  </a:p>
                  <a:p>
                    <a:pPr algn="ctr"/>
                    <a:r>
                      <a:rPr lang="en-US" b="1" dirty="0" smtClean="0">
                        <a:latin typeface="Times New Roman" pitchFamily="18" charset="0"/>
                        <a:cs typeface="Times New Roman" pitchFamily="18" charset="0"/>
                      </a:rPr>
                      <a:t>Subject</a:t>
                    </a:r>
                  </a:p>
                  <a:p>
                    <a:pPr algn="ctr"/>
                    <a:r>
                      <a:rPr lang="en-US" b="1" dirty="0" smtClean="0">
                        <a:latin typeface="Times New Roman" pitchFamily="18" charset="0"/>
                        <a:cs typeface="Times New Roman" pitchFamily="18" charset="0"/>
                      </a:rPr>
                      <a:t>Areas</a:t>
                    </a:r>
                    <a:endParaRPr lang="ar-QA" b="1" dirty="0">
                      <a:latin typeface="Times New Roman" pitchFamily="18" charset="0"/>
                      <a:cs typeface="Times New Roman" pitchFamily="18" charset="0"/>
                    </a:endParaRPr>
                  </a:p>
                  <a:p>
                    <a:pPr algn="ctr"/>
                    <a:r>
                      <a:rPr lang="ar-QA" b="1" dirty="0" smtClean="0">
                        <a:latin typeface="Times New Roman" pitchFamily="18" charset="0"/>
                        <a:cs typeface="Times New Roman" pitchFamily="18" charset="0"/>
                      </a:rPr>
                      <a:t>داخل مجالات التخصص </a:t>
                    </a:r>
                    <a:endParaRPr lang="en-US" dirty="0">
                      <a:latin typeface="Times New Roman" pitchFamily="18" charset="0"/>
                      <a:cs typeface="Times New Roman" pitchFamily="18" charset="0"/>
                    </a:endParaRPr>
                  </a:p>
                </p:txBody>
              </p:sp>
            </p:grpSp>
            <p:cxnSp>
              <p:nvCxnSpPr>
                <p:cNvPr id="12" name="Straight Connector 11"/>
                <p:cNvCxnSpPr/>
                <p:nvPr/>
              </p:nvCxnSpPr>
              <p:spPr>
                <a:xfrm rot="5400000">
                  <a:off x="714348" y="3571876"/>
                  <a:ext cx="71438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438752" y="1785926"/>
                <a:ext cx="2428892" cy="2143140"/>
                <a:chOff x="3714744" y="1785926"/>
                <a:chExt cx="2428892" cy="2143140"/>
              </a:xfrm>
            </p:grpSpPr>
            <p:grpSp>
              <p:nvGrpSpPr>
                <p:cNvPr id="11" name="Group 10"/>
                <p:cNvGrpSpPr/>
                <p:nvPr/>
              </p:nvGrpSpPr>
              <p:grpSpPr>
                <a:xfrm>
                  <a:off x="3782192" y="1785926"/>
                  <a:ext cx="2151120" cy="1500198"/>
                  <a:chOff x="3782192" y="1785926"/>
                  <a:chExt cx="2151120" cy="1500198"/>
                </a:xfrm>
              </p:grpSpPr>
              <p:sp>
                <p:nvSpPr>
                  <p:cNvPr id="10" name="Oval 9"/>
                  <p:cNvSpPr/>
                  <p:nvPr/>
                </p:nvSpPr>
                <p:spPr>
                  <a:xfrm>
                    <a:off x="4000496" y="1785926"/>
                    <a:ext cx="1714512" cy="150019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TextBox 4"/>
                  <p:cNvSpPr txBox="1"/>
                  <p:nvPr/>
                </p:nvSpPr>
                <p:spPr>
                  <a:xfrm>
                    <a:off x="3782192" y="1819809"/>
                    <a:ext cx="2151120" cy="1200329"/>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Between</a:t>
                    </a:r>
                  </a:p>
                  <a:p>
                    <a:pPr algn="ctr"/>
                    <a:r>
                      <a:rPr lang="en-US" b="1" dirty="0" smtClean="0">
                        <a:latin typeface="Times New Roman" pitchFamily="18" charset="0"/>
                        <a:cs typeface="Times New Roman" pitchFamily="18" charset="0"/>
                      </a:rPr>
                      <a:t>Subjects</a:t>
                    </a:r>
                  </a:p>
                  <a:p>
                    <a:pPr algn="ctr"/>
                    <a:r>
                      <a:rPr lang="en-US" b="1" dirty="0" smtClean="0">
                        <a:latin typeface="Times New Roman" pitchFamily="18" charset="0"/>
                        <a:cs typeface="Times New Roman" pitchFamily="18" charset="0"/>
                      </a:rPr>
                      <a:t>Areas</a:t>
                    </a:r>
                    <a:endParaRPr lang="ar-QA" b="1" dirty="0" smtClean="0">
                      <a:latin typeface="Times New Roman" pitchFamily="18" charset="0"/>
                      <a:cs typeface="Times New Roman" pitchFamily="18" charset="0"/>
                    </a:endParaRPr>
                  </a:p>
                  <a:p>
                    <a:pPr algn="ctr"/>
                    <a:r>
                      <a:rPr lang="ar-QA" b="1" dirty="0" smtClean="0">
                        <a:latin typeface="Times New Roman" pitchFamily="18" charset="0"/>
                        <a:cs typeface="Times New Roman" pitchFamily="18" charset="0"/>
                      </a:rPr>
                      <a:t>بين مجالات التخصص </a:t>
                    </a:r>
                    <a:endParaRPr lang="en-US" dirty="0">
                      <a:latin typeface="Times New Roman" pitchFamily="18" charset="0"/>
                      <a:cs typeface="Times New Roman" pitchFamily="18" charset="0"/>
                    </a:endParaRPr>
                  </a:p>
                </p:txBody>
              </p:sp>
            </p:grpSp>
            <p:cxnSp>
              <p:nvCxnSpPr>
                <p:cNvPr id="14" name="Straight Connector 13"/>
                <p:cNvCxnSpPr/>
                <p:nvPr/>
              </p:nvCxnSpPr>
              <p:spPr>
                <a:xfrm rot="16200000" flipH="1">
                  <a:off x="5393537" y="3178967"/>
                  <a:ext cx="857256" cy="64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607587" y="3250405"/>
                  <a:ext cx="785818" cy="57150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937719" y="1819809"/>
                <a:ext cx="1983734" cy="2286016"/>
                <a:chOff x="6937719" y="1819809"/>
                <a:chExt cx="1983734" cy="2286016"/>
              </a:xfrm>
            </p:grpSpPr>
            <p:grpSp>
              <p:nvGrpSpPr>
                <p:cNvPr id="13" name="Group 12"/>
                <p:cNvGrpSpPr/>
                <p:nvPr/>
              </p:nvGrpSpPr>
              <p:grpSpPr>
                <a:xfrm>
                  <a:off x="6937719" y="1819809"/>
                  <a:ext cx="1983734" cy="1586321"/>
                  <a:chOff x="6937719" y="1819809"/>
                  <a:chExt cx="1983734" cy="1586321"/>
                </a:xfrm>
              </p:grpSpPr>
              <p:sp>
                <p:nvSpPr>
                  <p:cNvPr id="9" name="Oval 8"/>
                  <p:cNvSpPr/>
                  <p:nvPr/>
                </p:nvSpPr>
                <p:spPr>
                  <a:xfrm>
                    <a:off x="7072330" y="1819809"/>
                    <a:ext cx="1714512" cy="150019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TextBox 5"/>
                  <p:cNvSpPr txBox="1"/>
                  <p:nvPr/>
                </p:nvSpPr>
                <p:spPr>
                  <a:xfrm>
                    <a:off x="6937719" y="1928802"/>
                    <a:ext cx="1983734" cy="1477328"/>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Beyond</a:t>
                    </a:r>
                  </a:p>
                  <a:p>
                    <a:pPr algn="ctr"/>
                    <a:r>
                      <a:rPr lang="en-US" b="1" dirty="0" smtClean="0">
                        <a:latin typeface="Times New Roman" pitchFamily="18" charset="0"/>
                        <a:cs typeface="Times New Roman" pitchFamily="18" charset="0"/>
                      </a:rPr>
                      <a:t>Subject</a:t>
                    </a:r>
                  </a:p>
                  <a:p>
                    <a:pPr algn="ctr"/>
                    <a:r>
                      <a:rPr lang="en-US" b="1" dirty="0" smtClean="0">
                        <a:latin typeface="Times New Roman" pitchFamily="18" charset="0"/>
                        <a:cs typeface="Times New Roman" pitchFamily="18" charset="0"/>
                      </a:rPr>
                      <a:t>Areas</a:t>
                    </a:r>
                    <a:endParaRPr lang="ar-QA" b="1" dirty="0" smtClean="0">
                      <a:latin typeface="Times New Roman" pitchFamily="18" charset="0"/>
                      <a:cs typeface="Times New Roman" pitchFamily="18" charset="0"/>
                    </a:endParaRPr>
                  </a:p>
                  <a:p>
                    <a:pPr algn="ctr"/>
                    <a:r>
                      <a:rPr lang="ar-QA" b="1" dirty="0" smtClean="0">
                        <a:latin typeface="Times New Roman" pitchFamily="18" charset="0"/>
                        <a:cs typeface="Times New Roman" pitchFamily="18" charset="0"/>
                      </a:rPr>
                      <a:t>فيما وراء مجالات التخصص </a:t>
                    </a:r>
                    <a:endParaRPr lang="en-US" dirty="0">
                      <a:latin typeface="Times New Roman" pitchFamily="18" charset="0"/>
                      <a:cs typeface="Times New Roman" pitchFamily="18" charset="0"/>
                    </a:endParaRPr>
                  </a:p>
                </p:txBody>
              </p:sp>
            </p:grpSp>
            <p:cxnSp>
              <p:nvCxnSpPr>
                <p:cNvPr id="18" name="Straight Connector 17"/>
                <p:cNvCxnSpPr/>
                <p:nvPr/>
              </p:nvCxnSpPr>
              <p:spPr>
                <a:xfrm flipH="1">
                  <a:off x="7929586" y="3320007"/>
                  <a:ext cx="4786" cy="785818"/>
                </a:xfrm>
                <a:prstGeom prst="line">
                  <a:avLst/>
                </a:prstGeom>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539552" y="548680"/>
            <a:ext cx="7991400" cy="5544616"/>
          </a:xfrm>
        </p:spPr>
        <p:txBody>
          <a:bodyPr>
            <a:normAutofit/>
          </a:bodyPr>
          <a:lstStyle/>
          <a:p>
            <a:pPr marL="109728" indent="0" algn="ctr">
              <a:buClr>
                <a:schemeClr val="tx1"/>
              </a:buClr>
              <a:buNone/>
            </a:pPr>
            <a:endParaRPr lang="ar-QA" b="1" dirty="0" smtClean="0">
              <a:latin typeface="Times New Roman" pitchFamily="18" charset="0"/>
              <a:cs typeface="Times New Roman" pitchFamily="18" charset="0"/>
            </a:endParaRPr>
          </a:p>
          <a:p>
            <a:pPr marL="109728" indent="0" algn="ctr">
              <a:buClr>
                <a:schemeClr val="tx1"/>
              </a:buClr>
              <a:buNone/>
            </a:pPr>
            <a:endParaRPr lang="ar-QA" b="1" u="sng" dirty="0" smtClean="0">
              <a:latin typeface="Times New Roman" pitchFamily="18" charset="0"/>
              <a:cs typeface="Times New Roman" pitchFamily="18" charset="0"/>
            </a:endParaRPr>
          </a:p>
          <a:p>
            <a:pPr marL="109728" indent="0" algn="ctr">
              <a:buClr>
                <a:schemeClr val="tx1"/>
              </a:buClr>
              <a:buNone/>
            </a:pPr>
            <a:endParaRPr lang="ar-QA" b="1" dirty="0">
              <a:latin typeface="Times New Roman" pitchFamily="18" charset="0"/>
              <a:cs typeface="Times New Roman" pitchFamily="18" charset="0"/>
            </a:endParaRPr>
          </a:p>
        </p:txBody>
      </p:sp>
      <p:sp>
        <p:nvSpPr>
          <p:cNvPr id="2" name="Rectangle 1"/>
          <p:cNvSpPr/>
          <p:nvPr/>
        </p:nvSpPr>
        <p:spPr>
          <a:xfrm>
            <a:off x="1475656" y="766738"/>
            <a:ext cx="6408712" cy="55425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88393" y="1126247"/>
            <a:ext cx="6192688" cy="5386090"/>
          </a:xfrm>
          <a:prstGeom prst="rect">
            <a:avLst/>
          </a:prstGeom>
        </p:spPr>
        <p:txBody>
          <a:bodyPr wrap="square">
            <a:spAutoFit/>
          </a:bodyPr>
          <a:lstStyle/>
          <a:p>
            <a:pPr algn="ctr"/>
            <a:r>
              <a:rPr lang="ar-QA" sz="2800" dirty="0" smtClean="0"/>
              <a:t>للتعرف على الأنواع الأربعة من التكامل</a:t>
            </a:r>
          </a:p>
          <a:p>
            <a:pPr algn="ctr"/>
            <a:endParaRPr lang="ar-QA" sz="2000" u="sng" dirty="0"/>
          </a:p>
          <a:p>
            <a:pPr algn="ctr"/>
            <a:r>
              <a:rPr lang="ar-QA" sz="2000" u="sng" dirty="0" smtClean="0"/>
              <a:t>استراتيجية</a:t>
            </a:r>
            <a:endParaRPr lang="en-US" sz="2000" u="sng" dirty="0" smtClean="0"/>
          </a:p>
          <a:p>
            <a:pPr algn="ctr" rtl="1"/>
            <a:r>
              <a:rPr lang="ar-QA" sz="2000" u="sng" dirty="0" smtClean="0"/>
              <a:t>فرق التحصيل(</a:t>
            </a:r>
            <a:r>
              <a:rPr lang="en-US" sz="2000" u="sng" dirty="0" smtClean="0"/>
              <a:t>STAD</a:t>
            </a:r>
            <a:r>
              <a:rPr lang="ar-QA" sz="2000" u="sng" dirty="0" smtClean="0"/>
              <a:t>)  </a:t>
            </a:r>
          </a:p>
          <a:p>
            <a:pPr algn="ctr"/>
            <a:endParaRPr lang="ar-QA" sz="2000" u="sng" dirty="0"/>
          </a:p>
          <a:p>
            <a:pPr algn="ctr"/>
            <a:r>
              <a:rPr lang="ar-QA" sz="2000" u="sng" dirty="0" smtClean="0"/>
              <a:t>نوع النشاط </a:t>
            </a:r>
          </a:p>
          <a:p>
            <a:pPr algn="ctr"/>
            <a:r>
              <a:rPr lang="ar-QA" sz="2000" u="sng" dirty="0" smtClean="0"/>
              <a:t>قراءة نشطة </a:t>
            </a:r>
          </a:p>
          <a:p>
            <a:pPr algn="ctr"/>
            <a:endParaRPr lang="ar-QA" sz="2000" u="sng" dirty="0"/>
          </a:p>
          <a:p>
            <a:pPr algn="ctr"/>
            <a:endParaRPr lang="ar-QA" sz="2000" u="sng" dirty="0" smtClean="0"/>
          </a:p>
          <a:p>
            <a:pPr algn="r" rtl="1"/>
            <a:r>
              <a:rPr lang="ar-QA" sz="2000" u="sng" dirty="0" smtClean="0"/>
              <a:t>التفاصيل </a:t>
            </a:r>
          </a:p>
          <a:p>
            <a:pPr marL="342900" indent="-342900" algn="r" rtl="1">
              <a:buFontTx/>
              <a:buChar char="-"/>
            </a:pPr>
            <a:r>
              <a:rPr lang="ar-QA" sz="2000" dirty="0" smtClean="0"/>
              <a:t>نقوم بالعمل ضمن نظام المجموعات </a:t>
            </a:r>
          </a:p>
          <a:p>
            <a:pPr marL="342900" indent="-342900" algn="r" rtl="1">
              <a:buFontTx/>
              <a:buChar char="-"/>
            </a:pPr>
            <a:r>
              <a:rPr lang="ar-QA" sz="2000" dirty="0" smtClean="0"/>
              <a:t>تقوم كل مجموعة بقراءة واحدة من طرق التكامل الأربعة </a:t>
            </a:r>
          </a:p>
          <a:p>
            <a:pPr marL="342900" indent="-342900" algn="r" rtl="1">
              <a:buFontTx/>
              <a:buChar char="-"/>
            </a:pPr>
            <a:r>
              <a:rPr lang="ar-QA" sz="2000" dirty="0" smtClean="0"/>
              <a:t>بعد انتهاء الوقت المحددة للقراءة تقوم كل مجموعة بعرض طريقة التكامل الخاصة بها ومناقشتها أمام باقي المجموعات </a:t>
            </a:r>
          </a:p>
          <a:p>
            <a:pPr algn="r" rtl="1"/>
            <a:r>
              <a:rPr lang="ar-QA" sz="2800" dirty="0" smtClean="0"/>
              <a:t> </a:t>
            </a:r>
          </a:p>
          <a:p>
            <a:pPr algn="ctr"/>
            <a:endParaRPr lang="ar-QA" sz="2800" dirty="0"/>
          </a:p>
        </p:txBody>
      </p:sp>
    </p:spTree>
    <p:extLst>
      <p:ext uri="{BB962C8B-B14F-4D97-AF65-F5344CB8AC3E}">
        <p14:creationId xmlns:p14="http://schemas.microsoft.com/office/powerpoint/2010/main" val="10673802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404664"/>
            <a:ext cx="8358246" cy="7417415"/>
          </a:xfrm>
          <a:prstGeom prst="rect">
            <a:avLst/>
          </a:prstGeom>
        </p:spPr>
        <p:txBody>
          <a:bodyPr wrap="square">
            <a:spAutoFit/>
          </a:bodyPr>
          <a:lstStyle/>
          <a:p>
            <a:pPr algn="ctr" rtl="1"/>
            <a:r>
              <a:rPr lang="ar-QA" sz="2400" b="1" u="sng" dirty="0" smtClean="0">
                <a:latin typeface="Times New Roman" pitchFamily="18" charset="0"/>
                <a:cs typeface="Times New Roman" pitchFamily="18" charset="0"/>
              </a:rPr>
              <a:t>داخل مجالات التخصص الواحد </a:t>
            </a:r>
          </a:p>
          <a:p>
            <a:pPr algn="ctr"/>
            <a:r>
              <a:rPr lang="en-US" sz="2400" b="1" u="sng" dirty="0" smtClean="0">
                <a:latin typeface="Times New Roman" pitchFamily="18" charset="0"/>
                <a:cs typeface="Times New Roman" pitchFamily="18" charset="0"/>
              </a:rPr>
              <a:t>Intradisciplinary </a:t>
            </a:r>
            <a:endParaRPr lang="ar-QA" sz="2400" b="1" u="sng" dirty="0" smtClean="0">
              <a:latin typeface="Times New Roman" pitchFamily="18" charset="0"/>
              <a:cs typeface="Times New Roman" pitchFamily="18" charset="0"/>
            </a:endParaRPr>
          </a:p>
          <a:p>
            <a:pPr algn="ctr"/>
            <a:endParaRPr lang="ar-QA" sz="2400" b="1" u="sng" dirty="0" smtClean="0">
              <a:latin typeface="Times New Roman" pitchFamily="18" charset="0"/>
              <a:cs typeface="Times New Roman" pitchFamily="18" charset="0"/>
            </a:endParaRPr>
          </a:p>
          <a:p>
            <a:pPr marL="342900" indent="-342900" algn="r" rtl="1">
              <a:buFontTx/>
              <a:buChar char="-"/>
            </a:pPr>
            <a:r>
              <a:rPr lang="ar-QA" sz="2400" b="1" dirty="0" smtClean="0">
                <a:latin typeface="Times New Roman" pitchFamily="18" charset="0"/>
                <a:cs typeface="Times New Roman" pitchFamily="18" charset="0"/>
              </a:rPr>
              <a:t>ترابط المعارف والمهارات المختلفة داخل نفس الموضوع في التخصص الواحد .</a:t>
            </a:r>
          </a:p>
          <a:p>
            <a:pPr algn="ctr" rtl="1"/>
            <a:r>
              <a:rPr lang="ar-QA" sz="2000" b="1" u="sng" dirty="0" smtClean="0">
                <a:solidFill>
                  <a:srgbClr val="FF0000"/>
                </a:solidFill>
                <a:latin typeface="Times New Roman" pitchFamily="18" charset="0"/>
                <a:cs typeface="Times New Roman" pitchFamily="18" charset="0"/>
              </a:rPr>
              <a:t>مثال ( التكامل بين  المولد الكهربي والموتور والمحول الكهربي أو التكامل بين الكهربية الساكنة والكهربية المتحركة  عند تدريس الفيزياء الكهربية ) </a:t>
            </a:r>
          </a:p>
          <a:p>
            <a:pPr algn="r" rtl="1"/>
            <a:endParaRPr lang="ar-QA" sz="2000" b="1" u="sng" dirty="0" smtClean="0">
              <a:solidFill>
                <a:srgbClr val="FF0000"/>
              </a:solidFill>
              <a:latin typeface="Times New Roman" pitchFamily="18" charset="0"/>
              <a:cs typeface="Times New Roman" pitchFamily="18" charset="0"/>
            </a:endParaRPr>
          </a:p>
          <a:p>
            <a:pPr marL="342900" indent="-342900" algn="r" rtl="1">
              <a:buFontTx/>
              <a:buChar char="-"/>
            </a:pPr>
            <a:r>
              <a:rPr lang="ar-QA" sz="2400" b="1" dirty="0" smtClean="0">
                <a:latin typeface="Times New Roman" pitchFamily="18" charset="0"/>
                <a:cs typeface="Times New Roman" pitchFamily="18" charset="0"/>
              </a:rPr>
              <a:t>ترابط المعارف والمهارات للموضوعات المختلفة أو التخصصات الفرعية  في التخصص الرئيسي .</a:t>
            </a:r>
          </a:p>
          <a:p>
            <a:pPr algn="ctr" rtl="1"/>
            <a:r>
              <a:rPr lang="ar-QA" sz="2000" b="1" u="sng" dirty="0" smtClean="0">
                <a:solidFill>
                  <a:srgbClr val="FF0000"/>
                </a:solidFill>
                <a:latin typeface="Times New Roman" pitchFamily="18" charset="0"/>
                <a:cs typeface="Times New Roman" pitchFamily="18" charset="0"/>
              </a:rPr>
              <a:t>مثال </a:t>
            </a:r>
            <a:r>
              <a:rPr lang="ar-QA" sz="2000" b="1" u="sng" dirty="0">
                <a:solidFill>
                  <a:srgbClr val="FF0000"/>
                </a:solidFill>
                <a:latin typeface="Times New Roman" pitchFamily="18" charset="0"/>
                <a:cs typeface="Times New Roman" pitchFamily="18" charset="0"/>
              </a:rPr>
              <a:t>( التكامل بين الفيزياء الكهربية والمغناطيسية  والتكامل بين النووية والحرارية في الفيزياء )</a:t>
            </a:r>
          </a:p>
          <a:p>
            <a:pPr algn="ctr" rtl="1"/>
            <a:r>
              <a:rPr lang="ar-QA" sz="2000" b="1" u="sng" dirty="0">
                <a:solidFill>
                  <a:srgbClr val="FF0000"/>
                </a:solidFill>
                <a:latin typeface="Times New Roman" pitchFamily="18" charset="0"/>
                <a:cs typeface="Times New Roman" pitchFamily="18" charset="0"/>
              </a:rPr>
              <a:t>مثل ( التكامل بين القراءة والكتابة والاستماع والتحدث في اللغة الإنجليزية ) </a:t>
            </a:r>
          </a:p>
          <a:p>
            <a:pPr algn="r" rtl="1"/>
            <a:endParaRPr lang="ar-QA" sz="2400" b="1" dirty="0" smtClean="0">
              <a:latin typeface="Times New Roman" pitchFamily="18" charset="0"/>
              <a:cs typeface="Times New Roman" pitchFamily="18" charset="0"/>
            </a:endParaRPr>
          </a:p>
          <a:p>
            <a:pPr marL="342900" indent="-342900" algn="r" rtl="1">
              <a:buFontTx/>
              <a:buChar char="-"/>
            </a:pPr>
            <a:r>
              <a:rPr lang="ar-QA" sz="2400" b="1" dirty="0" smtClean="0">
                <a:latin typeface="Times New Roman" pitchFamily="18" charset="0"/>
                <a:cs typeface="Times New Roman" pitchFamily="18" charset="0"/>
              </a:rPr>
              <a:t>ترابط المعارف والمهارات المختلفة للتخصص أو المادة  الواحدة من سنة إلى سنة دراسية تالية  فيما يُعرف بالتكامل الرأسي . وهذا يتطلب معرفة بخرائط التتبع  لكل مادة وهي موجودة في كتاب المعايير ( </a:t>
            </a:r>
            <a:r>
              <a:rPr lang="en-US" sz="2400" b="1" dirty="0" smtClean="0">
                <a:latin typeface="Times New Roman" pitchFamily="18" charset="0"/>
                <a:cs typeface="Times New Roman" pitchFamily="18" charset="0"/>
              </a:rPr>
              <a:t> scope and sequence </a:t>
            </a:r>
            <a:r>
              <a:rPr lang="ar-QA" sz="2400" b="1" dirty="0" smtClean="0">
                <a:latin typeface="Times New Roman" pitchFamily="18" charset="0"/>
                <a:cs typeface="Times New Roman" pitchFamily="18" charset="0"/>
              </a:rPr>
              <a:t> ) </a:t>
            </a:r>
          </a:p>
          <a:p>
            <a:pPr marL="261938" algn="r" rtl="1"/>
            <a:r>
              <a:rPr lang="ar-QA" sz="2000" b="1" u="sng" dirty="0" smtClean="0">
                <a:solidFill>
                  <a:srgbClr val="FF0000"/>
                </a:solidFill>
                <a:latin typeface="Times New Roman" pitchFamily="18" charset="0"/>
                <a:cs typeface="Times New Roman" pitchFamily="18" charset="0"/>
              </a:rPr>
              <a:t>مثال </a:t>
            </a:r>
            <a:r>
              <a:rPr lang="ar-QA" sz="2000" b="1" u="sng" dirty="0">
                <a:solidFill>
                  <a:srgbClr val="FF0000"/>
                </a:solidFill>
                <a:latin typeface="Times New Roman" pitchFamily="18" charset="0"/>
                <a:cs typeface="Times New Roman" pitchFamily="18" charset="0"/>
              </a:rPr>
              <a:t>( </a:t>
            </a:r>
            <a:r>
              <a:rPr lang="ar-QA" sz="2000" b="1" u="sng" dirty="0" smtClean="0">
                <a:solidFill>
                  <a:srgbClr val="FF0000"/>
                </a:solidFill>
                <a:latin typeface="Times New Roman" pitchFamily="18" charset="0"/>
                <a:cs typeface="Times New Roman" pitchFamily="18" charset="0"/>
              </a:rPr>
              <a:t>التكامل بين ما يدرسه الطالب في مادة الفيزياء في الصف العاشر وما يدرسه في الصف الحادي عشر والثاني عشر ) </a:t>
            </a:r>
            <a:endParaRPr lang="ar-QA" sz="2400" b="1" dirty="0" smtClean="0">
              <a:latin typeface="Times New Roman" pitchFamily="18" charset="0"/>
              <a:cs typeface="Times New Roman" pitchFamily="18" charset="0"/>
            </a:endParaRPr>
          </a:p>
          <a:p>
            <a:pPr marL="342900" indent="-342900" algn="r" rtl="1">
              <a:buFontTx/>
              <a:buChar char="-"/>
            </a:pPr>
            <a:endParaRPr lang="ar-QA" sz="2400" b="1" dirty="0">
              <a:latin typeface="Times New Roman" pitchFamily="18" charset="0"/>
              <a:cs typeface="Times New Roman" pitchFamily="18" charset="0"/>
            </a:endParaRPr>
          </a:p>
          <a:p>
            <a:pPr algn="r" rtl="1"/>
            <a:endParaRPr lang="ar-QA" sz="2400" b="1" dirty="0" smtClean="0">
              <a:latin typeface="Times New Roman" pitchFamily="18" charset="0"/>
              <a:cs typeface="Times New Roman" pitchFamily="18" charset="0"/>
            </a:endParaRPr>
          </a:p>
          <a:p>
            <a:pPr algn="r" rtl="1"/>
            <a:endParaRPr lang="en-US" sz="2400" b="1" dirty="0" smtClean="0">
              <a:latin typeface="Times New Roman" pitchFamily="18" charset="0"/>
              <a:cs typeface="Times New Roman" pitchFamily="18" charset="0"/>
            </a:endParaRPr>
          </a:p>
          <a:p>
            <a:pPr algn="r" rtl="1"/>
            <a:endParaRPr lang="en-US" sz="2400" b="1" dirty="0">
              <a:latin typeface="Times New Roman" pitchFamily="18" charset="0"/>
              <a:cs typeface="Times New Roman" pitchFamily="18" charset="0"/>
            </a:endParaRPr>
          </a:p>
        </p:txBody>
      </p:sp>
      <p:sp>
        <p:nvSpPr>
          <p:cNvPr id="4" name="Right Arrow 3"/>
          <p:cNvSpPr/>
          <p:nvPr/>
        </p:nvSpPr>
        <p:spPr>
          <a:xfrm>
            <a:off x="683568" y="404664"/>
            <a:ext cx="1512168" cy="8276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(1)</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620688"/>
            <a:ext cx="8229600" cy="1143000"/>
          </a:xfrm>
        </p:spPr>
        <p:txBody>
          <a:bodyPr>
            <a:noAutofit/>
          </a:bodyPr>
          <a:lstStyle/>
          <a:p>
            <a:pPr algn="ctr"/>
            <a:r>
              <a:rPr lang="en-US" sz="3200" u="sng" dirty="0">
                <a:latin typeface="Times New Roman" pitchFamily="18" charset="0"/>
                <a:cs typeface="Times New Roman" pitchFamily="18" charset="0"/>
              </a:rPr>
              <a:t>Intradisciplinary </a:t>
            </a:r>
            <a:r>
              <a:rPr lang="en-US" sz="3200" u="sng" dirty="0" smtClean="0">
                <a:latin typeface="Times New Roman" pitchFamily="18" charset="0"/>
                <a:cs typeface="Times New Roman" pitchFamily="18" charset="0"/>
              </a:rPr>
              <a:t/>
            </a:r>
            <a:br>
              <a:rPr lang="en-US" sz="3200" u="sng" dirty="0" smtClean="0">
                <a:latin typeface="Times New Roman" pitchFamily="18" charset="0"/>
                <a:cs typeface="Times New Roman" pitchFamily="18" charset="0"/>
              </a:rPr>
            </a:br>
            <a:r>
              <a:rPr lang="en-US" sz="3200" u="sng" dirty="0" smtClean="0">
                <a:latin typeface="Times New Roman" pitchFamily="18" charset="0"/>
                <a:cs typeface="Times New Roman" pitchFamily="18" charset="0"/>
              </a:rPr>
              <a:t>( in physics ) </a:t>
            </a:r>
            <a:r>
              <a:rPr lang="ar-QA" sz="3200" u="sng" dirty="0">
                <a:latin typeface="Times New Roman" pitchFamily="18" charset="0"/>
                <a:cs typeface="Times New Roman" pitchFamily="18" charset="0"/>
              </a:rPr>
              <a:t/>
            </a:r>
            <a:br>
              <a:rPr lang="ar-QA" sz="3200" u="sng" dirty="0">
                <a:latin typeface="Times New Roman" pitchFamily="18" charset="0"/>
                <a:cs typeface="Times New Roman" pitchFamily="18" charset="0"/>
              </a:rPr>
            </a:br>
            <a:endParaRPr lang="en-US" sz="3200" dirty="0"/>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766593" cy="403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079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12136"/>
            <a:ext cx="8572560" cy="10525958"/>
          </a:xfrm>
          <a:prstGeom prst="rect">
            <a:avLst/>
          </a:prstGeom>
        </p:spPr>
        <p:txBody>
          <a:bodyPr wrap="square">
            <a:spAutoFit/>
          </a:bodyPr>
          <a:lstStyle/>
          <a:p>
            <a:endParaRPr lang="ar-QA" sz="2400" b="1" u="sng" dirty="0">
              <a:latin typeface="Times New Roman" pitchFamily="18" charset="0"/>
              <a:cs typeface="Times New Roman" pitchFamily="18" charset="0"/>
            </a:endParaRPr>
          </a:p>
          <a:p>
            <a:pPr algn="ctr" rtl="1"/>
            <a:r>
              <a:rPr lang="ar-QA" sz="2400" b="1" u="sng" dirty="0" smtClean="0">
                <a:latin typeface="Times New Roman" pitchFamily="18" charset="0"/>
                <a:cs typeface="Times New Roman" pitchFamily="18" charset="0"/>
              </a:rPr>
              <a:t>بين التخصصات المختلفة </a:t>
            </a:r>
          </a:p>
          <a:p>
            <a:pPr algn="ctr"/>
            <a:r>
              <a:rPr lang="en-US" sz="2400" b="1" u="sng" dirty="0" smtClean="0">
                <a:latin typeface="Times New Roman" pitchFamily="18" charset="0"/>
                <a:cs typeface="Times New Roman" pitchFamily="18" charset="0"/>
              </a:rPr>
              <a:t>Multidisciplinary </a:t>
            </a:r>
            <a:endParaRPr lang="ar-QA" sz="2400" b="1" u="sng" dirty="0" smtClean="0">
              <a:latin typeface="Times New Roman" pitchFamily="18" charset="0"/>
              <a:cs typeface="Times New Roman" pitchFamily="18" charset="0"/>
            </a:endParaRPr>
          </a:p>
          <a:p>
            <a:pPr algn="ctr"/>
            <a:endParaRPr lang="ar-QA" sz="2400" b="1" u="sng" dirty="0" smtClean="0">
              <a:latin typeface="Times New Roman" pitchFamily="18" charset="0"/>
              <a:cs typeface="Times New Roman" pitchFamily="18" charset="0"/>
            </a:endParaRPr>
          </a:p>
          <a:p>
            <a:pPr algn="ctr"/>
            <a:endParaRPr lang="ar-QA" sz="1400" b="1" dirty="0" smtClean="0">
              <a:latin typeface="Times New Roman" pitchFamily="18" charset="0"/>
              <a:cs typeface="Times New Roman" pitchFamily="18" charset="0"/>
            </a:endParaRPr>
          </a:p>
          <a:p>
            <a:pPr marL="342900" indent="-342900" algn="r" rtl="1">
              <a:buFontTx/>
              <a:buChar char="-"/>
            </a:pPr>
            <a:r>
              <a:rPr lang="ar-QA" sz="2400" b="1" dirty="0" smtClean="0">
                <a:latin typeface="Times New Roman" pitchFamily="18" charset="0"/>
                <a:cs typeface="Times New Roman" pitchFamily="18" charset="0"/>
              </a:rPr>
              <a:t>هذا يعني التكامل بين التخصصات ( المواد ) المختلفة اللازمة لدراسة موضوع محدد وفهمه فهماً عميقاً . حيث يقوم المعلم بعمل ربط بين المعايير المختلفة في التخصصات ( المواد المختلفة ) المتعددة لدراسة موضوع معين</a:t>
            </a:r>
            <a:r>
              <a:rPr lang="en-US" sz="2400" b="1" dirty="0" smtClean="0">
                <a:latin typeface="Times New Roman" pitchFamily="18" charset="0"/>
                <a:cs typeface="Times New Roman" pitchFamily="18" charset="0"/>
              </a:rPr>
              <a:t> </a:t>
            </a:r>
            <a:r>
              <a:rPr lang="ar-QA" sz="2400" b="1" dirty="0" smtClean="0">
                <a:latin typeface="Times New Roman" pitchFamily="18" charset="0"/>
                <a:cs typeface="Times New Roman" pitchFamily="18" charset="0"/>
              </a:rPr>
              <a:t> مشترك.</a:t>
            </a:r>
            <a:r>
              <a:rPr lang="ar-QA" sz="2400" b="1" dirty="0">
                <a:latin typeface="Times New Roman" pitchFamily="18" charset="0"/>
                <a:cs typeface="Times New Roman" pitchFamily="18" charset="0"/>
              </a:rPr>
              <a:t> </a:t>
            </a:r>
            <a:endParaRPr lang="ar-QA" sz="2400" b="1" dirty="0" smtClean="0">
              <a:latin typeface="Times New Roman" pitchFamily="18" charset="0"/>
              <a:cs typeface="Times New Roman" pitchFamily="18" charset="0"/>
            </a:endParaRPr>
          </a:p>
          <a:p>
            <a:pPr marL="342900" indent="-342900" algn="r" rtl="1">
              <a:buFontTx/>
              <a:buChar char="-"/>
            </a:pPr>
            <a:endParaRPr lang="ar-QA" sz="2400" b="1" dirty="0" smtClean="0">
              <a:latin typeface="Times New Roman" pitchFamily="18" charset="0"/>
              <a:cs typeface="Times New Roman" pitchFamily="18" charset="0"/>
            </a:endParaRPr>
          </a:p>
          <a:p>
            <a:pPr marL="261938" indent="-261938" algn="r" rtl="1"/>
            <a:r>
              <a:rPr lang="ar-QA" sz="2400" b="1" dirty="0" smtClean="0">
                <a:latin typeface="Times New Roman" pitchFamily="18" charset="0"/>
                <a:cs typeface="Times New Roman" pitchFamily="18" charset="0"/>
              </a:rPr>
              <a:t>- تكون الحدود واضحة بين المواد الدراسية المختلفة وليس بالضرورة أن ترتبط التخصصات المختلفة بنفس النسبة ولكن تختلف النسبة من تخصص لآخر .</a:t>
            </a:r>
          </a:p>
          <a:p>
            <a:pPr algn="r" rtl="1"/>
            <a:endParaRPr lang="en-US" sz="2400" b="1" dirty="0" smtClean="0">
              <a:latin typeface="Times New Roman" pitchFamily="18" charset="0"/>
              <a:cs typeface="Times New Roman" pitchFamily="18" charset="0"/>
            </a:endParaRPr>
          </a:p>
          <a:p>
            <a:pPr algn="r" rtl="1"/>
            <a:r>
              <a:rPr lang="ar-QA" sz="2000" b="1" u="sng" dirty="0" smtClean="0">
                <a:solidFill>
                  <a:srgbClr val="FF0000"/>
                </a:solidFill>
                <a:latin typeface="Times New Roman" pitchFamily="18" charset="0"/>
                <a:cs typeface="Times New Roman" pitchFamily="18" charset="0"/>
              </a:rPr>
              <a:t>مثال ( التكامل الذي يحدث بين الكيمياء والفيزياء عند دراسة موضوع الموصلات والعوازل أو عند دراسة التفاعلات النووية حيث يتم شرح وتفسير الموضوع أو الدرس من وجهة نظر الفيزياء وأيضاً من وجهة نظر الكيمياء  )</a:t>
            </a:r>
          </a:p>
          <a:p>
            <a:pPr marL="363538" algn="r" rtl="1"/>
            <a:r>
              <a:rPr lang="ar-QA" sz="2000" b="1" u="sng" dirty="0" smtClean="0">
                <a:solidFill>
                  <a:srgbClr val="FF0000"/>
                </a:solidFill>
                <a:latin typeface="Times New Roman" pitchFamily="18" charset="0"/>
                <a:cs typeface="Times New Roman" pitchFamily="18" charset="0"/>
              </a:rPr>
              <a:t>( التكامل بين معايير معينة في مادتي الرياضيات والفيزياء عند دراسة الرسوم البيانية والعلاقات المختلفة بين المتغيرات كما في دراسة قانون أوم مثلاً  حيث يتم دراسة الرسوم البيانية الموجودة من وجهة نظر مادة الرياضيات وأيضا من وجهة نظر مادة الفيزياء ) </a:t>
            </a:r>
            <a:endParaRPr lang="ar-QA" sz="2000" b="1" u="sng" dirty="0">
              <a:solidFill>
                <a:srgbClr val="FF0000"/>
              </a:solidFill>
              <a:latin typeface="Times New Roman" pitchFamily="18" charset="0"/>
              <a:cs typeface="Times New Roman" pitchFamily="18" charset="0"/>
            </a:endParaRPr>
          </a:p>
          <a:p>
            <a:pPr algn="r" rtl="1"/>
            <a:endParaRPr lang="ar-QA" sz="1400" b="1" dirty="0" smtClean="0">
              <a:latin typeface="Times New Roman" pitchFamily="18" charset="0"/>
              <a:cs typeface="Times New Roman" pitchFamily="18" charset="0"/>
            </a:endParaRPr>
          </a:p>
          <a:p>
            <a:endParaRPr lang="ar-QA" sz="1400" b="1" dirty="0">
              <a:latin typeface="Times New Roman" pitchFamily="18" charset="0"/>
              <a:cs typeface="Times New Roman" pitchFamily="18" charset="0"/>
            </a:endParaRPr>
          </a:p>
          <a:p>
            <a:endParaRPr lang="ar-QA" sz="1400" b="1" dirty="0" smtClean="0">
              <a:latin typeface="Times New Roman" pitchFamily="18" charset="0"/>
              <a:cs typeface="Times New Roman" pitchFamily="18" charset="0"/>
            </a:endParaRPr>
          </a:p>
          <a:p>
            <a:endParaRPr lang="ar-QA" sz="1400" b="1" dirty="0">
              <a:latin typeface="Times New Roman" pitchFamily="18" charset="0"/>
              <a:cs typeface="Times New Roman" pitchFamily="18" charset="0"/>
            </a:endParaRPr>
          </a:p>
          <a:p>
            <a:endParaRPr lang="ar-QA" sz="1400" b="1" dirty="0" smtClean="0">
              <a:latin typeface="Times New Roman" pitchFamily="18" charset="0"/>
              <a:cs typeface="Times New Roman" pitchFamily="18" charset="0"/>
            </a:endParaRPr>
          </a:p>
          <a:p>
            <a:endParaRPr lang="ar-QA" sz="1400" b="1" dirty="0">
              <a:latin typeface="Times New Roman" pitchFamily="18" charset="0"/>
              <a:cs typeface="Times New Roman" pitchFamily="18" charset="0"/>
            </a:endParaRPr>
          </a:p>
          <a:p>
            <a:endParaRPr lang="ar-QA" sz="1400" b="1" dirty="0" smtClean="0">
              <a:latin typeface="Times New Roman" pitchFamily="18" charset="0"/>
              <a:cs typeface="Times New Roman" pitchFamily="18" charset="0"/>
            </a:endParaRPr>
          </a:p>
          <a:p>
            <a:endParaRPr lang="ar-QA" sz="1400" b="1" dirty="0">
              <a:latin typeface="Times New Roman" pitchFamily="18" charset="0"/>
              <a:cs typeface="Times New Roman" pitchFamily="18" charset="0"/>
            </a:endParaRPr>
          </a:p>
          <a:p>
            <a:endParaRPr lang="ar-QA" sz="1400" b="1" dirty="0" smtClean="0">
              <a:latin typeface="Times New Roman" pitchFamily="18" charset="0"/>
              <a:cs typeface="Times New Roman" pitchFamily="18" charset="0"/>
            </a:endParaRPr>
          </a:p>
          <a:p>
            <a:endParaRPr lang="ar-QA" sz="1400" b="1" dirty="0">
              <a:latin typeface="Times New Roman" pitchFamily="18" charset="0"/>
              <a:cs typeface="Times New Roman" pitchFamily="18" charset="0"/>
            </a:endParaRPr>
          </a:p>
          <a:p>
            <a:endParaRPr lang="ar-QA" sz="1400" b="1" dirty="0" smtClean="0">
              <a:latin typeface="Times New Roman" pitchFamily="18" charset="0"/>
              <a:cs typeface="Times New Roman" pitchFamily="18" charset="0"/>
            </a:endParaRPr>
          </a:p>
          <a:p>
            <a:endParaRPr lang="ar-QA" sz="1400" b="1" dirty="0">
              <a:latin typeface="Times New Roman" pitchFamily="18" charset="0"/>
              <a:cs typeface="Times New Roman" pitchFamily="18" charset="0"/>
            </a:endParaRPr>
          </a:p>
          <a:p>
            <a:endParaRPr lang="ar-QA" sz="1400" b="1" dirty="0" smtClean="0">
              <a:latin typeface="Times New Roman" pitchFamily="18" charset="0"/>
              <a:cs typeface="Times New Roman" pitchFamily="18" charset="0"/>
            </a:endParaRPr>
          </a:p>
          <a:p>
            <a:endParaRPr lang="ar-QA" sz="1400" b="1" dirty="0">
              <a:latin typeface="Times New Roman" pitchFamily="18" charset="0"/>
              <a:cs typeface="Times New Roman" pitchFamily="18" charset="0"/>
            </a:endParaRPr>
          </a:p>
          <a:p>
            <a:endParaRPr lang="ar-QA" sz="1400" b="1" dirty="0" smtClean="0">
              <a:latin typeface="Times New Roman" pitchFamily="18" charset="0"/>
              <a:cs typeface="Times New Roman" pitchFamily="18" charset="0"/>
            </a:endParaRPr>
          </a:p>
          <a:p>
            <a:endParaRPr lang="ar-QA" sz="1400" b="1" dirty="0">
              <a:latin typeface="Times New Roman" pitchFamily="18" charset="0"/>
              <a:cs typeface="Times New Roman" pitchFamily="18" charset="0"/>
            </a:endParaRPr>
          </a:p>
          <a:p>
            <a:endParaRPr lang="ar-QA" sz="1400" b="1" dirty="0" smtClean="0">
              <a:latin typeface="Times New Roman" pitchFamily="18" charset="0"/>
              <a:cs typeface="Times New Roman" pitchFamily="18" charset="0"/>
            </a:endParaRPr>
          </a:p>
          <a:p>
            <a:endParaRPr lang="ar-QA" sz="1400" b="1" dirty="0">
              <a:latin typeface="Times New Roman" pitchFamily="18" charset="0"/>
              <a:cs typeface="Times New Roman" pitchFamily="18" charset="0"/>
            </a:endParaRPr>
          </a:p>
          <a:p>
            <a:endParaRPr lang="ar-QA" sz="1400" b="1" dirty="0" smtClean="0">
              <a:latin typeface="Times New Roman" pitchFamily="18" charset="0"/>
              <a:cs typeface="Times New Roman" pitchFamily="18" charset="0"/>
            </a:endParaRPr>
          </a:p>
          <a:p>
            <a:endParaRPr lang="en-US" sz="1400" b="1" dirty="0">
              <a:latin typeface="Times New Roman" pitchFamily="18" charset="0"/>
              <a:cs typeface="Times New Roman" pitchFamily="18" charset="0"/>
            </a:endParaRPr>
          </a:p>
        </p:txBody>
      </p:sp>
      <p:sp>
        <p:nvSpPr>
          <p:cNvPr id="3" name="Right Arrow 2"/>
          <p:cNvSpPr/>
          <p:nvPr/>
        </p:nvSpPr>
        <p:spPr>
          <a:xfrm>
            <a:off x="683568" y="714356"/>
            <a:ext cx="1512168" cy="8276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(2)</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3200" u="sng" dirty="0">
                <a:latin typeface="Times New Roman" pitchFamily="18" charset="0"/>
                <a:cs typeface="Times New Roman" pitchFamily="18" charset="0"/>
              </a:rPr>
              <a:t>Multidisciplinary </a:t>
            </a:r>
            <a:r>
              <a:rPr lang="ar-QA" sz="3200" u="sng" dirty="0" smtClean="0">
                <a:latin typeface="Times New Roman" pitchFamily="18" charset="0"/>
                <a:cs typeface="Times New Roman" pitchFamily="18" charset="0"/>
              </a:rPr>
              <a:t/>
            </a:r>
            <a:br>
              <a:rPr lang="ar-QA" sz="3200" u="sng" dirty="0" smtClean="0">
                <a:latin typeface="Times New Roman" pitchFamily="18" charset="0"/>
                <a:cs typeface="Times New Roman" pitchFamily="18" charset="0"/>
              </a:rPr>
            </a:br>
            <a:r>
              <a:rPr lang="ar-QA" sz="3200" u="sng" dirty="0" smtClean="0">
                <a:latin typeface="Times New Roman" pitchFamily="18" charset="0"/>
                <a:cs typeface="Times New Roman" pitchFamily="18" charset="0"/>
              </a:rPr>
              <a:t/>
            </a:r>
            <a:br>
              <a:rPr lang="ar-QA" sz="3200" u="sng" dirty="0" smtClean="0">
                <a:latin typeface="Times New Roman" pitchFamily="18" charset="0"/>
                <a:cs typeface="Times New Roman" pitchFamily="18" charset="0"/>
              </a:rPr>
            </a:br>
            <a:r>
              <a:rPr lang="ar-QA" sz="1800" u="sng" dirty="0" smtClean="0">
                <a:latin typeface="Times New Roman" pitchFamily="18" charset="0"/>
                <a:cs typeface="Times New Roman" pitchFamily="18" charset="0"/>
              </a:rPr>
              <a:t>لاحظ التكامل بين المواد المختلفة حيث تكون الحدود بين المواد واضحة . </a:t>
            </a:r>
            <a:r>
              <a:rPr lang="ar-QA" sz="3200" u="sng" dirty="0">
                <a:latin typeface="Times New Roman" pitchFamily="18" charset="0"/>
                <a:cs typeface="Times New Roman" pitchFamily="18" charset="0"/>
              </a:rPr>
              <a:t/>
            </a:r>
            <a:br>
              <a:rPr lang="ar-QA" sz="3200" u="sng" dirty="0">
                <a:latin typeface="Times New Roman" pitchFamily="18" charset="0"/>
                <a:cs typeface="Times New Roman" pitchFamily="18" charset="0"/>
              </a:rPr>
            </a:br>
            <a:endParaRPr 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84784"/>
            <a:ext cx="6581911" cy="442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862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25470"/>
            <a:ext cx="8318728" cy="6432530"/>
          </a:xfrm>
          <a:prstGeom prst="rect">
            <a:avLst/>
          </a:prstGeom>
          <a:noFill/>
        </p:spPr>
        <p:txBody>
          <a:bodyPr wrap="square" rtlCol="0">
            <a:spAutoFit/>
          </a:bodyPr>
          <a:lstStyle/>
          <a:p>
            <a:pPr algn="ctr" rtl="1"/>
            <a:r>
              <a:rPr lang="ar-QA" sz="2400" b="1" u="sng" dirty="0" smtClean="0">
                <a:latin typeface="Times New Roman" pitchFamily="18" charset="0"/>
                <a:cs typeface="Times New Roman" pitchFamily="18" charset="0"/>
              </a:rPr>
              <a:t>بين </a:t>
            </a:r>
            <a:r>
              <a:rPr lang="ar-QA" sz="2400" b="1" u="sng" dirty="0">
                <a:latin typeface="Times New Roman" pitchFamily="18" charset="0"/>
                <a:cs typeface="Times New Roman" pitchFamily="18" charset="0"/>
              </a:rPr>
              <a:t>التخصصات المختلفة </a:t>
            </a:r>
          </a:p>
          <a:p>
            <a:pPr algn="ctr"/>
            <a:r>
              <a:rPr lang="en-US" sz="2400" b="1" u="sng" dirty="0" smtClean="0">
                <a:latin typeface="Times New Roman" pitchFamily="18" charset="0"/>
                <a:cs typeface="Times New Roman" pitchFamily="18" charset="0"/>
              </a:rPr>
              <a:t>Interdisciplinary </a:t>
            </a:r>
            <a:endParaRPr lang="ar-QA" sz="2400" b="1" u="sng" dirty="0" smtClean="0">
              <a:latin typeface="Times New Roman" pitchFamily="18" charset="0"/>
              <a:cs typeface="Times New Roman" pitchFamily="18" charset="0"/>
            </a:endParaRPr>
          </a:p>
          <a:p>
            <a:pPr algn="ctr"/>
            <a:endParaRPr lang="ar-QA" sz="2400" b="1" u="sng" dirty="0">
              <a:latin typeface="Times New Roman" pitchFamily="18" charset="0"/>
              <a:cs typeface="Times New Roman" pitchFamily="18" charset="0"/>
            </a:endParaRPr>
          </a:p>
          <a:p>
            <a:pPr marL="342900" indent="-342900" algn="r" rtl="1">
              <a:buFontTx/>
              <a:buChar char="-"/>
            </a:pPr>
            <a:r>
              <a:rPr lang="ar-QA" sz="2400" b="1" dirty="0" smtClean="0">
                <a:latin typeface="Times New Roman" pitchFamily="18" charset="0"/>
                <a:cs typeface="Times New Roman" pitchFamily="18" charset="0"/>
              </a:rPr>
              <a:t>هذا يعني التكامل بين التخصصات ( المواد ) المختلفة اللازمة لدراسة موضوع أو مفهوم معين مثل النوع السابق ولكن يختلف هذا النوع من التكامل عن النوع السابق في أن الحدود بين المواد المختلفة ليس لها أهمية هنا ، ولكن المهم هو الفائدة النهائية التي تعنى الوصول لفهم مفهوم أو قضية معينة أو تعلم مهارة ما .</a:t>
            </a:r>
          </a:p>
          <a:p>
            <a:pPr algn="r" rtl="1"/>
            <a:endParaRPr lang="ar-QA" sz="2400" b="1" dirty="0" smtClean="0">
              <a:latin typeface="Times New Roman" pitchFamily="18" charset="0"/>
              <a:cs typeface="Times New Roman" pitchFamily="18" charset="0"/>
            </a:endParaRPr>
          </a:p>
          <a:p>
            <a:pPr algn="r" rtl="1"/>
            <a:r>
              <a:rPr lang="ar-QA" sz="2000" b="1" u="sng" dirty="0" smtClean="0">
                <a:solidFill>
                  <a:srgbClr val="FF0000"/>
                </a:solidFill>
                <a:latin typeface="Times New Roman" pitchFamily="18" charset="0"/>
                <a:cs typeface="Times New Roman" pitchFamily="18" charset="0"/>
              </a:rPr>
              <a:t>مثال على ذلك التكامل الذي يحدث بين المواد العلمية المختلفة واللغة الانجليزية في مادة اللغة الإنجليزية العلمية ، حيث تكون المهارة المراد إكسابها للطلاب هى مهارات اللغة الأنجليزية من خلال موضوعات متنوعة ومختلفة في مواد الكيمياء والفيزياء والبيولوجي ؟</a:t>
            </a:r>
          </a:p>
          <a:p>
            <a:pPr algn="r" rtl="1"/>
            <a:endParaRPr lang="ar-QA" sz="2000" b="1" u="sng" dirty="0" smtClean="0">
              <a:solidFill>
                <a:srgbClr val="FF0000"/>
              </a:solidFill>
              <a:latin typeface="Times New Roman" pitchFamily="18" charset="0"/>
              <a:cs typeface="Times New Roman" pitchFamily="18" charset="0"/>
            </a:endParaRPr>
          </a:p>
          <a:p>
            <a:pPr algn="r" rtl="1"/>
            <a:r>
              <a:rPr lang="ar-QA" sz="2000" b="1" u="sng" dirty="0" smtClean="0">
                <a:solidFill>
                  <a:srgbClr val="FF0000"/>
                </a:solidFill>
                <a:latin typeface="Times New Roman" pitchFamily="18" charset="0"/>
                <a:cs typeface="Times New Roman" pitchFamily="18" charset="0"/>
              </a:rPr>
              <a:t>مثال على ذلك التكامل الذي يحدث بين مادة العلوم والادب ، حيث يتعلم الطلاب معارف ومهارات مادة العلوم من خلال الغناء والرقص والرسم ..... الخ .</a:t>
            </a:r>
          </a:p>
          <a:p>
            <a:pPr algn="r" rtl="1"/>
            <a:endParaRPr lang="ar-QA" sz="2000" b="1" u="sng" dirty="0">
              <a:solidFill>
                <a:srgbClr val="FF0000"/>
              </a:solidFill>
              <a:latin typeface="Times New Roman" pitchFamily="18" charset="0"/>
              <a:cs typeface="Times New Roman" pitchFamily="18" charset="0"/>
            </a:endParaRPr>
          </a:p>
          <a:p>
            <a:pPr algn="r" rtl="1"/>
            <a:r>
              <a:rPr lang="ar-QA" sz="2000" b="1" u="sng" dirty="0" smtClean="0">
                <a:solidFill>
                  <a:srgbClr val="FF0000"/>
                </a:solidFill>
                <a:latin typeface="Times New Roman" pitchFamily="18" charset="0"/>
                <a:cs typeface="Times New Roman" pitchFamily="18" charset="0"/>
              </a:rPr>
              <a:t>مثال على ذلك التكامل الذي يحدث بين المواد المختلفة لاكتساب الطلاب مهارات البحث العلمي </a:t>
            </a:r>
          </a:p>
          <a:p>
            <a:pPr algn="r" rtl="1"/>
            <a:endParaRPr lang="ar-QA" sz="2000" b="1" u="sng" dirty="0" smtClean="0">
              <a:solidFill>
                <a:srgbClr val="FF0000"/>
              </a:solidFill>
              <a:latin typeface="Times New Roman" pitchFamily="18" charset="0"/>
              <a:cs typeface="Times New Roman" pitchFamily="18" charset="0"/>
            </a:endParaRPr>
          </a:p>
          <a:p>
            <a:pPr algn="r" rtl="1"/>
            <a:r>
              <a:rPr lang="ar-QA" sz="2000" b="1" u="sng" dirty="0" smtClean="0">
                <a:solidFill>
                  <a:srgbClr val="FF0000"/>
                </a:solidFill>
                <a:latin typeface="Times New Roman" pitchFamily="18" charset="0"/>
                <a:cs typeface="Times New Roman" pitchFamily="18" charset="0"/>
              </a:rPr>
              <a:t>لاحظ هنا عدم الاهتمام بالحدود بين كل مادة وأخرى ، حيث لا يتم ذكر ذلك عند عمله ولكنه يحدث ضمنياً .</a:t>
            </a:r>
            <a:endParaRPr lang="en-US" dirty="0"/>
          </a:p>
        </p:txBody>
      </p:sp>
      <p:sp>
        <p:nvSpPr>
          <p:cNvPr id="4" name="Right Arrow 3"/>
          <p:cNvSpPr/>
          <p:nvPr/>
        </p:nvSpPr>
        <p:spPr>
          <a:xfrm>
            <a:off x="971600" y="428626"/>
            <a:ext cx="1512168" cy="8276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t>
            </a:r>
            <a:r>
              <a:rPr lang="en-US" sz="2000" b="1" dirty="0">
                <a:solidFill>
                  <a:schemeClr val="tx1"/>
                </a:solidFill>
              </a:rPr>
              <a:t>3</a:t>
            </a:r>
            <a:r>
              <a:rPr lang="en-US" sz="2000" b="1" dirty="0" smtClean="0">
                <a:solidFill>
                  <a:schemeClr val="tx1"/>
                </a:solidFill>
              </a:rPr>
              <a:t>)</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nvGrpSpPr>
          <p:cNvPr id="4" name="Group 3"/>
          <p:cNvGrpSpPr/>
          <p:nvPr/>
        </p:nvGrpSpPr>
        <p:grpSpPr>
          <a:xfrm>
            <a:off x="848162" y="1792963"/>
            <a:ext cx="5851269" cy="3195280"/>
            <a:chOff x="297369" y="142193"/>
            <a:chExt cx="8286808" cy="3866201"/>
          </a:xfrm>
        </p:grpSpPr>
        <p:pic>
          <p:nvPicPr>
            <p:cNvPr id="14" name="Picture 13"/>
            <p:cNvPicPr/>
            <p:nvPr/>
          </p:nvPicPr>
          <p:blipFill>
            <a:blip r:embed="rId2" cstate="print"/>
            <a:srcRect/>
            <a:stretch>
              <a:fillRect/>
            </a:stretch>
          </p:blipFill>
          <p:spPr bwMode="auto">
            <a:xfrm>
              <a:off x="297369" y="142193"/>
              <a:ext cx="8286808" cy="3866201"/>
            </a:xfrm>
            <a:prstGeom prst="rect">
              <a:avLst/>
            </a:prstGeom>
            <a:noFill/>
            <a:ln w="9525">
              <a:noFill/>
              <a:miter lim="800000"/>
              <a:headEnd/>
              <a:tailEnd/>
            </a:ln>
          </p:spPr>
        </p:pic>
        <p:sp>
          <p:nvSpPr>
            <p:cNvPr id="2118" name="Rectangle 70"/>
            <p:cNvSpPr>
              <a:spLocks noChangeArrowheads="1"/>
            </p:cNvSpPr>
            <p:nvPr/>
          </p:nvSpPr>
          <p:spPr bwMode="auto">
            <a:xfrm rot="20734753">
              <a:off x="2124071" y="2644892"/>
              <a:ext cx="2895600" cy="457200"/>
            </a:xfrm>
            <a:prstGeom prst="rect">
              <a:avLst/>
            </a:prstGeom>
            <a:noFill/>
            <a:ln w="9525">
              <a:noFill/>
              <a:miter lim="800000"/>
              <a:headEnd/>
              <a:tailEnd/>
            </a:ln>
            <a:effectLst/>
          </p:spPr>
          <p:txBody>
            <a:bodyPr/>
            <a:lstStyle/>
            <a:p>
              <a:pPr algn="ctr">
                <a:lnSpc>
                  <a:spcPct val="80000"/>
                </a:lnSpc>
                <a:spcBef>
                  <a:spcPct val="20000"/>
                </a:spcBef>
              </a:pPr>
              <a:r>
                <a:rPr lang="en-US" sz="2800" b="1" dirty="0" smtClean="0">
                  <a:latin typeface="Times New Roman" pitchFamily="18" charset="0"/>
                  <a:cs typeface="Times New Roman" pitchFamily="18" charset="0"/>
                </a:rPr>
                <a:t>Language</a:t>
              </a:r>
              <a:endParaRPr lang="en-US" sz="2800" b="1" dirty="0">
                <a:latin typeface="Times New Roman" pitchFamily="18" charset="0"/>
                <a:cs typeface="Times New Roman" pitchFamily="18" charset="0"/>
              </a:endParaRPr>
            </a:p>
          </p:txBody>
        </p:sp>
        <p:sp>
          <p:nvSpPr>
            <p:cNvPr id="2119" name="Rectangle 71"/>
            <p:cNvSpPr>
              <a:spLocks noChangeArrowheads="1"/>
            </p:cNvSpPr>
            <p:nvPr/>
          </p:nvSpPr>
          <p:spPr bwMode="auto">
            <a:xfrm rot="2925708">
              <a:off x="5818627" y="2200409"/>
              <a:ext cx="2247900" cy="457199"/>
            </a:xfrm>
            <a:prstGeom prst="rect">
              <a:avLst/>
            </a:prstGeom>
            <a:noFill/>
            <a:ln w="9525">
              <a:noFill/>
              <a:miter lim="800000"/>
              <a:headEnd/>
              <a:tailEnd/>
            </a:ln>
            <a:effectLst/>
          </p:spPr>
          <p:txBody>
            <a:bodyPr/>
            <a:lstStyle/>
            <a:p>
              <a:pPr algn="ctr">
                <a:lnSpc>
                  <a:spcPct val="80000"/>
                </a:lnSpc>
                <a:spcBef>
                  <a:spcPct val="20000"/>
                </a:spcBef>
              </a:pPr>
              <a:r>
                <a:rPr lang="en-US" sz="2800" b="1" dirty="0">
                  <a:latin typeface="Times New Roman" pitchFamily="18" charset="0"/>
                  <a:cs typeface="Times New Roman" pitchFamily="18" charset="0"/>
                </a:rPr>
                <a:t>Social Studies</a:t>
              </a:r>
            </a:p>
          </p:txBody>
        </p:sp>
        <p:sp>
          <p:nvSpPr>
            <p:cNvPr id="2120" name="Rectangle 72"/>
            <p:cNvSpPr>
              <a:spLocks noChangeArrowheads="1"/>
            </p:cNvSpPr>
            <p:nvPr/>
          </p:nvSpPr>
          <p:spPr bwMode="auto">
            <a:xfrm rot="20130664">
              <a:off x="4111151" y="1090160"/>
              <a:ext cx="2209799" cy="457200"/>
            </a:xfrm>
            <a:prstGeom prst="rect">
              <a:avLst/>
            </a:prstGeom>
            <a:noFill/>
            <a:ln w="9525">
              <a:noFill/>
              <a:miter lim="800000"/>
              <a:headEnd/>
              <a:tailEnd/>
            </a:ln>
            <a:effectLst/>
          </p:spPr>
          <p:txBody>
            <a:bodyPr/>
            <a:lstStyle/>
            <a:p>
              <a:pPr algn="ctr">
                <a:lnSpc>
                  <a:spcPct val="80000"/>
                </a:lnSpc>
                <a:spcBef>
                  <a:spcPct val="20000"/>
                </a:spcBef>
              </a:pPr>
              <a:r>
                <a:rPr lang="en-US" sz="2800" b="1" dirty="0">
                  <a:latin typeface="Times New Roman" pitchFamily="18" charset="0"/>
                  <a:cs typeface="Times New Roman" pitchFamily="18" charset="0"/>
                </a:rPr>
                <a:t>Math</a:t>
              </a:r>
            </a:p>
          </p:txBody>
        </p:sp>
        <p:sp>
          <p:nvSpPr>
            <p:cNvPr id="2121" name="Rectangle 73"/>
            <p:cNvSpPr>
              <a:spLocks noChangeArrowheads="1"/>
            </p:cNvSpPr>
            <p:nvPr/>
          </p:nvSpPr>
          <p:spPr bwMode="auto">
            <a:xfrm rot="2801081">
              <a:off x="1744971" y="1244559"/>
              <a:ext cx="2209799" cy="457199"/>
            </a:xfrm>
            <a:prstGeom prst="rect">
              <a:avLst/>
            </a:prstGeom>
            <a:noFill/>
            <a:ln w="9525">
              <a:noFill/>
              <a:miter lim="800000"/>
              <a:headEnd/>
              <a:tailEnd/>
            </a:ln>
            <a:effectLst/>
          </p:spPr>
          <p:txBody>
            <a:bodyPr/>
            <a:lstStyle/>
            <a:p>
              <a:pPr algn="ctr">
                <a:lnSpc>
                  <a:spcPct val="80000"/>
                </a:lnSpc>
                <a:spcBef>
                  <a:spcPct val="20000"/>
                </a:spcBef>
              </a:pPr>
              <a:r>
                <a:rPr lang="en-US" sz="2800" b="1" dirty="0">
                  <a:latin typeface="Times New Roman" pitchFamily="18" charset="0"/>
                  <a:cs typeface="Times New Roman" pitchFamily="18" charset="0"/>
                </a:rPr>
                <a:t>Science</a:t>
              </a:r>
            </a:p>
          </p:txBody>
        </p:sp>
        <p:sp>
          <p:nvSpPr>
            <p:cNvPr id="15" name="TextBox 14"/>
            <p:cNvSpPr txBox="1"/>
            <p:nvPr/>
          </p:nvSpPr>
          <p:spPr>
            <a:xfrm>
              <a:off x="3125754" y="379199"/>
              <a:ext cx="1357323" cy="60213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ICT</a:t>
              </a:r>
              <a:endParaRPr lang="en-US" sz="2800" b="1" dirty="0">
                <a:latin typeface="Times New Roman" pitchFamily="18" charset="0"/>
                <a:cs typeface="Times New Roman" pitchFamily="18" charset="0"/>
              </a:endParaRPr>
            </a:p>
          </p:txBody>
        </p:sp>
        <p:sp>
          <p:nvSpPr>
            <p:cNvPr id="16" name="TextBox 15"/>
            <p:cNvSpPr txBox="1"/>
            <p:nvPr/>
          </p:nvSpPr>
          <p:spPr>
            <a:xfrm>
              <a:off x="533473" y="535262"/>
              <a:ext cx="1323882" cy="602136"/>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Arts</a:t>
              </a:r>
              <a:endParaRPr lang="en-US" sz="2800" dirty="0"/>
            </a:p>
          </p:txBody>
        </p:sp>
      </p:grpSp>
      <p:sp>
        <p:nvSpPr>
          <p:cNvPr id="5" name="Rectangle 4"/>
          <p:cNvSpPr/>
          <p:nvPr/>
        </p:nvSpPr>
        <p:spPr>
          <a:xfrm>
            <a:off x="827585" y="264868"/>
            <a:ext cx="7324872"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QA" sz="3200" dirty="0" smtClean="0"/>
              <a:t>( في رأيك .. ماذا سيكون موضوع الورشة اليوم  </a:t>
            </a:r>
            <a:r>
              <a:rPr lang="ar-QA" sz="3200" dirty="0"/>
              <a:t>؟</a:t>
            </a:r>
            <a:r>
              <a:rPr lang="ar-QA" sz="3200" dirty="0" smtClean="0"/>
              <a:t>)</a:t>
            </a:r>
            <a:endParaRPr lang="en-US" sz="3200" dirty="0"/>
          </a:p>
        </p:txBody>
      </p:sp>
      <p:pic>
        <p:nvPicPr>
          <p:cNvPr id="11266" name="Picture 2" descr="http://2.bp.blogspot.com/-dVXgrnqDhiM/TiJye91rrxI/AAAAAAAAAIo/bHzkQqa8hG0/s320/Point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643654">
            <a:off x="6827765" y="2046219"/>
            <a:ext cx="1714500" cy="143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rtl="1"/>
            <a:r>
              <a:rPr lang="en-US" sz="3200" u="sng" dirty="0">
                <a:latin typeface="Times New Roman" pitchFamily="18" charset="0"/>
                <a:cs typeface="Times New Roman" pitchFamily="18" charset="0"/>
              </a:rPr>
              <a:t>Interdisciplinary</a:t>
            </a:r>
            <a:r>
              <a:rPr lang="en-US" sz="4400" u="sng" dirty="0">
                <a:latin typeface="Times New Roman" pitchFamily="18" charset="0"/>
                <a:cs typeface="Times New Roman" pitchFamily="18" charset="0"/>
              </a:rPr>
              <a:t> </a:t>
            </a:r>
            <a:r>
              <a:rPr lang="ar-QA" sz="4400" u="sng" dirty="0" smtClean="0">
                <a:latin typeface="Times New Roman" pitchFamily="18" charset="0"/>
                <a:cs typeface="Times New Roman" pitchFamily="18" charset="0"/>
              </a:rPr>
              <a:t/>
            </a:r>
            <a:br>
              <a:rPr lang="ar-QA" sz="4400" u="sng" dirty="0" smtClean="0">
                <a:latin typeface="Times New Roman" pitchFamily="18" charset="0"/>
                <a:cs typeface="Times New Roman" pitchFamily="18" charset="0"/>
              </a:rPr>
            </a:br>
            <a:r>
              <a:rPr lang="ar-QA" sz="4400" u="sng" dirty="0" smtClean="0">
                <a:latin typeface="Times New Roman" pitchFamily="18" charset="0"/>
                <a:cs typeface="Times New Roman" pitchFamily="18" charset="0"/>
              </a:rPr>
              <a:t/>
            </a:r>
            <a:br>
              <a:rPr lang="ar-QA" sz="4400" u="sng" dirty="0" smtClean="0">
                <a:latin typeface="Times New Roman" pitchFamily="18" charset="0"/>
                <a:cs typeface="Times New Roman" pitchFamily="18" charset="0"/>
              </a:rPr>
            </a:br>
            <a:r>
              <a:rPr lang="ar-QA" sz="1800" u="sng" dirty="0">
                <a:latin typeface="Times New Roman" pitchFamily="18" charset="0"/>
                <a:cs typeface="Times New Roman" pitchFamily="18" charset="0"/>
              </a:rPr>
              <a:t>لا</a:t>
            </a:r>
            <a:r>
              <a:rPr lang="ar-QA" sz="1800" u="sng" dirty="0" smtClean="0">
                <a:latin typeface="Times New Roman" pitchFamily="18" charset="0"/>
                <a:cs typeface="Times New Roman" pitchFamily="18" charset="0"/>
              </a:rPr>
              <a:t>حظ </a:t>
            </a:r>
            <a:r>
              <a:rPr lang="ar-QA" sz="1800" u="sng" dirty="0">
                <a:latin typeface="Times New Roman" pitchFamily="18" charset="0"/>
                <a:cs typeface="Times New Roman" pitchFamily="18" charset="0"/>
              </a:rPr>
              <a:t>التكامل بين المواد المختلفة </a:t>
            </a:r>
            <a:r>
              <a:rPr lang="ar-QA" sz="1800" u="sng" dirty="0" smtClean="0">
                <a:latin typeface="Times New Roman" pitchFamily="18" charset="0"/>
                <a:cs typeface="Times New Roman" pitchFamily="18" charset="0"/>
              </a:rPr>
              <a:t>لدراسة مفهوم معين حيث تكون </a:t>
            </a:r>
            <a:r>
              <a:rPr lang="ar-QA" sz="1800" u="sng" dirty="0">
                <a:latin typeface="Times New Roman" pitchFamily="18" charset="0"/>
                <a:cs typeface="Times New Roman" pitchFamily="18" charset="0"/>
              </a:rPr>
              <a:t>الحدود بين المواد </a:t>
            </a:r>
            <a:r>
              <a:rPr lang="ar-QA" sz="1800" u="sng" dirty="0" smtClean="0">
                <a:latin typeface="Times New Roman" pitchFamily="18" charset="0"/>
                <a:cs typeface="Times New Roman" pitchFamily="18" charset="0"/>
              </a:rPr>
              <a:t>غير مهمة . </a:t>
            </a:r>
            <a:endParaRPr lang="en-US" sz="1800" dirty="0"/>
          </a:p>
        </p:txBody>
      </p:sp>
      <p:pic>
        <p:nvPicPr>
          <p:cNvPr id="5" name="Picture 4" descr="http://www.ascd.org/ASCD/images/publications/books/drake2004_fig1.2.gif"/>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72816"/>
            <a:ext cx="5361384" cy="3762375"/>
          </a:xfrm>
          <a:prstGeom prst="rect">
            <a:avLst/>
          </a:prstGeom>
          <a:noFill/>
          <a:ln>
            <a:noFill/>
          </a:ln>
        </p:spPr>
      </p:pic>
    </p:spTree>
    <p:extLst>
      <p:ext uri="{BB962C8B-B14F-4D97-AF65-F5344CB8AC3E}">
        <p14:creationId xmlns:p14="http://schemas.microsoft.com/office/powerpoint/2010/main" val="729838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42910" y="357166"/>
            <a:ext cx="8052298" cy="1139825"/>
          </a:xfrm>
        </p:spPr>
        <p:txBody>
          <a:bodyPr>
            <a:noAutofit/>
          </a:bodyPr>
          <a:lstStyle/>
          <a:p>
            <a:pPr algn="ctr"/>
            <a:r>
              <a:rPr lang="ar-QA" sz="3200" b="1" dirty="0" smtClean="0">
                <a:latin typeface="Times New Roman" pitchFamily="18" charset="0"/>
                <a:cs typeface="Times New Roman" pitchFamily="18" charset="0"/>
              </a:rPr>
              <a:t/>
            </a:r>
            <a:br>
              <a:rPr lang="ar-QA" sz="3200" b="1" dirty="0" smtClean="0">
                <a:latin typeface="Times New Roman" pitchFamily="18" charset="0"/>
                <a:cs typeface="Times New Roman" pitchFamily="18" charset="0"/>
              </a:rPr>
            </a:br>
            <a:r>
              <a:rPr lang="en-US" sz="3200" b="1" u="sng" dirty="0" smtClean="0">
                <a:latin typeface="Times New Roman" pitchFamily="18" charset="0"/>
                <a:cs typeface="Times New Roman" pitchFamily="18" charset="0"/>
              </a:rPr>
              <a:t>Interdisciplinary</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457200" y="1268760"/>
            <a:ext cx="8363272" cy="4824536"/>
          </a:xfrm>
        </p:spPr>
        <p:txBody>
          <a:bodyPr>
            <a:normAutofit/>
          </a:bodyPr>
          <a:lstStyle/>
          <a:p>
            <a:pPr marL="109728" indent="0" algn="r" rtl="1">
              <a:buNone/>
            </a:pPr>
            <a:r>
              <a:rPr lang="ar-QA" sz="2000" dirty="0">
                <a:latin typeface="Times New Roman" pitchFamily="18" charset="0"/>
                <a:cs typeface="Times New Roman" pitchFamily="18" charset="0"/>
              </a:rPr>
              <a:t>من خلال نشاط يقوم به الطالب لدراسة مفهوم معين ويستخدم فيه تخصصين أو أكثر </a:t>
            </a:r>
            <a:r>
              <a:rPr lang="ar-QA" sz="2000" dirty="0" smtClean="0">
                <a:latin typeface="Times New Roman" pitchFamily="18" charset="0"/>
                <a:cs typeface="Times New Roman" pitchFamily="18" charset="0"/>
              </a:rPr>
              <a:t>مختلفين </a:t>
            </a:r>
            <a:r>
              <a:rPr lang="en-US" sz="2000" dirty="0" smtClean="0">
                <a:latin typeface="Times New Roman" pitchFamily="18" charset="0"/>
                <a:cs typeface="Times New Roman" pitchFamily="18" charset="0"/>
              </a:rPr>
              <a:t> </a:t>
            </a:r>
            <a:r>
              <a:rPr lang="ar-QA" sz="2000" dirty="0">
                <a:latin typeface="Times New Roman" pitchFamily="18" charset="0"/>
                <a:cs typeface="Times New Roman" pitchFamily="18" charset="0"/>
              </a:rPr>
              <a:t>.</a:t>
            </a:r>
          </a:p>
          <a:p>
            <a:pPr marL="109728" indent="0" algn="r" rtl="1">
              <a:buNone/>
            </a:pPr>
            <a:endParaRPr lang="ar-QA" sz="2000" b="1" u="sng" dirty="0" smtClean="0">
              <a:solidFill>
                <a:srgbClr val="FF0000"/>
              </a:solidFill>
              <a:latin typeface="Times New Roman" pitchFamily="18" charset="0"/>
              <a:cs typeface="Times New Roman" pitchFamily="18" charset="0"/>
            </a:endParaRPr>
          </a:p>
          <a:p>
            <a:pPr marL="109728" indent="0" algn="r" rtl="1">
              <a:buNone/>
            </a:pPr>
            <a:r>
              <a:rPr lang="ar-QA" sz="2000" b="1" u="sng" dirty="0" smtClean="0">
                <a:solidFill>
                  <a:srgbClr val="FF0000"/>
                </a:solidFill>
                <a:latin typeface="Times New Roman" pitchFamily="18" charset="0"/>
                <a:cs typeface="Times New Roman" pitchFamily="18" charset="0"/>
              </a:rPr>
              <a:t>مثال </a:t>
            </a:r>
            <a:r>
              <a:rPr lang="ar-QA" sz="2000" b="1" u="sng" dirty="0">
                <a:solidFill>
                  <a:srgbClr val="FF0000"/>
                </a:solidFill>
                <a:latin typeface="Times New Roman" pitchFamily="18" charset="0"/>
                <a:cs typeface="Times New Roman" pitchFamily="18" charset="0"/>
              </a:rPr>
              <a:t>على ذلك التكامل الذي يحدث بين </a:t>
            </a:r>
            <a:r>
              <a:rPr lang="ar-QA" sz="2000" b="1" u="sng" dirty="0" smtClean="0">
                <a:solidFill>
                  <a:srgbClr val="FF0000"/>
                </a:solidFill>
                <a:latin typeface="Times New Roman" pitchFamily="18" charset="0"/>
                <a:cs typeface="Times New Roman" pitchFamily="18" charset="0"/>
              </a:rPr>
              <a:t>مادتي العلوم والرياضيات في فهم الحركة التوافقية البسيطة </a:t>
            </a:r>
            <a:endParaRPr lang="ar-QA" sz="2000" b="1" u="sng" dirty="0">
              <a:solidFill>
                <a:srgbClr val="FF0000"/>
              </a:solidFill>
              <a:latin typeface="Times New Roman" pitchFamily="18" charset="0"/>
              <a:cs typeface="Times New Roman" pitchFamily="18" charset="0"/>
            </a:endParaRPr>
          </a:p>
          <a:p>
            <a:pPr marL="109728" indent="0" algn="ctr" rtl="1">
              <a:buNone/>
            </a:pPr>
            <a:r>
              <a:rPr lang="ar-QA" sz="2000" b="1" u="sng" dirty="0">
                <a:solidFill>
                  <a:srgbClr val="FF0000"/>
                </a:solidFill>
                <a:latin typeface="Times New Roman" pitchFamily="18" charset="0"/>
                <a:cs typeface="Times New Roman" pitchFamily="18" charset="0"/>
              </a:rPr>
              <a:t>( </a:t>
            </a:r>
            <a:r>
              <a:rPr lang="en-US" sz="2000" b="1" u="sng" dirty="0">
                <a:solidFill>
                  <a:srgbClr val="FF0000"/>
                </a:solidFill>
                <a:latin typeface="Times New Roman" pitchFamily="18" charset="0"/>
                <a:cs typeface="Times New Roman" pitchFamily="18" charset="0"/>
              </a:rPr>
              <a:t> S.H.M</a:t>
            </a:r>
            <a:r>
              <a:rPr lang="ar-QA" sz="2000" b="1" u="sng" dirty="0">
                <a:solidFill>
                  <a:srgbClr val="FF0000"/>
                </a:solidFill>
                <a:latin typeface="Times New Roman" pitchFamily="18" charset="0"/>
                <a:cs typeface="Times New Roman" pitchFamily="18" charset="0"/>
              </a:rPr>
              <a:t> ) </a:t>
            </a:r>
          </a:p>
          <a:p>
            <a:pPr marL="109728" indent="0" algn="r" rtl="1">
              <a:buNone/>
            </a:pPr>
            <a:endParaRPr lang="ar-QA" sz="2600" dirty="0" smtClean="0">
              <a:latin typeface="Times New Roman" pitchFamily="18" charset="0"/>
              <a:cs typeface="Times New Roman" pitchFamily="18" charset="0"/>
            </a:endParaRPr>
          </a:p>
          <a:p>
            <a:pPr marL="109728" indent="0" algn="r" rtl="1">
              <a:buNone/>
            </a:pPr>
            <a:endParaRPr lang="ar-QA" sz="2600" dirty="0">
              <a:latin typeface="Times New Roman" pitchFamily="18" charset="0"/>
              <a:cs typeface="Times New Roman" pitchFamily="18" charset="0"/>
            </a:endParaRPr>
          </a:p>
          <a:p>
            <a:pPr marL="109728" indent="0" algn="r" rtl="1">
              <a:buNone/>
            </a:pPr>
            <a:endParaRPr lang="ar-QA" sz="2600" dirty="0" smtClean="0">
              <a:latin typeface="Times New Roman" pitchFamily="18" charset="0"/>
              <a:cs typeface="Times New Roman" pitchFamily="18" charset="0"/>
            </a:endParaRPr>
          </a:p>
          <a:p>
            <a:pPr marL="109728" indent="0" algn="r" rtl="1">
              <a:buNone/>
            </a:pPr>
            <a:endParaRPr lang="ar-QA" sz="2600" dirty="0">
              <a:latin typeface="Times New Roman" pitchFamily="18" charset="0"/>
              <a:cs typeface="Times New Roman" pitchFamily="18" charset="0"/>
            </a:endParaRPr>
          </a:p>
        </p:txBody>
      </p:sp>
      <p:sp>
        <p:nvSpPr>
          <p:cNvPr id="8201" name="Text Box 9"/>
          <p:cNvSpPr txBox="1">
            <a:spLocks noChangeArrowheads="1"/>
          </p:cNvSpPr>
          <p:nvPr/>
        </p:nvSpPr>
        <p:spPr bwMode="auto">
          <a:xfrm>
            <a:off x="457918" y="4869160"/>
            <a:ext cx="8247860" cy="1200329"/>
          </a:xfrm>
          <a:prstGeom prst="rect">
            <a:avLst/>
          </a:prstGeom>
          <a:noFill/>
          <a:ln w="9525">
            <a:noFill/>
            <a:miter lim="800000"/>
            <a:headEnd/>
            <a:tailEnd/>
          </a:ln>
          <a:effectLst/>
        </p:spPr>
        <p:txBody>
          <a:bodyPr wrap="square">
            <a:spAutoFit/>
          </a:bodyPr>
          <a:lstStyle/>
          <a:p>
            <a:pPr algn="r" rtl="1"/>
            <a:r>
              <a:rPr lang="ar-QA" sz="2400" dirty="0" smtClean="0">
                <a:latin typeface="Times New Roman" pitchFamily="18" charset="0"/>
                <a:cs typeface="Times New Roman" pitchFamily="18" charset="0"/>
              </a:rPr>
              <a:t>حيث أن فهم الطالب لمفهوم الحركة التوافقية البسيطة يقوم على التكامل بين التخصصات المختلفة مثل</a:t>
            </a:r>
            <a:r>
              <a:rPr lang="en-US" sz="2400" dirty="0" smtClean="0">
                <a:latin typeface="Times New Roman" pitchFamily="18" charset="0"/>
                <a:cs typeface="Times New Roman" pitchFamily="18" charset="0"/>
              </a:rPr>
              <a:t> </a:t>
            </a:r>
            <a:r>
              <a:rPr lang="ar-QA" sz="2400" dirty="0" smtClean="0">
                <a:latin typeface="Times New Roman" pitchFamily="18" charset="0"/>
                <a:cs typeface="Times New Roman" pitchFamily="18" charset="0"/>
              </a:rPr>
              <a:t>التكامل بين الفيزياء والهندسة والجبر، حيث يوم الطالب بدراسة الحركة من جميع جوانبها دون الاهتمام بطبيعة المادة الدراسية .</a:t>
            </a:r>
            <a:endParaRPr lang="en-US" sz="2400" dirty="0">
              <a:latin typeface="Eurostile"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561" y="2996952"/>
            <a:ext cx="2059536" cy="156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45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dissolve">
                                      <p:cBhvr>
                                        <p:cTn id="12" dur="5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dissolve">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97346"/>
            <a:ext cx="8749636" cy="6647974"/>
          </a:xfrm>
          <a:prstGeom prst="rect">
            <a:avLst/>
          </a:prstGeom>
        </p:spPr>
        <p:txBody>
          <a:bodyPr wrap="square">
            <a:spAutoFit/>
          </a:bodyPr>
          <a:lstStyle/>
          <a:p>
            <a:pPr algn="ctr" rtl="1"/>
            <a:r>
              <a:rPr lang="ar-QA" sz="3200" b="1" dirty="0" smtClean="0">
                <a:latin typeface="Times New Roman" pitchFamily="18" charset="0"/>
                <a:cs typeface="Times New Roman" pitchFamily="18" charset="0"/>
              </a:rPr>
              <a:t> </a:t>
            </a:r>
            <a:r>
              <a:rPr lang="ar-QA" sz="2400" b="1" u="sng" dirty="0" smtClean="0">
                <a:latin typeface="Times New Roman" pitchFamily="18" charset="0"/>
                <a:cs typeface="Times New Roman" pitchFamily="18" charset="0"/>
              </a:rPr>
              <a:t>فيما وراء مجالات التخصص </a:t>
            </a:r>
          </a:p>
          <a:p>
            <a:pPr algn="ctr" rtl="1"/>
            <a:r>
              <a:rPr lang="en-US" sz="2400" b="1" u="sng" dirty="0" smtClean="0">
                <a:latin typeface="Times New Roman" pitchFamily="18" charset="0"/>
                <a:cs typeface="Times New Roman" pitchFamily="18" charset="0"/>
              </a:rPr>
              <a:t>Transdisciplinary</a:t>
            </a:r>
            <a:r>
              <a:rPr lang="en-US" sz="3200" b="1" dirty="0" smtClean="0">
                <a:latin typeface="Times New Roman" pitchFamily="18" charset="0"/>
                <a:cs typeface="Times New Roman" pitchFamily="18" charset="0"/>
              </a:rPr>
              <a:t> </a:t>
            </a:r>
          </a:p>
          <a:p>
            <a:pPr algn="ctr" rtl="1"/>
            <a:endParaRPr lang="ar-QA" sz="3200" b="1" dirty="0">
              <a:latin typeface="Times New Roman" pitchFamily="18" charset="0"/>
              <a:cs typeface="Times New Roman" pitchFamily="18" charset="0"/>
            </a:endParaRPr>
          </a:p>
          <a:p>
            <a:pPr marL="174625" algn="r" rtl="1"/>
            <a:r>
              <a:rPr lang="ar-QA" sz="2400" dirty="0">
                <a:latin typeface="Times New Roman" pitchFamily="18" charset="0"/>
                <a:cs typeface="Times New Roman" pitchFamily="18" charset="0"/>
              </a:rPr>
              <a:t>نوع من </a:t>
            </a:r>
            <a:r>
              <a:rPr lang="ar-QA" sz="2400" dirty="0" smtClean="0">
                <a:latin typeface="Times New Roman" pitchFamily="18" charset="0"/>
                <a:cs typeface="Times New Roman" pitchFamily="18" charset="0"/>
              </a:rPr>
              <a:t>التكامل يضع الخصائص </a:t>
            </a:r>
            <a:r>
              <a:rPr lang="ar-QA" sz="2400" dirty="0">
                <a:latin typeface="Times New Roman" pitchFamily="18" charset="0"/>
                <a:cs typeface="Times New Roman" pitchFamily="18" charset="0"/>
              </a:rPr>
              <a:t>والحاجات، والمصالح، وعمليات التعلم الشخصية للطلاب في </a:t>
            </a:r>
            <a:r>
              <a:rPr lang="ar-QA" sz="2400" dirty="0" smtClean="0">
                <a:latin typeface="Times New Roman" pitchFamily="18" charset="0"/>
                <a:cs typeface="Times New Roman" pitchFamily="18" charset="0"/>
              </a:rPr>
              <a:t>مقدمة عملية التعلم عن طريق إشراك </a:t>
            </a:r>
            <a:r>
              <a:rPr lang="ar-QA" sz="2400" dirty="0">
                <a:latin typeface="Times New Roman" pitchFamily="18" charset="0"/>
                <a:cs typeface="Times New Roman" pitchFamily="18" charset="0"/>
              </a:rPr>
              <a:t>الطلاب في مشاريع مستقلة تهدف إلى </a:t>
            </a:r>
            <a:r>
              <a:rPr lang="ar-QA" sz="2400" dirty="0" smtClean="0">
                <a:latin typeface="Times New Roman" pitchFamily="18" charset="0"/>
                <a:cs typeface="Times New Roman" pitchFamily="18" charset="0"/>
              </a:rPr>
              <a:t>تطوير :-</a:t>
            </a:r>
            <a:endParaRPr lang="ar-QA" sz="2400" dirty="0">
              <a:latin typeface="Times New Roman" pitchFamily="18" charset="0"/>
              <a:cs typeface="Times New Roman" pitchFamily="18" charset="0"/>
            </a:endParaRPr>
          </a:p>
          <a:p>
            <a:pPr marL="966788" indent="-342900" algn="r" rtl="1">
              <a:buFont typeface="Arial" pitchFamily="34" charset="0"/>
              <a:buChar char="•"/>
            </a:pPr>
            <a:r>
              <a:rPr lang="ar-QA" sz="2400" dirty="0" smtClean="0">
                <a:latin typeface="Times New Roman" pitchFamily="18" charset="0"/>
                <a:cs typeface="Times New Roman" pitchFamily="18" charset="0"/>
              </a:rPr>
              <a:t>المبادرة</a:t>
            </a:r>
            <a:endParaRPr lang="ar-QA" sz="2400" dirty="0">
              <a:latin typeface="Times New Roman" pitchFamily="18" charset="0"/>
              <a:cs typeface="Times New Roman" pitchFamily="18" charset="0"/>
            </a:endParaRPr>
          </a:p>
          <a:p>
            <a:pPr marL="966788" indent="-342900" algn="r" rtl="1">
              <a:buFont typeface="Arial" pitchFamily="34" charset="0"/>
              <a:buChar char="•"/>
            </a:pPr>
            <a:r>
              <a:rPr lang="ar-QA" sz="2400" dirty="0">
                <a:latin typeface="Times New Roman" pitchFamily="18" charset="0"/>
                <a:cs typeface="Times New Roman" pitchFamily="18" charset="0"/>
              </a:rPr>
              <a:t>الخيال والإبداع</a:t>
            </a:r>
          </a:p>
          <a:p>
            <a:pPr marL="966788" indent="-342900" algn="r" rtl="1">
              <a:buFont typeface="Arial" pitchFamily="34" charset="0"/>
              <a:buChar char="•"/>
            </a:pPr>
            <a:r>
              <a:rPr lang="ar-QA" sz="2400" dirty="0">
                <a:latin typeface="Times New Roman" pitchFamily="18" charset="0"/>
                <a:cs typeface="Times New Roman" pitchFamily="18" charset="0"/>
              </a:rPr>
              <a:t>المهارات البحثية</a:t>
            </a:r>
          </a:p>
          <a:p>
            <a:pPr marL="966788" indent="-342900" algn="r" rtl="1">
              <a:buFont typeface="Arial" pitchFamily="34" charset="0"/>
              <a:buChar char="•"/>
            </a:pPr>
            <a:r>
              <a:rPr lang="ar-QA" sz="2400" dirty="0">
                <a:latin typeface="Times New Roman" pitchFamily="18" charset="0"/>
                <a:cs typeface="Times New Roman" pitchFamily="18" charset="0"/>
              </a:rPr>
              <a:t>مهارات التحليل </a:t>
            </a:r>
            <a:r>
              <a:rPr lang="ar-QA" sz="2400" dirty="0" smtClean="0">
                <a:latin typeface="Times New Roman" pitchFamily="18" charset="0"/>
                <a:cs typeface="Times New Roman" pitchFamily="18" charset="0"/>
              </a:rPr>
              <a:t>والتركيب</a:t>
            </a:r>
            <a:endParaRPr lang="ar-QA" sz="2400" dirty="0">
              <a:latin typeface="Times New Roman" pitchFamily="18" charset="0"/>
              <a:cs typeface="Times New Roman" pitchFamily="18" charset="0"/>
            </a:endParaRPr>
          </a:p>
          <a:p>
            <a:pPr marL="966788" indent="-342900" algn="r" rtl="1">
              <a:buFont typeface="Arial" pitchFamily="34" charset="0"/>
              <a:buChar char="•"/>
            </a:pPr>
            <a:r>
              <a:rPr lang="ar-QA" sz="2400" dirty="0">
                <a:latin typeface="Times New Roman" pitchFamily="18" charset="0"/>
                <a:cs typeface="Times New Roman" pitchFamily="18" charset="0"/>
              </a:rPr>
              <a:t>الحكم </a:t>
            </a:r>
            <a:r>
              <a:rPr lang="ar-QA" sz="2400" dirty="0" smtClean="0">
                <a:latin typeface="Times New Roman" pitchFamily="18" charset="0"/>
                <a:cs typeface="Times New Roman" pitchFamily="18" charset="0"/>
              </a:rPr>
              <a:t>الذاتي</a:t>
            </a:r>
          </a:p>
          <a:p>
            <a:pPr marL="363538" algn="r" rtl="1"/>
            <a:r>
              <a:rPr lang="ar-QA" sz="2400" dirty="0" smtClean="0">
                <a:latin typeface="Times New Roman" pitchFamily="18" charset="0"/>
                <a:cs typeface="Times New Roman" pitchFamily="18" charset="0"/>
              </a:rPr>
              <a:t>خلال عمل الطلاب في المشاريع يكتسبون </a:t>
            </a:r>
            <a:r>
              <a:rPr lang="ar-QA" sz="2400" dirty="0">
                <a:latin typeface="Times New Roman" pitchFamily="18" charset="0"/>
                <a:cs typeface="Times New Roman" pitchFamily="18" charset="0"/>
              </a:rPr>
              <a:t>المعارف والمهارات التي </a:t>
            </a:r>
            <a:r>
              <a:rPr lang="ar-QA" sz="2400" dirty="0" smtClean="0">
                <a:latin typeface="Times New Roman" pitchFamily="18" charset="0"/>
                <a:cs typeface="Times New Roman" pitchFamily="18" charset="0"/>
              </a:rPr>
              <a:t>تستند إلى التخصصات المختلفة ، </a:t>
            </a:r>
            <a:r>
              <a:rPr lang="ar-QA" sz="2400" dirty="0">
                <a:latin typeface="Times New Roman" pitchFamily="18" charset="0"/>
                <a:cs typeface="Times New Roman" pitchFamily="18" charset="0"/>
              </a:rPr>
              <a:t>ومع </a:t>
            </a:r>
            <a:r>
              <a:rPr lang="ar-QA" sz="2400" dirty="0" smtClean="0">
                <a:latin typeface="Times New Roman" pitchFamily="18" charset="0"/>
                <a:cs typeface="Times New Roman" pitchFamily="18" charset="0"/>
              </a:rPr>
              <a:t>ذلك </a:t>
            </a:r>
            <a:r>
              <a:rPr lang="ar-QA" sz="2400" dirty="0">
                <a:latin typeface="Times New Roman" pitchFamily="18" charset="0"/>
                <a:cs typeface="Times New Roman" pitchFamily="18" charset="0"/>
              </a:rPr>
              <a:t>فإن </a:t>
            </a:r>
            <a:r>
              <a:rPr lang="ar-QA" sz="2400" dirty="0" smtClean="0">
                <a:latin typeface="Times New Roman" pitchFamily="18" charset="0"/>
                <a:cs typeface="Times New Roman" pitchFamily="18" charset="0"/>
              </a:rPr>
              <a:t>هذه التخصصات تخضع </a:t>
            </a:r>
            <a:r>
              <a:rPr lang="ar-QA" sz="2400" dirty="0">
                <a:latin typeface="Times New Roman" pitchFamily="18" charset="0"/>
                <a:cs typeface="Times New Roman" pitchFamily="18" charset="0"/>
              </a:rPr>
              <a:t>لأهداف </a:t>
            </a:r>
            <a:r>
              <a:rPr lang="ar-QA" sz="2400" dirty="0" smtClean="0">
                <a:latin typeface="Times New Roman" pitchFamily="18" charset="0"/>
                <a:cs typeface="Times New Roman" pitchFamily="18" charset="0"/>
              </a:rPr>
              <a:t>المشروع .</a:t>
            </a:r>
            <a:endParaRPr lang="ar-QA" sz="2400" dirty="0">
              <a:latin typeface="Times New Roman" pitchFamily="18" charset="0"/>
              <a:cs typeface="Times New Roman" pitchFamily="18" charset="0"/>
            </a:endParaRPr>
          </a:p>
          <a:p>
            <a:pPr marL="363538" algn="r" rtl="1"/>
            <a:r>
              <a:rPr lang="ar-QA" sz="2400" dirty="0" smtClean="0">
                <a:latin typeface="Times New Roman" pitchFamily="18" charset="0"/>
                <a:cs typeface="Times New Roman" pitchFamily="18" charset="0"/>
              </a:rPr>
              <a:t>وعند عمل الطلاب </a:t>
            </a:r>
            <a:r>
              <a:rPr lang="ar-QA" sz="2400" dirty="0">
                <a:latin typeface="Times New Roman" pitchFamily="18" charset="0"/>
                <a:cs typeface="Times New Roman" pitchFamily="18" charset="0"/>
              </a:rPr>
              <a:t>في </a:t>
            </a:r>
            <a:r>
              <a:rPr lang="ar-QA" sz="2400" dirty="0" smtClean="0">
                <a:latin typeface="Times New Roman" pitchFamily="18" charset="0"/>
                <a:cs typeface="Times New Roman" pitchFamily="18" charset="0"/>
              </a:rPr>
              <a:t>هذه المشاريع المستقلة لا يكون هناك اعتبارات للجداول الزمنية والقيود الإدارية .</a:t>
            </a:r>
          </a:p>
          <a:p>
            <a:pPr marL="363538" algn="r" rtl="1"/>
            <a:r>
              <a:rPr lang="ar-QA" sz="2400" dirty="0" smtClean="0">
                <a:latin typeface="Times New Roman" pitchFamily="18" charset="0"/>
                <a:cs typeface="Times New Roman" pitchFamily="18" charset="0"/>
              </a:rPr>
              <a:t>ويكون دور المعلم حينئذٍ هو التوجيه .</a:t>
            </a:r>
          </a:p>
          <a:p>
            <a:endParaRPr lang="ar-QA" dirty="0">
              <a:latin typeface="Times New Roman" pitchFamily="18" charset="0"/>
              <a:cs typeface="Times New Roman" pitchFamily="18" charset="0"/>
            </a:endParaRPr>
          </a:p>
        </p:txBody>
      </p:sp>
      <p:sp>
        <p:nvSpPr>
          <p:cNvPr id="5" name="Right Arrow 4"/>
          <p:cNvSpPr/>
          <p:nvPr/>
        </p:nvSpPr>
        <p:spPr>
          <a:xfrm>
            <a:off x="971600" y="428626"/>
            <a:ext cx="1512168" cy="82769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t>
            </a:r>
            <a:r>
              <a:rPr lang="en-US" sz="2000" b="1" dirty="0">
                <a:solidFill>
                  <a:schemeClr val="tx1"/>
                </a:solidFill>
              </a:rPr>
              <a:t>4</a:t>
            </a:r>
            <a:r>
              <a:rPr lang="en-US" sz="2000" b="1" dirty="0" smtClean="0">
                <a:solidFill>
                  <a:schemeClr val="tx1"/>
                </a:solidFill>
              </a:rPr>
              <a:t>)</a:t>
            </a:r>
            <a:endParaRPr lang="en-US" sz="2000"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ascd.org/ASCD/images/publications/books/drake2004_fig1.3.gif"/>
          <p:cNvPicPr/>
          <p:nvPr/>
        </p:nvPicPr>
        <p:blipFill>
          <a:blip r:embed="rId2">
            <a:extLst>
              <a:ext uri="{28A0092B-C50C-407E-A947-70E740481C1C}">
                <a14:useLocalDpi xmlns:a14="http://schemas.microsoft.com/office/drawing/2010/main" val="0"/>
              </a:ext>
            </a:extLst>
          </a:blip>
          <a:srcRect/>
          <a:stretch>
            <a:fillRect/>
          </a:stretch>
        </p:blipFill>
        <p:spPr bwMode="auto">
          <a:xfrm>
            <a:off x="1766505" y="1628800"/>
            <a:ext cx="5505400" cy="4276502"/>
          </a:xfrm>
          <a:prstGeom prst="rect">
            <a:avLst/>
          </a:prstGeom>
          <a:noFill/>
          <a:ln>
            <a:noFill/>
          </a:ln>
        </p:spPr>
      </p:pic>
      <p:sp>
        <p:nvSpPr>
          <p:cNvPr id="6" name="Title 3"/>
          <p:cNvSpPr>
            <a:spLocks noGrp="1"/>
          </p:cNvSpPr>
          <p:nvPr>
            <p:ph type="title"/>
          </p:nvPr>
        </p:nvSpPr>
        <p:spPr>
          <a:xfrm>
            <a:off x="457200" y="274638"/>
            <a:ext cx="8229600" cy="1143000"/>
          </a:xfrm>
        </p:spPr>
        <p:txBody>
          <a:bodyPr>
            <a:normAutofit fontScale="90000"/>
          </a:bodyPr>
          <a:lstStyle/>
          <a:p>
            <a:pPr algn="ctr" rtl="1"/>
            <a:r>
              <a:rPr lang="en-US" sz="3200" u="sng" dirty="0" smtClean="0">
                <a:latin typeface="Times New Roman" pitchFamily="18" charset="0"/>
                <a:cs typeface="Times New Roman" pitchFamily="18" charset="0"/>
              </a:rPr>
              <a:t>Transdisciplinary</a:t>
            </a:r>
            <a:r>
              <a:rPr lang="en-US" sz="4400" u="sng" dirty="0" smtClean="0">
                <a:latin typeface="Times New Roman" pitchFamily="18" charset="0"/>
                <a:cs typeface="Times New Roman" pitchFamily="18" charset="0"/>
              </a:rPr>
              <a:t> </a:t>
            </a:r>
            <a:r>
              <a:rPr lang="ar-QA" sz="4400" u="sng" dirty="0" smtClean="0">
                <a:latin typeface="Times New Roman" pitchFamily="18" charset="0"/>
                <a:cs typeface="Times New Roman" pitchFamily="18" charset="0"/>
              </a:rPr>
              <a:t/>
            </a:r>
            <a:br>
              <a:rPr lang="ar-QA" sz="4400" u="sng" dirty="0" smtClean="0">
                <a:latin typeface="Times New Roman" pitchFamily="18" charset="0"/>
                <a:cs typeface="Times New Roman" pitchFamily="18" charset="0"/>
              </a:rPr>
            </a:br>
            <a:r>
              <a:rPr lang="ar-QA" sz="4400" u="sng" dirty="0" smtClean="0">
                <a:latin typeface="Times New Roman" pitchFamily="18" charset="0"/>
                <a:cs typeface="Times New Roman" pitchFamily="18" charset="0"/>
              </a:rPr>
              <a:t/>
            </a:r>
            <a:br>
              <a:rPr lang="ar-QA" sz="4400" u="sng" dirty="0" smtClean="0">
                <a:latin typeface="Times New Roman" pitchFamily="18" charset="0"/>
                <a:cs typeface="Times New Roman" pitchFamily="18" charset="0"/>
              </a:rPr>
            </a:br>
            <a:r>
              <a:rPr lang="ar-QA" sz="1800" u="sng" dirty="0">
                <a:latin typeface="Times New Roman" pitchFamily="18" charset="0"/>
                <a:cs typeface="Times New Roman" pitchFamily="18" charset="0"/>
              </a:rPr>
              <a:t>لا</a:t>
            </a:r>
            <a:r>
              <a:rPr lang="ar-QA" sz="1800" u="sng" dirty="0" smtClean="0">
                <a:latin typeface="Times New Roman" pitchFamily="18" charset="0"/>
                <a:cs typeface="Times New Roman" pitchFamily="18" charset="0"/>
              </a:rPr>
              <a:t>حظ </a:t>
            </a:r>
            <a:r>
              <a:rPr lang="ar-QA" sz="1800" u="sng" dirty="0">
                <a:latin typeface="Times New Roman" pitchFamily="18" charset="0"/>
                <a:cs typeface="Times New Roman" pitchFamily="18" charset="0"/>
              </a:rPr>
              <a:t>التكامل بين المواد </a:t>
            </a:r>
            <a:r>
              <a:rPr lang="ar-QA" sz="1800" u="sng" dirty="0" smtClean="0">
                <a:latin typeface="Times New Roman" pitchFamily="18" charset="0"/>
                <a:cs typeface="Times New Roman" pitchFamily="18" charset="0"/>
              </a:rPr>
              <a:t>المختلفة</a:t>
            </a:r>
            <a:r>
              <a:rPr lang="en-US" sz="1800" u="sng" dirty="0" smtClean="0">
                <a:latin typeface="Times New Roman" pitchFamily="18" charset="0"/>
                <a:cs typeface="Times New Roman" pitchFamily="18" charset="0"/>
              </a:rPr>
              <a:t> </a:t>
            </a:r>
            <a:r>
              <a:rPr lang="ar-QA" sz="1800" u="sng" dirty="0" smtClean="0">
                <a:latin typeface="Times New Roman" pitchFamily="18" charset="0"/>
                <a:cs typeface="Times New Roman" pitchFamily="18" charset="0"/>
              </a:rPr>
              <a:t>، حيث تدخل هذه المواد في خدمة المشروع ككل . </a:t>
            </a:r>
            <a:endParaRPr lang="en-US" sz="1800" dirty="0"/>
          </a:p>
        </p:txBody>
      </p:sp>
    </p:spTree>
    <p:extLst>
      <p:ext uri="{BB962C8B-B14F-4D97-AF65-F5344CB8AC3E}">
        <p14:creationId xmlns:p14="http://schemas.microsoft.com/office/powerpoint/2010/main" val="3369975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763688" y="2924944"/>
            <a:ext cx="6453360" cy="2877684"/>
          </a:xfrm>
          <a:prstGeom prst="rect">
            <a:avLst/>
          </a:prstGeom>
          <a:noFill/>
          <a:ln w="9525">
            <a:noFill/>
            <a:miter lim="800000"/>
            <a:headEnd/>
            <a:tailEnd/>
          </a:ln>
          <a:effectLst/>
        </p:spPr>
        <p:txBody>
          <a:bodyPr anchor="ctr"/>
          <a:lstStyle/>
          <a:p>
            <a:pPr lvl="1" eaLnBrk="0" hangingPunct="0"/>
            <a:endParaRPr lang="ar-QA" sz="2800" dirty="0">
              <a:latin typeface="Times New Roman" pitchFamily="18" charset="0"/>
              <a:cs typeface="Times New Roman" pitchFamily="18" charset="0"/>
            </a:endParaRPr>
          </a:p>
          <a:p>
            <a:pPr marL="800100" lvl="1" indent="-342900" algn="r" rtl="1" eaLnBrk="0" hangingPunct="0">
              <a:buFont typeface="Arial" pitchFamily="34" charset="0"/>
              <a:buChar char="•"/>
            </a:pPr>
            <a:r>
              <a:rPr lang="ar-QA" sz="2400" dirty="0" smtClean="0">
                <a:latin typeface="Times New Roman" pitchFamily="18" charset="0"/>
                <a:cs typeface="Times New Roman" pitchFamily="18" charset="0"/>
              </a:rPr>
              <a:t>مجموعة من المواد الدراسية </a:t>
            </a:r>
          </a:p>
          <a:p>
            <a:pPr marL="800100" lvl="1" indent="-342900" algn="r" rtl="1" eaLnBrk="0" hangingPunct="0">
              <a:buFont typeface="Arial" pitchFamily="34" charset="0"/>
              <a:buChar char="•"/>
            </a:pPr>
            <a:r>
              <a:rPr lang="ar-QA" sz="2400" dirty="0" smtClean="0">
                <a:latin typeface="Times New Roman" pitchFamily="18" charset="0"/>
                <a:cs typeface="Times New Roman" pitchFamily="18" charset="0"/>
              </a:rPr>
              <a:t>التأكيد على المشروعات</a:t>
            </a:r>
          </a:p>
          <a:p>
            <a:pPr marL="800100" lvl="1" indent="-342900" algn="r" rtl="1" eaLnBrk="0" hangingPunct="0">
              <a:buFont typeface="Arial" pitchFamily="34" charset="0"/>
              <a:buChar char="•"/>
            </a:pPr>
            <a:r>
              <a:rPr lang="ar-QA" sz="2400" dirty="0" smtClean="0">
                <a:latin typeface="Times New Roman" pitchFamily="18" charset="0"/>
                <a:cs typeface="Times New Roman" pitchFamily="18" charset="0"/>
              </a:rPr>
              <a:t>الذهاب إلى ما وراء المواد الدراسية </a:t>
            </a:r>
          </a:p>
          <a:p>
            <a:pPr marL="800100" lvl="1" indent="-342900" algn="r" rtl="1" eaLnBrk="0" hangingPunct="0">
              <a:buFont typeface="Arial" pitchFamily="34" charset="0"/>
              <a:buChar char="•"/>
            </a:pPr>
            <a:r>
              <a:rPr lang="ar-QA" sz="2400" dirty="0" smtClean="0">
                <a:latin typeface="Times New Roman" pitchFamily="18" charset="0"/>
                <a:cs typeface="Times New Roman" pitchFamily="18" charset="0"/>
              </a:rPr>
              <a:t>العلاقات بين المفاهيم </a:t>
            </a:r>
          </a:p>
          <a:p>
            <a:pPr marL="800100" lvl="1" indent="-342900" algn="r" rtl="1" eaLnBrk="0" hangingPunct="0">
              <a:buFont typeface="Arial" pitchFamily="34" charset="0"/>
              <a:buChar char="•"/>
            </a:pPr>
            <a:r>
              <a:rPr lang="ar-QA" sz="2400" dirty="0" smtClean="0">
                <a:latin typeface="Times New Roman" pitchFamily="18" charset="0"/>
                <a:cs typeface="Times New Roman" pitchFamily="18" charset="0"/>
              </a:rPr>
              <a:t>جداول مرنة </a:t>
            </a:r>
          </a:p>
          <a:p>
            <a:pPr marL="800100" lvl="1" indent="-342900" algn="r" rtl="1" eaLnBrk="0" hangingPunct="0">
              <a:buFont typeface="Arial" pitchFamily="34" charset="0"/>
              <a:buChar char="•"/>
            </a:pPr>
            <a:r>
              <a:rPr lang="ar-QA" sz="2400" dirty="0" smtClean="0">
                <a:latin typeface="Times New Roman" pitchFamily="18" charset="0"/>
                <a:cs typeface="Times New Roman" pitchFamily="18" charset="0"/>
              </a:rPr>
              <a:t>مجموعات طلابية مرنة </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7172" name="Rectangle 4"/>
          <p:cNvSpPr>
            <a:spLocks noChangeArrowheads="1"/>
          </p:cNvSpPr>
          <p:nvPr/>
        </p:nvSpPr>
        <p:spPr bwMode="auto">
          <a:xfrm>
            <a:off x="539552" y="1007383"/>
            <a:ext cx="8352928" cy="523220"/>
          </a:xfrm>
          <a:prstGeom prst="rect">
            <a:avLst/>
          </a:prstGeom>
          <a:noFill/>
          <a:ln w="9525">
            <a:noFill/>
            <a:miter lim="800000"/>
            <a:headEnd/>
            <a:tailEnd/>
          </a:ln>
          <a:effectLst/>
        </p:spPr>
        <p:txBody>
          <a:bodyPr wrap="square">
            <a:spAutoFit/>
          </a:bodyPr>
          <a:lstStyle/>
          <a:p>
            <a:pPr algn="ctr" rtl="1"/>
            <a:r>
              <a:rPr lang="ar-QA" sz="2800" dirty="0" smtClean="0">
                <a:latin typeface="Times New Roman" pitchFamily="18" charset="0"/>
                <a:cs typeface="Times New Roman" pitchFamily="18" charset="0"/>
              </a:rPr>
              <a:t>الأفكار التي يؤكد عليها هذا النوع من التكامل (</a:t>
            </a:r>
            <a:r>
              <a:rPr lang="en-US" sz="2800" dirty="0" smtClean="0">
                <a:latin typeface="Times New Roman" pitchFamily="18" charset="0"/>
                <a:cs typeface="Times New Roman" pitchFamily="18" charset="0"/>
              </a:rPr>
              <a:t>Transdisciplinary</a:t>
            </a:r>
            <a:r>
              <a:rPr lang="ar-QA"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7173" name="Picture 5" descr="\\hamlet\MSPhoto2000V2\PFiles\Common\MSShared\Clipart\std2prem\std2dir1\AN04039_.WMF"/>
          <p:cNvPicPr>
            <a:picLocks noChangeAspect="1" noChangeArrowheads="1"/>
          </p:cNvPicPr>
          <p:nvPr/>
        </p:nvPicPr>
        <p:blipFill>
          <a:blip r:embed="rId2" cstate="print"/>
          <a:srcRect/>
          <a:stretch>
            <a:fillRect/>
          </a:stretch>
        </p:blipFill>
        <p:spPr bwMode="auto">
          <a:xfrm>
            <a:off x="381182" y="2060848"/>
            <a:ext cx="2226993" cy="144016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2000232" y="2708920"/>
            <a:ext cx="5143536" cy="2214578"/>
          </a:xfrm>
          <a:prstGeom prst="rect">
            <a:avLst/>
          </a:prstGeom>
          <a:noFill/>
          <a:ln w="9525">
            <a:noFill/>
            <a:miter lim="800000"/>
            <a:headEnd/>
            <a:tailEnd/>
          </a:ln>
        </p:spPr>
      </p:pic>
      <p:sp>
        <p:nvSpPr>
          <p:cNvPr id="5" name="TextBox 4"/>
          <p:cNvSpPr txBox="1"/>
          <p:nvPr/>
        </p:nvSpPr>
        <p:spPr>
          <a:xfrm>
            <a:off x="896716" y="1268760"/>
            <a:ext cx="7215238"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Activity</a:t>
            </a:r>
            <a:endParaRPr lang="ar-QA" sz="32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 ( </a:t>
            </a:r>
            <a:r>
              <a:rPr lang="en-US" u="sng" dirty="0" smtClean="0">
                <a:latin typeface="Times New Roman" pitchFamily="18" charset="0"/>
                <a:cs typeface="Times New Roman" pitchFamily="18" charset="0"/>
                <a:hlinkClick r:id="rId3" action="ppaction://hlinkfile"/>
              </a:rPr>
              <a:t>Handout -4 </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4114800" y="2057400"/>
            <a:ext cx="1177280" cy="461665"/>
          </a:xfrm>
          <a:prstGeom prst="rect">
            <a:avLst/>
          </a:prstGeom>
          <a:noFill/>
          <a:ln w="12700" cap="sq">
            <a:noFill/>
            <a:miter lim="800000"/>
            <a:headEnd type="none" w="sm" len="sm"/>
            <a:tailEnd type="none" w="sm" len="sm"/>
          </a:ln>
          <a:effectLst/>
        </p:spPr>
        <p:txBody>
          <a:bodyPr wrap="square">
            <a:spAutoFit/>
          </a:bodyPr>
          <a:lstStyle/>
          <a:p>
            <a:r>
              <a:rPr lang="en-US" altLang="en-US" sz="2400" b="1" dirty="0">
                <a:latin typeface="Times New Roman" pitchFamily="18" charset="0"/>
                <a:cs typeface="Times New Roman" pitchFamily="18" charset="0"/>
              </a:rPr>
              <a:t>Math</a:t>
            </a:r>
          </a:p>
        </p:txBody>
      </p:sp>
      <p:sp>
        <p:nvSpPr>
          <p:cNvPr id="6148" name="Text Box 4"/>
          <p:cNvSpPr txBox="1">
            <a:spLocks noChangeArrowheads="1"/>
          </p:cNvSpPr>
          <p:nvPr/>
        </p:nvSpPr>
        <p:spPr bwMode="auto">
          <a:xfrm>
            <a:off x="4114800" y="3502275"/>
            <a:ext cx="1348446" cy="461665"/>
          </a:xfrm>
          <a:prstGeom prst="rect">
            <a:avLst/>
          </a:prstGeom>
          <a:noFill/>
          <a:ln w="12700" cap="sq">
            <a:noFill/>
            <a:miter lim="800000"/>
            <a:headEnd type="none" w="sm" len="sm"/>
            <a:tailEnd type="none" w="sm" len="sm"/>
          </a:ln>
          <a:effectLst/>
        </p:spPr>
        <p:txBody>
          <a:bodyPr wrap="none">
            <a:spAutoFit/>
          </a:bodyPr>
          <a:lstStyle/>
          <a:p>
            <a:r>
              <a:rPr lang="en-US" altLang="en-US" sz="2400" b="1" dirty="0">
                <a:latin typeface="Arial" pitchFamily="34" charset="0"/>
              </a:rPr>
              <a:t>Science</a:t>
            </a:r>
          </a:p>
        </p:txBody>
      </p:sp>
      <p:sp>
        <p:nvSpPr>
          <p:cNvPr id="6149" name="Rectangle 5"/>
          <p:cNvSpPr>
            <a:spLocks noChangeArrowheads="1"/>
          </p:cNvSpPr>
          <p:nvPr/>
        </p:nvSpPr>
        <p:spPr bwMode="auto">
          <a:xfrm>
            <a:off x="533400" y="3276600"/>
            <a:ext cx="2286203" cy="461665"/>
          </a:xfrm>
          <a:prstGeom prst="rect">
            <a:avLst/>
          </a:prstGeom>
          <a:noFill/>
          <a:ln w="12700" cap="sq">
            <a:noFill/>
            <a:miter lim="800000"/>
            <a:headEnd type="none" w="sm" len="sm"/>
            <a:tailEnd type="none" w="sm" len="sm"/>
          </a:ln>
          <a:effectLst/>
        </p:spPr>
        <p:txBody>
          <a:bodyPr wrap="none">
            <a:spAutoFit/>
          </a:bodyPr>
          <a:lstStyle/>
          <a:p>
            <a:r>
              <a:rPr lang="en-US" altLang="en-US" sz="2400" b="1" dirty="0">
                <a:latin typeface="Arial" pitchFamily="34" charset="0"/>
              </a:rPr>
              <a:t>Social Studies</a:t>
            </a:r>
          </a:p>
        </p:txBody>
      </p:sp>
      <p:sp>
        <p:nvSpPr>
          <p:cNvPr id="6150" name="Rectangle 6"/>
          <p:cNvSpPr>
            <a:spLocks noChangeArrowheads="1"/>
          </p:cNvSpPr>
          <p:nvPr/>
        </p:nvSpPr>
        <p:spPr bwMode="auto">
          <a:xfrm>
            <a:off x="2576364" y="4876800"/>
            <a:ext cx="4624536" cy="461665"/>
          </a:xfrm>
          <a:prstGeom prst="rect">
            <a:avLst/>
          </a:prstGeom>
          <a:noFill/>
          <a:ln w="12700" cap="sq">
            <a:noFill/>
            <a:miter lim="800000"/>
            <a:headEnd type="none" w="sm" len="sm"/>
            <a:tailEnd type="none" w="sm" len="sm"/>
          </a:ln>
          <a:effectLst/>
        </p:spPr>
        <p:txBody>
          <a:bodyPr wrap="square">
            <a:spAutoFit/>
          </a:bodyPr>
          <a:lstStyle/>
          <a:p>
            <a:r>
              <a:rPr lang="en-US" altLang="en-US" sz="2400" b="1" dirty="0">
                <a:latin typeface="Arial" pitchFamily="34" charset="0"/>
              </a:rPr>
              <a:t>English Language Arts</a:t>
            </a:r>
          </a:p>
        </p:txBody>
      </p:sp>
      <p:pic>
        <p:nvPicPr>
          <p:cNvPr id="6151" name="Picture 7"/>
          <p:cNvPicPr>
            <a:picLocks noChangeAspect="1" noChangeArrowheads="1"/>
          </p:cNvPicPr>
          <p:nvPr/>
        </p:nvPicPr>
        <p:blipFill>
          <a:blip r:embed="rId3" cstate="print"/>
          <a:srcRect/>
          <a:stretch>
            <a:fillRect/>
          </a:stretch>
        </p:blipFill>
        <p:spPr bwMode="auto">
          <a:xfrm>
            <a:off x="7001830" y="3260557"/>
            <a:ext cx="1477044" cy="1062122"/>
          </a:xfrm>
          <a:prstGeom prst="rect">
            <a:avLst/>
          </a:prstGeom>
          <a:noFill/>
          <a:ln w="12700" cap="sq">
            <a:noFill/>
            <a:miter lim="800000"/>
            <a:headEnd type="none" w="sm" len="sm"/>
            <a:tailEnd type="none" w="sm" len="sm"/>
          </a:ln>
          <a:effectLst/>
        </p:spPr>
      </p:pic>
      <p:graphicFrame>
        <p:nvGraphicFramePr>
          <p:cNvPr id="6152" name="Object 8"/>
          <p:cNvGraphicFramePr>
            <a:graphicFrameLocks noChangeAspect="1"/>
          </p:cNvGraphicFramePr>
          <p:nvPr>
            <p:extLst>
              <p:ext uri="{D42A27DB-BD31-4B8C-83A1-F6EECF244321}">
                <p14:modId xmlns:p14="http://schemas.microsoft.com/office/powerpoint/2010/main" val="3940044000"/>
              </p:ext>
            </p:extLst>
          </p:nvPr>
        </p:nvGraphicFramePr>
        <p:xfrm>
          <a:off x="1088231" y="2024743"/>
          <a:ext cx="871538" cy="511175"/>
        </p:xfrm>
        <a:graphic>
          <a:graphicData uri="http://schemas.openxmlformats.org/presentationml/2006/ole">
            <mc:AlternateContent xmlns:mc="http://schemas.openxmlformats.org/markup-compatibility/2006">
              <mc:Choice xmlns:v="urn:schemas-microsoft-com:vml" Requires="v">
                <p:oleObj spid="_x0000_s13566" r:id="rId4" imgW="871728" imgH="512064" progId="">
                  <p:embed/>
                </p:oleObj>
              </mc:Choice>
              <mc:Fallback>
                <p:oleObj r:id="rId4" imgW="871728" imgH="51206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231" y="2024743"/>
                        <a:ext cx="871538"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3" name="Object 9"/>
          <p:cNvGraphicFramePr>
            <a:graphicFrameLocks noChangeAspect="1"/>
          </p:cNvGraphicFramePr>
          <p:nvPr>
            <p:extLst>
              <p:ext uri="{D42A27DB-BD31-4B8C-83A1-F6EECF244321}">
                <p14:modId xmlns:p14="http://schemas.microsoft.com/office/powerpoint/2010/main" val="759359326"/>
              </p:ext>
            </p:extLst>
          </p:nvPr>
        </p:nvGraphicFramePr>
        <p:xfrm>
          <a:off x="728662" y="4905378"/>
          <a:ext cx="795338" cy="898525"/>
        </p:xfrm>
        <a:graphic>
          <a:graphicData uri="http://schemas.openxmlformats.org/presentationml/2006/ole">
            <mc:AlternateContent xmlns:mc="http://schemas.openxmlformats.org/markup-compatibility/2006">
              <mc:Choice xmlns:v="urn:schemas-microsoft-com:vml" Requires="v">
                <p:oleObj spid="_x0000_s13567" r:id="rId6" imgW="999744" imgH="1127760" progId="">
                  <p:embed/>
                </p:oleObj>
              </mc:Choice>
              <mc:Fallback>
                <p:oleObj r:id="rId6" imgW="999744" imgH="112776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662" y="4905378"/>
                        <a:ext cx="795338" cy="89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2376142419"/>
              </p:ext>
            </p:extLst>
          </p:nvPr>
        </p:nvGraphicFramePr>
        <p:xfrm>
          <a:off x="7200900" y="1930687"/>
          <a:ext cx="836613" cy="838200"/>
        </p:xfrm>
        <a:graphic>
          <a:graphicData uri="http://schemas.openxmlformats.org/presentationml/2006/ole">
            <mc:AlternateContent xmlns:mc="http://schemas.openxmlformats.org/markup-compatibility/2006">
              <mc:Choice xmlns:v="urn:schemas-microsoft-com:vml" Requires="v">
                <p:oleObj spid="_x0000_s13568" r:id="rId8" imgW="920496" imgH="923544" progId="">
                  <p:embed/>
                </p:oleObj>
              </mc:Choice>
              <mc:Fallback>
                <p:oleObj r:id="rId8" imgW="920496" imgH="923544"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0900" y="1930687"/>
                        <a:ext cx="8366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300790406"/>
              </p:ext>
            </p:extLst>
          </p:nvPr>
        </p:nvGraphicFramePr>
        <p:xfrm>
          <a:off x="7668344" y="5128419"/>
          <a:ext cx="1038225" cy="693738"/>
        </p:xfrm>
        <a:graphic>
          <a:graphicData uri="http://schemas.openxmlformats.org/presentationml/2006/ole">
            <mc:AlternateContent xmlns:mc="http://schemas.openxmlformats.org/markup-compatibility/2006">
              <mc:Choice xmlns:v="urn:schemas-microsoft-com:vml" Requires="v">
                <p:oleObj spid="_x0000_s13569" r:id="rId10" imgW="1039368" imgH="694944" progId="">
                  <p:embed/>
                </p:oleObj>
              </mc:Choice>
              <mc:Fallback>
                <p:oleObj r:id="rId10" imgW="1039368" imgH="694944"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8344" y="5128419"/>
                        <a:ext cx="1038225" cy="693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7" name="Object 13"/>
          <p:cNvGraphicFramePr>
            <a:graphicFrameLocks noChangeAspect="1"/>
          </p:cNvGraphicFramePr>
          <p:nvPr/>
        </p:nvGraphicFramePr>
        <p:xfrm>
          <a:off x="4495800" y="5943600"/>
          <a:ext cx="630238" cy="639763"/>
        </p:xfrm>
        <a:graphic>
          <a:graphicData uri="http://schemas.openxmlformats.org/presentationml/2006/ole">
            <mc:AlternateContent xmlns:mc="http://schemas.openxmlformats.org/markup-compatibility/2006">
              <mc:Choice xmlns:v="urn:schemas-microsoft-com:vml" Requires="v">
                <p:oleObj spid="_x0000_s13570" r:id="rId12" imgW="630936" imgH="640080" progId="">
                  <p:embed/>
                </p:oleObj>
              </mc:Choice>
              <mc:Fallback>
                <p:oleObj r:id="rId12" imgW="630936" imgH="640080"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5943600"/>
                        <a:ext cx="630238"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9" name="Rectangle 15"/>
          <p:cNvSpPr>
            <a:spLocks noGrp="1" noChangeArrowheads="1"/>
          </p:cNvSpPr>
          <p:nvPr>
            <p:ph type="title"/>
          </p:nvPr>
        </p:nvSpPr>
        <p:spPr>
          <a:xfrm>
            <a:off x="1043608" y="620688"/>
            <a:ext cx="6480720" cy="979512"/>
          </a:xfrm>
          <a:noFill/>
          <a:ln/>
        </p:spPr>
        <p:txBody>
          <a:bodyPr>
            <a:normAutofit/>
          </a:bodyPr>
          <a:lstStyle/>
          <a:p>
            <a:pPr algn="ctr"/>
            <a:r>
              <a:rPr lang="en-US" altLang="en-US" sz="3200" b="1" i="0" dirty="0">
                <a:solidFill>
                  <a:srgbClr val="FFFF00"/>
                </a:solidFill>
                <a:latin typeface="Times New Roman" pitchFamily="18" charset="0"/>
                <a:cs typeface="Times New Roman" pitchFamily="18" charset="0"/>
              </a:rPr>
              <a:t>Curriculum Integration</a:t>
            </a:r>
            <a:endParaRPr lang="en-US" altLang="en-US" sz="3200" dirty="0">
              <a:latin typeface="Times New Roman" pitchFamily="18" charset="0"/>
              <a:cs typeface="Times New Roman" pitchFamily="18" charset="0"/>
            </a:endParaRPr>
          </a:p>
        </p:txBody>
      </p:sp>
      <p:sp>
        <p:nvSpPr>
          <p:cNvPr id="6160" name="Line 16"/>
          <p:cNvSpPr>
            <a:spLocks noChangeShapeType="1"/>
          </p:cNvSpPr>
          <p:nvPr/>
        </p:nvSpPr>
        <p:spPr bwMode="auto">
          <a:xfrm>
            <a:off x="1043608" y="1600200"/>
            <a:ext cx="6400800" cy="0"/>
          </a:xfrm>
          <a:prstGeom prst="line">
            <a:avLst/>
          </a:prstGeom>
          <a:noFill/>
          <a:ln w="38100" cap="sq">
            <a:solidFill>
              <a:schemeClr val="hlink"/>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9" name="Rectangle 15"/>
          <p:cNvSpPr>
            <a:spLocks noGrp="1" noChangeArrowheads="1"/>
          </p:cNvSpPr>
          <p:nvPr>
            <p:ph type="title"/>
          </p:nvPr>
        </p:nvSpPr>
        <p:spPr>
          <a:xfrm>
            <a:off x="1187624" y="764704"/>
            <a:ext cx="6480720" cy="979512"/>
          </a:xfrm>
          <a:noFill/>
          <a:ln/>
        </p:spPr>
        <p:txBody>
          <a:bodyPr>
            <a:normAutofit fontScale="90000"/>
          </a:bodyPr>
          <a:lstStyle/>
          <a:p>
            <a:pPr algn="ctr"/>
            <a:r>
              <a:rPr lang="en-US" altLang="en-US" sz="3200" dirty="0" smtClean="0">
                <a:solidFill>
                  <a:srgbClr val="0070C0"/>
                </a:solidFill>
                <a:latin typeface="Times New Roman" pitchFamily="18" charset="0"/>
                <a:cs typeface="Times New Roman" pitchFamily="18" charset="0"/>
              </a:rPr>
              <a:t>Integration between science and different subjects </a:t>
            </a:r>
            <a:br>
              <a:rPr lang="en-US" altLang="en-US" sz="3200" dirty="0" smtClean="0">
                <a:solidFill>
                  <a:srgbClr val="0070C0"/>
                </a:solidFill>
                <a:latin typeface="Times New Roman" pitchFamily="18" charset="0"/>
                <a:cs typeface="Times New Roman" pitchFamily="18" charset="0"/>
              </a:rPr>
            </a:br>
            <a:r>
              <a:rPr lang="ar-QA" altLang="en-US" sz="3200" dirty="0" smtClean="0">
                <a:solidFill>
                  <a:srgbClr val="0070C0"/>
                </a:solidFill>
                <a:latin typeface="Times New Roman" pitchFamily="18" charset="0"/>
                <a:cs typeface="Times New Roman" pitchFamily="18" charset="0"/>
              </a:rPr>
              <a:t>التكامل بين العلوم والتخصصات المختلفة  </a:t>
            </a:r>
            <a:endParaRPr lang="en-US" altLang="en-US" sz="3200" dirty="0">
              <a:solidFill>
                <a:srgbClr val="0070C0"/>
              </a:solidFill>
              <a:latin typeface="Times New Roman" pitchFamily="18" charset="0"/>
              <a:cs typeface="Times New Roman" pitchFamily="18" charset="0"/>
            </a:endParaRPr>
          </a:p>
        </p:txBody>
      </p:sp>
      <p:sp>
        <p:nvSpPr>
          <p:cNvPr id="6160" name="Line 16"/>
          <p:cNvSpPr>
            <a:spLocks noChangeShapeType="1"/>
          </p:cNvSpPr>
          <p:nvPr/>
        </p:nvSpPr>
        <p:spPr bwMode="auto">
          <a:xfrm>
            <a:off x="1187624" y="1988840"/>
            <a:ext cx="6400800" cy="0"/>
          </a:xfrm>
          <a:prstGeom prst="line">
            <a:avLst/>
          </a:prstGeom>
          <a:noFill/>
          <a:ln w="38100" cap="sq">
            <a:solidFill>
              <a:schemeClr val="hlink"/>
            </a:solidFill>
            <a:round/>
            <a:headEnd type="none" w="sm" len="sm"/>
            <a:tailEnd type="none" w="sm" len="sm"/>
          </a:ln>
          <a:effectLst/>
        </p:spPr>
        <p:txBody>
          <a:bodyPr wrap="none" anchor="ctr"/>
          <a:lstStyle/>
          <a:p>
            <a:endParaRPr lang="en-US"/>
          </a:p>
        </p:txBody>
      </p:sp>
      <p:sp>
        <p:nvSpPr>
          <p:cNvPr id="4" name="Rectangle 15"/>
          <p:cNvSpPr txBox="1">
            <a:spLocks noChangeArrowheads="1"/>
          </p:cNvSpPr>
          <p:nvPr/>
        </p:nvSpPr>
        <p:spPr>
          <a:xfrm>
            <a:off x="1331640" y="2924944"/>
            <a:ext cx="6480720" cy="2592288"/>
          </a:xfrm>
          <a:prstGeom prst="rect">
            <a:avLst/>
          </a:prstGeom>
          <a:noFill/>
          <a:ln/>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457200" indent="-457200" algn="r" rtl="1">
              <a:buFontTx/>
              <a:buChar char="-"/>
            </a:pPr>
            <a:r>
              <a:rPr lang="ar-QA" altLang="en-US" sz="3200" dirty="0" smtClean="0">
                <a:solidFill>
                  <a:srgbClr val="0070C0"/>
                </a:solidFill>
                <a:latin typeface="Times New Roman" pitchFamily="18" charset="0"/>
                <a:cs typeface="Times New Roman" pitchFamily="18" charset="0"/>
              </a:rPr>
              <a:t>تكامل العلوم مع الرياضيات </a:t>
            </a:r>
          </a:p>
          <a:p>
            <a:pPr marL="457200" indent="-457200" algn="r" rtl="1">
              <a:buFontTx/>
              <a:buChar char="-"/>
            </a:pPr>
            <a:r>
              <a:rPr lang="ar-QA" altLang="en-US" sz="3200" dirty="0" smtClean="0">
                <a:solidFill>
                  <a:srgbClr val="0070C0"/>
                </a:solidFill>
                <a:latin typeface="Times New Roman" pitchFamily="18" charset="0"/>
                <a:cs typeface="Times New Roman" pitchFamily="18" charset="0"/>
              </a:rPr>
              <a:t>تكامل العلوم مع الدراسات الإجتماعية </a:t>
            </a:r>
          </a:p>
          <a:p>
            <a:pPr marL="457200" indent="-457200" algn="r" rtl="1">
              <a:buFontTx/>
              <a:buChar char="-"/>
            </a:pPr>
            <a:r>
              <a:rPr lang="ar-QA" altLang="en-US" sz="3200" dirty="0" smtClean="0">
                <a:solidFill>
                  <a:srgbClr val="0070C0"/>
                </a:solidFill>
                <a:latin typeface="Times New Roman" pitchFamily="18" charset="0"/>
                <a:cs typeface="Times New Roman" pitchFamily="18" charset="0"/>
              </a:rPr>
              <a:t>تكامل العلوم مع التربية الفنية </a:t>
            </a:r>
          </a:p>
          <a:p>
            <a:pPr marL="457200" indent="-457200" algn="r" rtl="1">
              <a:buFontTx/>
              <a:buChar char="-"/>
            </a:pPr>
            <a:r>
              <a:rPr lang="ar-QA" altLang="en-US" sz="3200" dirty="0" smtClean="0">
                <a:solidFill>
                  <a:srgbClr val="0070C0"/>
                </a:solidFill>
                <a:latin typeface="Times New Roman" pitchFamily="18" charset="0"/>
                <a:cs typeface="Times New Roman" pitchFamily="18" charset="0"/>
              </a:rPr>
              <a:t>تكامل العلوم مع اللغات </a:t>
            </a:r>
          </a:p>
          <a:p>
            <a:pPr algn="r" rtl="1"/>
            <a:endParaRPr lang="ar-QA" altLang="en-US" sz="3200" dirty="0">
              <a:solidFill>
                <a:srgbClr val="0070C0"/>
              </a:solidFill>
              <a:latin typeface="Times New Roman" pitchFamily="18" charset="0"/>
              <a:cs typeface="Times New Roman" pitchFamily="18" charset="0"/>
            </a:endParaRPr>
          </a:p>
          <a:p>
            <a:pPr algn="ctr" rtl="1"/>
            <a:r>
              <a:rPr lang="ar-QA" altLang="en-US" sz="3200" dirty="0" smtClean="0">
                <a:solidFill>
                  <a:srgbClr val="0070C0"/>
                </a:solidFill>
                <a:latin typeface="Times New Roman" pitchFamily="18" charset="0"/>
                <a:cs typeface="Times New Roman" pitchFamily="18" charset="0"/>
              </a:rPr>
              <a:t>( ....... الخ )  </a:t>
            </a:r>
            <a:endParaRPr lang="en-US" altLang="en-US" sz="32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89207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9761" y="482885"/>
            <a:ext cx="6793928" cy="1289931"/>
          </a:xfrm>
          <a:noFill/>
          <a:ln>
            <a:solidFill>
              <a:schemeClr val="accent2"/>
            </a:solidFill>
          </a:ln>
        </p:spPr>
        <p:txBody>
          <a:bodyPr>
            <a:noAutofit/>
          </a:bodyPr>
          <a:lstStyle/>
          <a:p>
            <a:pPr algn="ct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(1) I</a:t>
            </a:r>
            <a:r>
              <a:rPr lang="en-US" sz="3200" b="1" dirty="0" smtClean="0">
                <a:latin typeface="Times New Roman" pitchFamily="18" charset="0"/>
                <a:cs typeface="Times New Roman" pitchFamily="18" charset="0"/>
              </a:rPr>
              <a:t>ntegrated science and math</a:t>
            </a:r>
            <a:r>
              <a:rPr lang="ar-QA" sz="3200" b="1" dirty="0" smtClean="0">
                <a:latin typeface="Times New Roman" pitchFamily="18" charset="0"/>
                <a:cs typeface="Times New Roman" pitchFamily="18" charset="0"/>
              </a:rPr>
              <a:t/>
            </a:r>
            <a:br>
              <a:rPr lang="ar-QA" sz="3200" b="1" dirty="0" smtClean="0">
                <a:latin typeface="Times New Roman" pitchFamily="18" charset="0"/>
                <a:cs typeface="Times New Roman" pitchFamily="18" charset="0"/>
              </a:rPr>
            </a:br>
            <a:r>
              <a:rPr lang="ar-QA" sz="3200" dirty="0" smtClean="0">
                <a:latin typeface="Times New Roman" pitchFamily="18" charset="0"/>
                <a:cs typeface="Times New Roman" pitchFamily="18" charset="0"/>
              </a:rPr>
              <a:t>التكامل بين العلوم والرياضيات </a:t>
            </a:r>
            <a:endParaRPr lang="en-US" sz="3200" b="1" dirty="0">
              <a:latin typeface="Times New Roman" pitchFamily="18" charset="0"/>
              <a:cs typeface="Times New Roman" pitchFamily="18" charset="0"/>
            </a:endParaRPr>
          </a:p>
        </p:txBody>
      </p:sp>
      <p:pic>
        <p:nvPicPr>
          <p:cNvPr id="2053" name="Picture 5" descr="MCj02865280000[1]"/>
          <p:cNvPicPr>
            <a:picLocks noChangeAspect="1" noChangeArrowheads="1"/>
          </p:cNvPicPr>
          <p:nvPr/>
        </p:nvPicPr>
        <p:blipFill>
          <a:blip r:embed="rId2" cstate="print"/>
          <a:srcRect/>
          <a:stretch>
            <a:fillRect/>
          </a:stretch>
        </p:blipFill>
        <p:spPr bwMode="auto">
          <a:xfrm>
            <a:off x="5806865" y="2420888"/>
            <a:ext cx="3143272" cy="2474913"/>
          </a:xfrm>
          <a:prstGeom prst="rect">
            <a:avLst/>
          </a:prstGeom>
          <a:noFill/>
        </p:spPr>
      </p:pic>
      <p:pic>
        <p:nvPicPr>
          <p:cNvPr id="2069" name="Picture 21" descr="MMj02836960000[1]"/>
          <p:cNvPicPr>
            <a:picLocks noChangeAspect="1" noChangeArrowheads="1" noCrop="1"/>
          </p:cNvPicPr>
          <p:nvPr/>
        </p:nvPicPr>
        <p:blipFill>
          <a:blip r:embed="rId3" cstate="print"/>
          <a:srcRect/>
          <a:stretch>
            <a:fillRect/>
          </a:stretch>
        </p:blipFill>
        <p:spPr bwMode="auto">
          <a:xfrm>
            <a:off x="0" y="2577775"/>
            <a:ext cx="2286000" cy="2286000"/>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050">
                                            <p:txEl>
                                              <p:charRg st="4294967295" end="4294967295"/>
                                            </p:txEl>
                                          </p:spTgt>
                                        </p:tgtEl>
                                        <p:attrNameLst>
                                          <p:attrName>style.visibility</p:attrName>
                                        </p:attrNameLst>
                                      </p:cBhvr>
                                      <p:to>
                                        <p:strVal val="visible"/>
                                      </p:to>
                                    </p:set>
                                    <p:anim calcmode="lin" valueType="num">
                                      <p:cBhvr>
                                        <p:cTn id="7" dur="500" fill="hold"/>
                                        <p:tgtEl>
                                          <p:spTgt spid="2050">
                                            <p:txEl>
                                              <p:charRg st="4294967295" end="429496729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050">
                                            <p:txEl>
                                              <p:charRg st="4294967295" end="429496729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050">
                                            <p:txEl>
                                              <p:charRg st="4294967295" end="429496729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050">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2050">
                                            <p:txEl>
                                              <p:charRg st="4294967295" end="4294967295"/>
                                            </p:txEl>
                                          </p:spTgt>
                                        </p:tgtEl>
                                      </p:cBhvr>
                                      <p:to x="150000" y="150000"/>
                                    </p:animScale>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2" nodeType="clickEffect">
                                  <p:stCondLst>
                                    <p:cond delay="0"/>
                                  </p:stCondLst>
                                  <p:childTnLst>
                                    <p:anim calcmode="lin" valueType="num">
                                      <p:cBhvr>
                                        <p:cTn id="18" dur="500" fill="hold"/>
                                        <p:tgtEl>
                                          <p:spTgt spid="2050">
                                            <p:txEl>
                                              <p:charRg st="4294967295" end="4294967295"/>
                                            </p:txEl>
                                          </p:spTgt>
                                        </p:tgtEl>
                                        <p:attrNameLst>
                                          <p:attrName>ppt_w</p:attrName>
                                        </p:attrNameLst>
                                      </p:cBhvr>
                                      <p:tavLst>
                                        <p:tav tm="0">
                                          <p:val>
                                            <p:strVal val="ppt_w"/>
                                          </p:val>
                                        </p:tav>
                                        <p:tav tm="100000">
                                          <p:val>
                                            <p:fltVal val="0"/>
                                          </p:val>
                                        </p:tav>
                                      </p:tavLst>
                                    </p:anim>
                                    <p:anim calcmode="lin" valueType="num">
                                      <p:cBhvr>
                                        <p:cTn id="19" dur="500" fill="hold"/>
                                        <p:tgtEl>
                                          <p:spTgt spid="2050">
                                            <p:txEl>
                                              <p:charRg st="4294967295" end="4294967295"/>
                                            </p:txEl>
                                          </p:spTgt>
                                        </p:tgtEl>
                                        <p:attrNameLst>
                                          <p:attrName>ppt_h</p:attrName>
                                        </p:attrNameLst>
                                      </p:cBhvr>
                                      <p:tavLst>
                                        <p:tav tm="0">
                                          <p:val>
                                            <p:strVal val="ppt_h"/>
                                          </p:val>
                                        </p:tav>
                                        <p:tav tm="100000">
                                          <p:val>
                                            <p:fltVal val="0"/>
                                          </p:val>
                                        </p:tav>
                                      </p:tavLst>
                                    </p:anim>
                                    <p:set>
                                      <p:cBhvr>
                                        <p:cTn id="20" dur="1" fill="hold">
                                          <p:stCondLst>
                                            <p:cond delay="499"/>
                                          </p:stCondLst>
                                        </p:cTn>
                                        <p:tgtEl>
                                          <p:spTgt spid="2050">
                                            <p:txEl>
                                              <p:charRg st="4294967295" end="429496729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0" grpId="1"/>
      <p:bldP spid="2050" grpId="2"/>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251520" y="751235"/>
            <a:ext cx="5760640" cy="3240360"/>
          </a:xfrm>
        </p:spPr>
        <p:txBody>
          <a:bodyPr>
            <a:normAutofit/>
          </a:bodyPr>
          <a:lstStyle/>
          <a:p>
            <a:pPr algn="ctr"/>
            <a:r>
              <a:rPr lang="ar-QA" sz="3200" dirty="0" smtClean="0">
                <a:latin typeface="Times New Roman" pitchFamily="18" charset="0"/>
                <a:cs typeface="Times New Roman" pitchFamily="18" charset="0"/>
              </a:rPr>
              <a:t>افكار للتكامل بين العلوم والرياضيات </a:t>
            </a:r>
            <a:br>
              <a:rPr lang="ar-QA" sz="3200" dirty="0" smtClean="0">
                <a:latin typeface="Times New Roman" pitchFamily="18" charset="0"/>
                <a:cs typeface="Times New Roman" pitchFamily="18" charset="0"/>
              </a:rPr>
            </a:br>
            <a:r>
              <a:rPr lang="ar-QA" sz="3200" dirty="0">
                <a:latin typeface="Times New Roman" pitchFamily="18" charset="0"/>
                <a:cs typeface="Times New Roman" pitchFamily="18" charset="0"/>
              </a:rPr>
              <a:t/>
            </a:r>
            <a:br>
              <a:rPr lang="ar-QA" sz="3200" dirty="0">
                <a:latin typeface="Times New Roman" pitchFamily="18" charset="0"/>
                <a:cs typeface="Times New Roman" pitchFamily="18" charset="0"/>
              </a:rPr>
            </a:br>
            <a:r>
              <a:rPr lang="ar-QA" sz="2000" dirty="0" smtClean="0">
                <a:latin typeface="Times New Roman" pitchFamily="18" charset="0"/>
                <a:cs typeface="Times New Roman" pitchFamily="18" charset="0"/>
              </a:rPr>
              <a:t>( قد تحتوي الأفكار التالية للتكامل بين العلوم والرياضيات على نوع واحد أو أكثر من انواع التكامل الأربعة السابق ذكرها )</a:t>
            </a:r>
            <a:r>
              <a:rPr lang="ar-QA" sz="3200"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pic>
        <p:nvPicPr>
          <p:cNvPr id="29705" name="Picture 9" descr="MCj02908410000[1]"/>
          <p:cNvPicPr>
            <a:picLocks noChangeAspect="1" noChangeArrowheads="1"/>
          </p:cNvPicPr>
          <p:nvPr/>
        </p:nvPicPr>
        <p:blipFill>
          <a:blip r:embed="rId2" cstate="print"/>
          <a:srcRect/>
          <a:stretch>
            <a:fillRect/>
          </a:stretch>
        </p:blipFill>
        <p:spPr bwMode="auto">
          <a:xfrm>
            <a:off x="5652120" y="2708920"/>
            <a:ext cx="3165475" cy="3573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500" fill="hold"/>
                                        <p:tgtEl>
                                          <p:spTgt spid="29700"/>
                                        </p:tgtEl>
                                        <p:attrNameLst>
                                          <p:attrName>ppt_w</p:attrName>
                                        </p:attrNameLst>
                                      </p:cBhvr>
                                      <p:tavLst>
                                        <p:tav tm="0">
                                          <p:val>
                                            <p:fltVal val="0"/>
                                          </p:val>
                                        </p:tav>
                                        <p:tav tm="100000">
                                          <p:val>
                                            <p:strVal val="#ppt_w"/>
                                          </p:val>
                                        </p:tav>
                                      </p:tavLst>
                                    </p:anim>
                                    <p:anim calcmode="lin" valueType="num">
                                      <p:cBhvr>
                                        <p:cTn id="8" dur="500" fill="hold"/>
                                        <p:tgtEl>
                                          <p:spTgt spid="29700"/>
                                        </p:tgtEl>
                                        <p:attrNameLst>
                                          <p:attrName>ppt_h</p:attrName>
                                        </p:attrNameLst>
                                      </p:cBhvr>
                                      <p:tavLst>
                                        <p:tav tm="0">
                                          <p:val>
                                            <p:fltVal val="0"/>
                                          </p:val>
                                        </p:tav>
                                        <p:tav tm="100000">
                                          <p:val>
                                            <p:strVal val="#ppt_h"/>
                                          </p:val>
                                        </p:tav>
                                      </p:tavLst>
                                    </p:anim>
                                    <p:animEffect transition="in" filter="fade">
                                      <p:cBhvr>
                                        <p:cTn id="9"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3" name="Picture 2" descr="SEC_logo1"/>
          <p:cNvPicPr>
            <a:picLocks noChangeAspect="1" noChangeArrowheads="1"/>
          </p:cNvPicPr>
          <p:nvPr/>
        </p:nvPicPr>
        <p:blipFill>
          <a:blip r:embed="rId3" cstate="print"/>
          <a:srcRect/>
          <a:stretch>
            <a:fillRect/>
          </a:stretch>
        </p:blipFill>
        <p:spPr bwMode="auto">
          <a:xfrm>
            <a:off x="6300192" y="260351"/>
            <a:ext cx="2448521" cy="1011320"/>
          </a:xfrm>
          <a:prstGeom prst="rect">
            <a:avLst/>
          </a:prstGeom>
          <a:noFill/>
          <a:ln w="9525">
            <a:noFill/>
            <a:miter lim="800000"/>
            <a:headEnd/>
            <a:tailEnd/>
          </a:ln>
        </p:spPr>
      </p:pic>
      <p:sp>
        <p:nvSpPr>
          <p:cNvPr id="4101" name="Rectangle 9"/>
          <p:cNvSpPr>
            <a:spLocks noChangeArrowheads="1"/>
          </p:cNvSpPr>
          <p:nvPr/>
        </p:nvSpPr>
        <p:spPr bwMode="auto">
          <a:xfrm>
            <a:off x="2235074" y="2087835"/>
            <a:ext cx="4517583" cy="1307794"/>
          </a:xfrm>
          <a:prstGeom prst="rect">
            <a:avLst/>
          </a:prstGeom>
          <a:noFill/>
          <a:ln w="9525">
            <a:noFill/>
            <a:miter lim="800000"/>
            <a:headEnd/>
            <a:tailEnd/>
          </a:ln>
        </p:spPr>
        <p:txBody>
          <a:bodyPr wrap="none" anchor="ctr">
            <a:spAutoFit/>
          </a:bodyPr>
          <a:lstStyle/>
          <a:p>
            <a:pPr marL="457200">
              <a:lnSpc>
                <a:spcPct val="115000"/>
              </a:lnSpc>
              <a:spcAft>
                <a:spcPts val="1000"/>
              </a:spcAft>
            </a:pPr>
            <a:r>
              <a:rPr lang="en-US" sz="3200" b="1" dirty="0">
                <a:solidFill>
                  <a:srgbClr val="000000"/>
                </a:solidFill>
                <a:latin typeface="Times New Roman"/>
                <a:cs typeface="Times New Roman"/>
              </a:rPr>
              <a:t>Integration </a:t>
            </a:r>
            <a:r>
              <a:rPr lang="ar-QA" sz="3200" b="1" dirty="0">
                <a:solidFill>
                  <a:srgbClr val="000000"/>
                </a:solidFill>
                <a:latin typeface="Times New Roman"/>
                <a:cs typeface="Times New Roman"/>
              </a:rPr>
              <a:t>( التكامل )  </a:t>
            </a:r>
            <a:r>
              <a:rPr lang="ar-QA" sz="3200" b="1" dirty="0" smtClean="0">
                <a:solidFill>
                  <a:srgbClr val="000000"/>
                </a:solidFill>
                <a:latin typeface="Times New Roman"/>
                <a:cs typeface="Times New Roman"/>
              </a:rPr>
              <a:t>  </a:t>
            </a:r>
          </a:p>
          <a:p>
            <a:pPr marL="457200">
              <a:lnSpc>
                <a:spcPct val="115000"/>
              </a:lnSpc>
              <a:spcAft>
                <a:spcPts val="1000"/>
              </a:spcAft>
            </a:pPr>
            <a:endParaRPr lang="en-US" sz="3200" b="1" dirty="0">
              <a:solidFill>
                <a:srgbClr val="000000"/>
              </a:solidFill>
              <a:latin typeface="Times New Roman"/>
              <a:cs typeface="Times New Roman"/>
            </a:endParaRPr>
          </a:p>
        </p:txBody>
      </p:sp>
    </p:spTree>
    <p:extLst>
      <p:ext uri="{BB962C8B-B14F-4D97-AF65-F5344CB8AC3E}">
        <p14:creationId xmlns:p14="http://schemas.microsoft.com/office/powerpoint/2010/main" val="141635612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horizontal)">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27584" y="285728"/>
            <a:ext cx="7173440" cy="1139825"/>
          </a:xfrm>
        </p:spPr>
        <p:txBody>
          <a:bodyPr>
            <a:normAutofit/>
          </a:bodyPr>
          <a:lstStyle/>
          <a:p>
            <a:pPr algn="ctr"/>
            <a:r>
              <a:rPr lang="en-US" sz="3200" b="1" u="sng" dirty="0" smtClean="0">
                <a:latin typeface="Times New Roman" pitchFamily="18" charset="0"/>
                <a:cs typeface="Times New Roman" pitchFamily="18" charset="0"/>
              </a:rPr>
              <a:t>1.</a:t>
            </a:r>
            <a:r>
              <a:rPr lang="en-US" sz="3200" u="sng" dirty="0">
                <a:latin typeface="Times New Roman" pitchFamily="18" charset="0"/>
                <a:cs typeface="Times New Roman" pitchFamily="18" charset="0"/>
              </a:rPr>
              <a:t>1</a:t>
            </a:r>
            <a:r>
              <a:rPr lang="en-US" sz="3200" b="1" u="sng" dirty="0" smtClean="0">
                <a:latin typeface="Times New Roman" pitchFamily="18" charset="0"/>
                <a:cs typeface="Times New Roman" pitchFamily="18" charset="0"/>
              </a:rPr>
              <a:t>Content </a:t>
            </a:r>
            <a:r>
              <a:rPr lang="en-US" sz="3200" b="1" u="sng" dirty="0">
                <a:latin typeface="Times New Roman" pitchFamily="18" charset="0"/>
                <a:cs typeface="Times New Roman" pitchFamily="18" charset="0"/>
              </a:rPr>
              <a:t>Specific </a:t>
            </a:r>
            <a:r>
              <a:rPr lang="en-US" sz="3200" b="1" u="sng" dirty="0" smtClean="0">
                <a:latin typeface="Times New Roman" pitchFamily="18" charset="0"/>
                <a:cs typeface="Times New Roman" pitchFamily="18" charset="0"/>
              </a:rPr>
              <a:t>Integration</a:t>
            </a:r>
            <a:r>
              <a:rPr lang="en-US" sz="3200" u="sng" dirty="0" smtClean="0">
                <a:latin typeface="Times New Roman" pitchFamily="18" charset="0"/>
                <a:cs typeface="Times New Roman" pitchFamily="18" charset="0"/>
              </a:rPr>
              <a:t> </a:t>
            </a:r>
            <a:r>
              <a:rPr lang="ar-QA" sz="3200" u="sng" dirty="0" smtClean="0">
                <a:latin typeface="Times New Roman" pitchFamily="18" charset="0"/>
                <a:cs typeface="Times New Roman" pitchFamily="18" charset="0"/>
              </a:rPr>
              <a:t/>
            </a:r>
            <a:br>
              <a:rPr lang="ar-QA" sz="3200" u="sng" dirty="0" smtClean="0">
                <a:latin typeface="Times New Roman" pitchFamily="18" charset="0"/>
                <a:cs typeface="Times New Roman" pitchFamily="18" charset="0"/>
              </a:rPr>
            </a:br>
            <a:r>
              <a:rPr lang="ar-QA" sz="3200" u="sng" dirty="0" smtClean="0">
                <a:latin typeface="Times New Roman" pitchFamily="18" charset="0"/>
                <a:cs typeface="Times New Roman" pitchFamily="18" charset="0"/>
              </a:rPr>
              <a:t>التكامل حول محتوى محدد </a:t>
            </a:r>
            <a:endParaRPr lang="en-US" sz="3200" u="sng" dirty="0">
              <a:latin typeface="Times New Roman" pitchFamily="18" charset="0"/>
              <a:cs typeface="Times New Roman" pitchFamily="18" charset="0"/>
            </a:endParaRPr>
          </a:p>
        </p:txBody>
      </p:sp>
      <p:sp>
        <p:nvSpPr>
          <p:cNvPr id="9219" name="Rectangle 3"/>
          <p:cNvSpPr>
            <a:spLocks noGrp="1" noChangeArrowheads="1"/>
          </p:cNvSpPr>
          <p:nvPr>
            <p:ph type="body" idx="1"/>
          </p:nvPr>
        </p:nvSpPr>
        <p:spPr>
          <a:xfrm>
            <a:off x="3923928" y="1806171"/>
            <a:ext cx="4335016" cy="3853408"/>
          </a:xfrm>
        </p:spPr>
        <p:txBody>
          <a:bodyPr>
            <a:normAutofit fontScale="92500"/>
          </a:bodyPr>
          <a:lstStyle/>
          <a:p>
            <a:pPr marL="609600" indent="-609600" algn="r" rtl="1">
              <a:buFont typeface="Wingdings" pitchFamily="2" charset="2"/>
              <a:buNone/>
            </a:pPr>
            <a:endParaRPr lang="ar-QA" sz="2400" dirty="0" smtClean="0">
              <a:latin typeface="Eurostile" pitchFamily="34" charset="0"/>
            </a:endParaRPr>
          </a:p>
          <a:p>
            <a:pPr marL="609600" indent="-609600" algn="r" rtl="1">
              <a:buFont typeface="Wingdings" pitchFamily="2" charset="2"/>
              <a:buNone/>
            </a:pPr>
            <a:r>
              <a:rPr lang="ar-QA" sz="2400" dirty="0">
                <a:latin typeface="Eurostile" pitchFamily="34" charset="0"/>
              </a:rPr>
              <a:t>ي</a:t>
            </a:r>
            <a:r>
              <a:rPr lang="ar-QA" sz="2400" dirty="0" smtClean="0">
                <a:latin typeface="Eurostile" pitchFamily="34" charset="0"/>
              </a:rPr>
              <a:t>قوم على اختيار أحد معايير المناهج من مادة العلوم وآخر من مادة الرياضيات ونسجهم معاً في درس ما .</a:t>
            </a:r>
          </a:p>
          <a:p>
            <a:pPr marL="609600" indent="-609600" algn="r" rtl="1">
              <a:buFont typeface="Wingdings" pitchFamily="2" charset="2"/>
              <a:buNone/>
            </a:pPr>
            <a:endParaRPr lang="ar-QA" sz="2400" dirty="0">
              <a:latin typeface="Eurostile" pitchFamily="34" charset="0"/>
            </a:endParaRPr>
          </a:p>
          <a:p>
            <a:pPr marL="609600" indent="-609600" algn="r" rtl="1">
              <a:buFont typeface="Wingdings" pitchFamily="2" charset="2"/>
              <a:buNone/>
            </a:pPr>
            <a:r>
              <a:rPr lang="ar-QA" sz="2400" dirty="0" smtClean="0">
                <a:latin typeface="Eurostile" pitchFamily="34" charset="0"/>
              </a:rPr>
              <a:t>مثل استخدام المعيار الخاص بطرق القياس ( رياضيات ) في دراسة المعيار الخاص بالكميات الفيزيائية ( فيزياء ) أو في دراسة الديناصورات أو الحيوانات المختلفة ( علوم ) </a:t>
            </a:r>
          </a:p>
        </p:txBody>
      </p:sp>
      <p:pic>
        <p:nvPicPr>
          <p:cNvPr id="9225" name="Picture 9" descr="MCj03564870000[1]"/>
          <p:cNvPicPr>
            <a:picLocks noChangeAspect="1" noChangeArrowheads="1"/>
          </p:cNvPicPr>
          <p:nvPr/>
        </p:nvPicPr>
        <p:blipFill>
          <a:blip r:embed="rId2" cstate="print"/>
          <a:srcRect/>
          <a:stretch>
            <a:fillRect/>
          </a:stretch>
        </p:blipFill>
        <p:spPr bwMode="auto">
          <a:xfrm>
            <a:off x="467544" y="1772816"/>
            <a:ext cx="2808312" cy="2791336"/>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fade">
                                      <p:cBhvr>
                                        <p:cTn id="10"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91680" y="200943"/>
            <a:ext cx="4927848" cy="1139825"/>
          </a:xfrm>
        </p:spPr>
        <p:txBody>
          <a:bodyPr>
            <a:normAutofit/>
          </a:bodyPr>
          <a:lstStyle/>
          <a:p>
            <a:pPr algn="ctr"/>
            <a:r>
              <a:rPr lang="en-US" sz="3200" dirty="0" smtClean="0">
                <a:latin typeface="Times New Roman" pitchFamily="18" charset="0"/>
                <a:cs typeface="Times New Roman" pitchFamily="18" charset="0"/>
              </a:rPr>
              <a:t>1.2 </a:t>
            </a:r>
            <a:r>
              <a:rPr lang="en-US" sz="3200" b="1" dirty="0" smtClean="0">
                <a:latin typeface="Times New Roman" pitchFamily="18" charset="0"/>
                <a:cs typeface="Times New Roman" pitchFamily="18" charset="0"/>
              </a:rPr>
              <a:t>Process Integration</a:t>
            </a:r>
            <a:br>
              <a:rPr lang="en-US" sz="3200" b="1" dirty="0" smtClean="0">
                <a:latin typeface="Times New Roman" pitchFamily="18" charset="0"/>
                <a:cs typeface="Times New Roman" pitchFamily="18" charset="0"/>
              </a:rPr>
            </a:br>
            <a:r>
              <a:rPr lang="ar-QA" sz="3200" dirty="0" smtClean="0">
                <a:latin typeface="Times New Roman" pitchFamily="18" charset="0"/>
                <a:cs typeface="Times New Roman" pitchFamily="18" charset="0"/>
              </a:rPr>
              <a:t>تكامل في العمليات  </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0243" name="Rectangle 3"/>
          <p:cNvSpPr>
            <a:spLocks noGrp="1" noChangeArrowheads="1"/>
          </p:cNvSpPr>
          <p:nvPr>
            <p:ph type="body" idx="1"/>
          </p:nvPr>
        </p:nvSpPr>
        <p:spPr>
          <a:xfrm>
            <a:off x="457200" y="1870075"/>
            <a:ext cx="4186808" cy="2351013"/>
          </a:xfrm>
        </p:spPr>
        <p:txBody>
          <a:bodyPr/>
          <a:lstStyle/>
          <a:p>
            <a:pPr algn="r" rtl="1">
              <a:lnSpc>
                <a:spcPct val="80000"/>
              </a:lnSpc>
            </a:pPr>
            <a:r>
              <a:rPr lang="ar-QA" sz="2400" dirty="0">
                <a:latin typeface="Times New Roman" pitchFamily="18" charset="0"/>
                <a:cs typeface="Times New Roman" pitchFamily="18" charset="0"/>
              </a:rPr>
              <a:t>التكامل من خلال استخدام </a:t>
            </a:r>
            <a:r>
              <a:rPr lang="ar-QA" sz="2400" dirty="0" smtClean="0">
                <a:latin typeface="Times New Roman" pitchFamily="18" charset="0"/>
                <a:cs typeface="Times New Roman" pitchFamily="18" charset="0"/>
              </a:rPr>
              <a:t>انشطة </a:t>
            </a:r>
            <a:r>
              <a:rPr lang="ar-QA" sz="2400" dirty="0">
                <a:latin typeface="Times New Roman" pitchFamily="18" charset="0"/>
                <a:cs typeface="Times New Roman" pitchFamily="18" charset="0"/>
              </a:rPr>
              <a:t>من واقع الحياة في </a:t>
            </a:r>
            <a:r>
              <a:rPr lang="ar-QA" sz="2400" dirty="0" smtClean="0">
                <a:latin typeface="Times New Roman" pitchFamily="18" charset="0"/>
                <a:cs typeface="Times New Roman" pitchFamily="18" charset="0"/>
              </a:rPr>
              <a:t>الفصول الدراسية.</a:t>
            </a:r>
          </a:p>
          <a:p>
            <a:pPr marL="109728" indent="0" algn="r" rtl="1">
              <a:lnSpc>
                <a:spcPct val="80000"/>
              </a:lnSpc>
              <a:buNone/>
            </a:pPr>
            <a:endParaRPr lang="ar-QA" sz="2400" dirty="0" smtClean="0">
              <a:latin typeface="Times New Roman" pitchFamily="18" charset="0"/>
              <a:cs typeface="Times New Roman" pitchFamily="18" charset="0"/>
            </a:endParaRPr>
          </a:p>
          <a:p>
            <a:pPr marL="109728" indent="0" algn="r" rtl="1">
              <a:lnSpc>
                <a:spcPct val="80000"/>
              </a:lnSpc>
              <a:buNone/>
            </a:pPr>
            <a:r>
              <a:rPr lang="ar-QA" sz="2400" dirty="0" smtClean="0">
                <a:latin typeface="Times New Roman" pitchFamily="18" charset="0"/>
                <a:cs typeface="Times New Roman" pitchFamily="18" charset="0"/>
              </a:rPr>
              <a:t>حيث يستخدم الطلاب</a:t>
            </a:r>
            <a:r>
              <a:rPr lang="ar-QA" sz="2400" dirty="0">
                <a:latin typeface="Times New Roman" pitchFamily="18" charset="0"/>
                <a:cs typeface="Times New Roman" pitchFamily="18" charset="0"/>
              </a:rPr>
              <a:t> </a:t>
            </a:r>
            <a:r>
              <a:rPr lang="ar-QA" sz="2400" dirty="0" smtClean="0">
                <a:latin typeface="Times New Roman" pitchFamily="18" charset="0"/>
                <a:cs typeface="Times New Roman" pitchFamily="18" charset="0"/>
              </a:rPr>
              <a:t>العمليات المختلفة في </a:t>
            </a:r>
            <a:r>
              <a:rPr lang="ar-QA" sz="2400" dirty="0">
                <a:latin typeface="Times New Roman" pitchFamily="18" charset="0"/>
                <a:cs typeface="Times New Roman" pitchFamily="18" charset="0"/>
              </a:rPr>
              <a:t>العلوم والرياضيات من خلال التجريب </a:t>
            </a:r>
            <a:r>
              <a:rPr lang="ar-QA" sz="2400" dirty="0" smtClean="0">
                <a:latin typeface="Times New Roman" pitchFamily="18" charset="0"/>
                <a:cs typeface="Times New Roman" pitchFamily="18" charset="0"/>
              </a:rPr>
              <a:t>والتحقيق</a:t>
            </a:r>
            <a:endParaRPr lang="en-US" sz="2400" dirty="0">
              <a:latin typeface="Times New Roman" pitchFamily="18" charset="0"/>
              <a:cs typeface="Times New Roman" pitchFamily="18" charset="0"/>
            </a:endParaRPr>
          </a:p>
        </p:txBody>
      </p:sp>
      <p:pic>
        <p:nvPicPr>
          <p:cNvPr id="10245" name="Picture 5" descr="MPj03905200000[1]"/>
          <p:cNvPicPr>
            <a:picLocks noChangeAspect="1" noChangeArrowheads="1"/>
          </p:cNvPicPr>
          <p:nvPr/>
        </p:nvPicPr>
        <p:blipFill>
          <a:blip r:embed="rId2" cstate="print"/>
          <a:srcRect/>
          <a:stretch>
            <a:fillRect/>
          </a:stretch>
        </p:blipFill>
        <p:spPr bwMode="auto">
          <a:xfrm>
            <a:off x="6084168" y="1844824"/>
            <a:ext cx="2034952" cy="2034952"/>
          </a:xfrm>
          <a:prstGeom prst="rect">
            <a:avLst/>
          </a:prstGeom>
          <a:noFill/>
        </p:spPr>
      </p:pic>
      <p:sp>
        <p:nvSpPr>
          <p:cNvPr id="10247" name="Text Box 7"/>
          <p:cNvSpPr txBox="1">
            <a:spLocks noChangeArrowheads="1"/>
          </p:cNvSpPr>
          <p:nvPr/>
        </p:nvSpPr>
        <p:spPr bwMode="auto">
          <a:xfrm>
            <a:off x="3707904" y="4077072"/>
            <a:ext cx="4900127" cy="2292935"/>
          </a:xfrm>
          <a:prstGeom prst="rect">
            <a:avLst/>
          </a:prstGeom>
          <a:noFill/>
          <a:ln w="9525">
            <a:noFill/>
            <a:miter lim="800000"/>
            <a:headEnd/>
            <a:tailEnd/>
          </a:ln>
          <a:effectLst/>
        </p:spPr>
        <p:txBody>
          <a:bodyPr wrap="square">
            <a:spAutoFit/>
          </a:bodyPr>
          <a:lstStyle/>
          <a:p>
            <a:pPr algn="r" rtl="1">
              <a:spcBef>
                <a:spcPct val="50000"/>
              </a:spcBef>
            </a:pPr>
            <a:r>
              <a:rPr lang="ar-QA" sz="2200" b="1" u="sng" dirty="0" smtClean="0">
                <a:latin typeface="Times New Roman" pitchFamily="18" charset="0"/>
                <a:cs typeface="Times New Roman" pitchFamily="18" charset="0"/>
              </a:rPr>
              <a:t>مثال</a:t>
            </a:r>
            <a:endParaRPr lang="en-US" sz="2200" b="1" u="sng" dirty="0">
              <a:latin typeface="Times New Roman" pitchFamily="18" charset="0"/>
              <a:cs typeface="Times New Roman" pitchFamily="18" charset="0"/>
            </a:endParaRPr>
          </a:p>
          <a:p>
            <a:pPr algn="r" rtl="1">
              <a:spcBef>
                <a:spcPct val="50000"/>
              </a:spcBef>
            </a:pPr>
            <a:r>
              <a:rPr lang="ar-QA" sz="2200" dirty="0" smtClean="0">
                <a:latin typeface="Times New Roman" pitchFamily="18" charset="0"/>
                <a:cs typeface="Times New Roman" pitchFamily="18" charset="0"/>
              </a:rPr>
              <a:t>يقوم </a:t>
            </a:r>
            <a:r>
              <a:rPr lang="ar-QA" sz="2200" dirty="0">
                <a:latin typeface="Times New Roman" pitchFamily="18" charset="0"/>
                <a:cs typeface="Times New Roman" pitchFamily="18" charset="0"/>
              </a:rPr>
              <a:t>الطلاب بدراسة الطقس في مدن </a:t>
            </a:r>
            <a:r>
              <a:rPr lang="ar-QA" sz="2200" dirty="0" smtClean="0">
                <a:latin typeface="Times New Roman" pitchFamily="18" charset="0"/>
                <a:cs typeface="Times New Roman" pitchFamily="18" charset="0"/>
              </a:rPr>
              <a:t>مختلفة ،وخلال ذلك يقوم بعدد من العمليات التي تتكامل فيها العلوم والرياضيات مثل تفسير </a:t>
            </a:r>
            <a:r>
              <a:rPr lang="ar-QA" sz="2200" dirty="0">
                <a:latin typeface="Times New Roman" pitchFamily="18" charset="0"/>
                <a:cs typeface="Times New Roman" pitchFamily="18" charset="0"/>
              </a:rPr>
              <a:t>البيانات في </a:t>
            </a:r>
            <a:r>
              <a:rPr lang="ar-QA" sz="2200" dirty="0" smtClean="0">
                <a:latin typeface="Times New Roman" pitchFamily="18" charset="0"/>
                <a:cs typeface="Times New Roman" pitchFamily="18" charset="0"/>
              </a:rPr>
              <a:t>جدول، </a:t>
            </a:r>
            <a:r>
              <a:rPr lang="ar-QA" sz="2200" dirty="0">
                <a:latin typeface="Times New Roman" pitchFamily="18" charset="0"/>
                <a:cs typeface="Times New Roman" pitchFamily="18" charset="0"/>
              </a:rPr>
              <a:t>وحساب المتوسطات وإنشاء مخططات المدن مرتبة </a:t>
            </a:r>
            <a:r>
              <a:rPr lang="ar-QA" sz="2200" dirty="0" smtClean="0">
                <a:latin typeface="Times New Roman" pitchFamily="18" charset="0"/>
                <a:cs typeface="Times New Roman" pitchFamily="18" charset="0"/>
              </a:rPr>
              <a:t>حسب درجة </a:t>
            </a:r>
            <a:r>
              <a:rPr lang="ar-QA" sz="2200" dirty="0">
                <a:latin typeface="Times New Roman" pitchFamily="18" charset="0"/>
                <a:cs typeface="Times New Roman" pitchFamily="18" charset="0"/>
              </a:rPr>
              <a:t>الحرارة، غطاء السحب وسرعة الرياح.</a:t>
            </a:r>
            <a:endParaRPr lang="en-US" sz="2200" dirty="0">
              <a:latin typeface="Eurostil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Effect transition="in" filter="fade">
                                      <p:cBhvr>
                                        <p:cTn id="14" dur="1000"/>
                                        <p:tgtEl>
                                          <p:spTgt spid="10243">
                                            <p:txEl>
                                              <p:pRg st="2" end="2"/>
                                            </p:txEl>
                                          </p:spTgt>
                                        </p:tgtEl>
                                      </p:cBhvr>
                                    </p:animEffect>
                                    <p:anim calcmode="lin" valueType="num">
                                      <p:cBhvr>
                                        <p:cTn id="15"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57224" y="285728"/>
            <a:ext cx="7747224" cy="1139825"/>
          </a:xfrm>
        </p:spPr>
        <p:txBody>
          <a:bodyPr>
            <a:normAutofit/>
          </a:bodyPr>
          <a:lstStyle/>
          <a:p>
            <a:pPr algn="ctr" rtl="1"/>
            <a:r>
              <a:rPr lang="en-US" sz="3200" dirty="0" smtClean="0">
                <a:latin typeface="Times New Roman" pitchFamily="18" charset="0"/>
                <a:cs typeface="Times New Roman" pitchFamily="18" charset="0"/>
              </a:rPr>
              <a:t>1.3 </a:t>
            </a:r>
            <a:r>
              <a:rPr lang="en-US" sz="3200" b="1" dirty="0" smtClean="0">
                <a:latin typeface="Times New Roman" pitchFamily="18" charset="0"/>
                <a:cs typeface="Times New Roman" pitchFamily="18" charset="0"/>
              </a:rPr>
              <a:t>Methodological Integration</a:t>
            </a:r>
            <a:br>
              <a:rPr lang="en-US" sz="3200" b="1" dirty="0" smtClean="0">
                <a:latin typeface="Times New Roman" pitchFamily="18" charset="0"/>
                <a:cs typeface="Times New Roman" pitchFamily="18" charset="0"/>
              </a:rPr>
            </a:br>
            <a:r>
              <a:rPr lang="ar-QA" sz="3200" dirty="0" smtClean="0">
                <a:latin typeface="Times New Roman" pitchFamily="18" charset="0"/>
                <a:cs typeface="Times New Roman" pitchFamily="18" charset="0"/>
              </a:rPr>
              <a:t>التكامل في طرائق التدريس </a:t>
            </a:r>
            <a:endParaRPr lang="en-US" sz="3200" b="1" dirty="0">
              <a:latin typeface="Times New Roman" pitchFamily="18" charset="0"/>
              <a:cs typeface="Times New Roman" pitchFamily="18" charset="0"/>
            </a:endParaRPr>
          </a:p>
        </p:txBody>
      </p:sp>
      <p:sp>
        <p:nvSpPr>
          <p:cNvPr id="12291" name="Rectangle 3"/>
          <p:cNvSpPr>
            <a:spLocks noGrp="1" noChangeArrowheads="1"/>
          </p:cNvSpPr>
          <p:nvPr>
            <p:ph type="body" idx="1"/>
          </p:nvPr>
        </p:nvSpPr>
        <p:spPr>
          <a:xfrm>
            <a:off x="4139952" y="2505075"/>
            <a:ext cx="4114800" cy="3200400"/>
          </a:xfrm>
        </p:spPr>
        <p:txBody>
          <a:bodyPr>
            <a:normAutofit/>
          </a:bodyPr>
          <a:lstStyle/>
          <a:p>
            <a:pPr algn="r" rtl="1"/>
            <a:r>
              <a:rPr lang="ar-QA" sz="2400" dirty="0">
                <a:latin typeface="Times New Roman" pitchFamily="18" charset="0"/>
                <a:cs typeface="Times New Roman" pitchFamily="18" charset="0"/>
              </a:rPr>
              <a:t>يركز على "العلم التجريبي".</a:t>
            </a:r>
          </a:p>
          <a:p>
            <a:pPr algn="r" rtl="1"/>
            <a:r>
              <a:rPr lang="ar-QA" sz="2400" dirty="0">
                <a:latin typeface="Times New Roman" pitchFamily="18" charset="0"/>
                <a:cs typeface="Times New Roman" pitchFamily="18" charset="0"/>
              </a:rPr>
              <a:t>يقوم الطلاب بالبحث </a:t>
            </a:r>
            <a:r>
              <a:rPr lang="ar-QA" sz="2400" dirty="0" smtClean="0">
                <a:latin typeface="Times New Roman" pitchFamily="18" charset="0"/>
                <a:cs typeface="Times New Roman" pitchFamily="18" charset="0"/>
              </a:rPr>
              <a:t>قي قضايا كل </a:t>
            </a:r>
            <a:r>
              <a:rPr lang="ar-QA" sz="2400" dirty="0">
                <a:latin typeface="Times New Roman" pitchFamily="18" charset="0"/>
                <a:cs typeface="Times New Roman" pitchFamily="18" charset="0"/>
              </a:rPr>
              <a:t>من العلوم والرياضيات باستخدام الاستراتيجيات ذات الصلة مثل </a:t>
            </a:r>
            <a:r>
              <a:rPr lang="ar-QA" sz="2400" dirty="0" smtClean="0">
                <a:latin typeface="Times New Roman" pitchFamily="18" charset="0"/>
                <a:cs typeface="Times New Roman" pitchFamily="18" charset="0"/>
              </a:rPr>
              <a:t>الاستقصاء العلمي، </a:t>
            </a:r>
            <a:r>
              <a:rPr lang="ar-QA" sz="2400" dirty="0">
                <a:latin typeface="Times New Roman" pitchFamily="18" charset="0"/>
                <a:cs typeface="Times New Roman" pitchFamily="18" charset="0"/>
              </a:rPr>
              <a:t>والاكتشاف، ودورة </a:t>
            </a:r>
            <a:r>
              <a:rPr lang="ar-QA" sz="2400" dirty="0" smtClean="0">
                <a:latin typeface="Times New Roman" pitchFamily="18" charset="0"/>
                <a:cs typeface="Times New Roman" pitchFamily="18" charset="0"/>
              </a:rPr>
              <a:t>التعلم .</a:t>
            </a:r>
            <a:endParaRPr lang="en-US" sz="2400" dirty="0">
              <a:latin typeface="Times New Roman" pitchFamily="18" charset="0"/>
              <a:cs typeface="Times New Roman" pitchFamily="18" charset="0"/>
            </a:endParaRPr>
          </a:p>
        </p:txBody>
      </p:sp>
      <p:pic>
        <p:nvPicPr>
          <p:cNvPr id="12299" name="Picture 11" descr="MCj02501350000[1]"/>
          <p:cNvPicPr>
            <a:picLocks noChangeAspect="1" noChangeArrowheads="1"/>
          </p:cNvPicPr>
          <p:nvPr/>
        </p:nvPicPr>
        <p:blipFill>
          <a:blip r:embed="rId2" cstate="print"/>
          <a:srcRect/>
          <a:stretch>
            <a:fillRect/>
          </a:stretch>
        </p:blipFill>
        <p:spPr bwMode="auto">
          <a:xfrm>
            <a:off x="403584" y="2133601"/>
            <a:ext cx="3935054" cy="3239616"/>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ppt_w</p:attrName>
                                        </p:attrNameLst>
                                      </p:cBhvr>
                                      <p:tavLst>
                                        <p:tav tm="0">
                                          <p:val>
                                            <p:strVal val="#ppt_w*2.5"/>
                                          </p:val>
                                        </p:tav>
                                        <p:tav tm="100000">
                                          <p:val>
                                            <p:strVal val="#ppt_w"/>
                                          </p:val>
                                        </p:tav>
                                      </p:tavLst>
                                    </p:anim>
                                    <p:anim calcmode="lin" valueType="num">
                                      <p:cBhvr>
                                        <p:cTn id="8" dur="2000" fill="hold"/>
                                        <p:tgtEl>
                                          <p:spTgt spid="12290"/>
                                        </p:tgtEl>
                                        <p:attrNameLst>
                                          <p:attrName>ppt_h</p:attrName>
                                        </p:attrNameLst>
                                      </p:cBhvr>
                                      <p:tavLst>
                                        <p:tav tm="0">
                                          <p:val>
                                            <p:strVal val="#ppt_h"/>
                                          </p:val>
                                        </p:tav>
                                        <p:tav tm="100000">
                                          <p:val>
                                            <p:strVal val="#ppt_h"/>
                                          </p:val>
                                        </p:tav>
                                      </p:tavLst>
                                    </p:anim>
                                    <p:anim calcmode="lin" valueType="num">
                                      <p:cBhvr>
                                        <p:cTn id="9" dur="2000" fill="hold"/>
                                        <p:tgtEl>
                                          <p:spTgt spid="1229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229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22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291">
                                            <p:txEl>
                                              <p:pRg st="0" end="0"/>
                                            </p:txEl>
                                          </p:spTgt>
                                        </p:tgtEl>
                                        <p:attrNameLst>
                                          <p:attrName>style.visibility</p:attrName>
                                        </p:attrNameLst>
                                      </p:cBhvr>
                                      <p:to>
                                        <p:strVal val="visible"/>
                                      </p:to>
                                    </p:set>
                                    <p:animEffect transition="in" filter="wipe(left)">
                                      <p:cBhvr>
                                        <p:cTn id="16" dur="500"/>
                                        <p:tgtEl>
                                          <p:spTgt spid="1229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291">
                                            <p:txEl>
                                              <p:pRg st="1" end="1"/>
                                            </p:txEl>
                                          </p:spTgt>
                                        </p:tgtEl>
                                        <p:attrNameLst>
                                          <p:attrName>style.visibility</p:attrName>
                                        </p:attrNameLst>
                                      </p:cBhvr>
                                      <p:to>
                                        <p:strVal val="visible"/>
                                      </p:to>
                                    </p:set>
                                    <p:animEffect transition="in" filter="wipe(left)">
                                      <p:cBhvr>
                                        <p:cTn id="21"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34" y="357166"/>
            <a:ext cx="6808270" cy="1139825"/>
          </a:xfrm>
        </p:spPr>
        <p:txBody>
          <a:bodyPr>
            <a:normAutofit fontScale="90000"/>
          </a:bodyPr>
          <a:lstStyle/>
          <a:p>
            <a:pPr algn="ctr"/>
            <a:r>
              <a:rPr lang="en-US" sz="3200" dirty="0" smtClean="0">
                <a:latin typeface="Times New Roman" pitchFamily="18" charset="0"/>
                <a:cs typeface="Times New Roman" pitchFamily="18" charset="0"/>
              </a:rPr>
              <a:t>1.4 </a:t>
            </a:r>
            <a:r>
              <a:rPr lang="en-US" sz="3200" b="1" dirty="0" smtClean="0">
                <a:latin typeface="Times New Roman" pitchFamily="18" charset="0"/>
                <a:cs typeface="Times New Roman" pitchFamily="18" charset="0"/>
              </a:rPr>
              <a:t>Thematic </a:t>
            </a:r>
            <a:r>
              <a:rPr lang="en-US" sz="3200" b="1" dirty="0">
                <a:latin typeface="Times New Roman" pitchFamily="18" charset="0"/>
                <a:cs typeface="Times New Roman" pitchFamily="18" charset="0"/>
              </a:rPr>
              <a:t>Integration</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ar-QA" sz="3200" dirty="0" smtClean="0">
                <a:latin typeface="Times New Roman" pitchFamily="18" charset="0"/>
                <a:cs typeface="Times New Roman" pitchFamily="18" charset="0"/>
              </a:rPr>
              <a:t>تكامل الموضوع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11267" name="Rectangle 3"/>
          <p:cNvSpPr>
            <a:spLocks noGrp="1" noChangeArrowheads="1"/>
          </p:cNvSpPr>
          <p:nvPr>
            <p:ph type="body" idx="1"/>
          </p:nvPr>
        </p:nvSpPr>
        <p:spPr>
          <a:xfrm>
            <a:off x="4212417" y="2492896"/>
            <a:ext cx="4419600" cy="3240360"/>
          </a:xfrm>
        </p:spPr>
        <p:txBody>
          <a:bodyPr/>
          <a:lstStyle/>
          <a:p>
            <a:pPr marL="609600" indent="-609600" algn="r" rtl="1"/>
            <a:r>
              <a:rPr lang="ar-QA" sz="2600" dirty="0" smtClean="0">
                <a:latin typeface="Times New Roman" pitchFamily="18" charset="0"/>
                <a:cs typeface="Times New Roman" pitchFamily="18" charset="0"/>
              </a:rPr>
              <a:t>يبدأ </a:t>
            </a:r>
            <a:r>
              <a:rPr lang="ar-QA" sz="2600" dirty="0">
                <a:latin typeface="Times New Roman" pitchFamily="18" charset="0"/>
                <a:cs typeface="Times New Roman" pitchFamily="18" charset="0"/>
              </a:rPr>
              <a:t>مع موضوع </a:t>
            </a:r>
            <a:r>
              <a:rPr lang="ar-QA" sz="2600" dirty="0" smtClean="0">
                <a:latin typeface="Times New Roman" pitchFamily="18" charset="0"/>
                <a:cs typeface="Times New Roman" pitchFamily="18" charset="0"/>
              </a:rPr>
              <a:t>يصبح وسطاً  تتفاعل فيه  </a:t>
            </a:r>
            <a:r>
              <a:rPr lang="ar-QA" sz="2600" dirty="0">
                <a:latin typeface="Times New Roman" pitchFamily="18" charset="0"/>
                <a:cs typeface="Times New Roman" pitchFamily="18" charset="0"/>
              </a:rPr>
              <a:t>جميع </a:t>
            </a:r>
            <a:r>
              <a:rPr lang="ar-QA" sz="2600" dirty="0" smtClean="0">
                <a:latin typeface="Times New Roman" pitchFamily="18" charset="0"/>
                <a:cs typeface="Times New Roman" pitchFamily="18" charset="0"/>
              </a:rPr>
              <a:t>التخصصات.</a:t>
            </a:r>
            <a:endParaRPr lang="ar-QA" sz="2600" dirty="0">
              <a:latin typeface="Times New Roman" pitchFamily="18" charset="0"/>
              <a:cs typeface="Times New Roman" pitchFamily="18" charset="0"/>
            </a:endParaRPr>
          </a:p>
          <a:p>
            <a:pPr marL="0" indent="0" algn="r" rtl="1">
              <a:buNone/>
            </a:pPr>
            <a:endParaRPr lang="ar-QA" sz="2600" dirty="0">
              <a:latin typeface="Times New Roman" pitchFamily="18" charset="0"/>
              <a:cs typeface="Times New Roman" pitchFamily="18" charset="0"/>
            </a:endParaRPr>
          </a:p>
          <a:p>
            <a:pPr marL="609600" indent="-609600" algn="r" rtl="1"/>
            <a:r>
              <a:rPr lang="ar-QA" sz="2600" dirty="0">
                <a:latin typeface="Times New Roman" pitchFamily="18" charset="0"/>
                <a:cs typeface="Times New Roman" pitchFamily="18" charset="0"/>
              </a:rPr>
              <a:t>يشمل جميع التخصصات التي توجد عادة في المدارس الابتدائية والمتوسطة.</a:t>
            </a:r>
            <a:endParaRPr lang="en-US" sz="2600" dirty="0">
              <a:latin typeface="Times New Roman" pitchFamily="18" charset="0"/>
              <a:cs typeface="Times New Roman" pitchFamily="18" charset="0"/>
            </a:endParaRPr>
          </a:p>
        </p:txBody>
      </p:sp>
      <p:pic>
        <p:nvPicPr>
          <p:cNvPr id="11276" name="Picture 12" descr="MCj02379450000[1]"/>
          <p:cNvPicPr>
            <a:picLocks noChangeAspect="1" noChangeArrowheads="1"/>
          </p:cNvPicPr>
          <p:nvPr/>
        </p:nvPicPr>
        <p:blipFill>
          <a:blip r:embed="rId2" cstate="print"/>
          <a:srcRect/>
          <a:stretch>
            <a:fillRect/>
          </a:stretch>
        </p:blipFill>
        <p:spPr bwMode="auto">
          <a:xfrm>
            <a:off x="807862" y="1785927"/>
            <a:ext cx="3376788" cy="27952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randombar(horizontal)">
                                      <p:cBhvr>
                                        <p:cTn id="7" dur="600">
                                          <p:stCondLst>
                                            <p:cond delay="0"/>
                                          </p:stCondLst>
                                        </p:cTn>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randombar(horizontal)">
                                      <p:cBhvr>
                                        <p:cTn id="12" dur="5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randombar(horizontal)">
                                      <p:cBhvr>
                                        <p:cTn id="1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1763688" y="1196752"/>
            <a:ext cx="5822032" cy="3514328"/>
          </a:xfrm>
        </p:spPr>
        <p:txBody>
          <a:bodyPr>
            <a:normAutofit/>
          </a:bodyPr>
          <a:lstStyle/>
          <a:p>
            <a:pPr algn="ctr" rtl="1"/>
            <a:r>
              <a:rPr lang="en-US" sz="3200" dirty="0">
                <a:latin typeface="Comic Sans MS" pitchFamily="66" charset="0"/>
              </a:rPr>
              <a:t>“</a:t>
            </a:r>
            <a:r>
              <a:rPr lang="en-US" sz="3200" dirty="0">
                <a:latin typeface="Times New Roman" pitchFamily="18" charset="0"/>
                <a:cs typeface="Times New Roman" pitchFamily="18" charset="0"/>
              </a:rPr>
              <a:t>Tell me, I forget</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Show me, I remember</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Involve me, I understand</a:t>
            </a:r>
            <a:r>
              <a:rPr lang="en-US" sz="3200" dirty="0" smtClean="0">
                <a:latin typeface="Times New Roman" pitchFamily="18" charset="0"/>
                <a:cs typeface="Times New Roman" pitchFamily="18" charset="0"/>
              </a:rPr>
              <a:t>.”</a:t>
            </a:r>
            <a:r>
              <a:rPr lang="ar-QA" sz="3200" dirty="0" smtClean="0">
                <a:latin typeface="Times New Roman" pitchFamily="18" charset="0"/>
                <a:cs typeface="Times New Roman" pitchFamily="18" charset="0"/>
              </a:rPr>
              <a:t/>
            </a:r>
            <a:br>
              <a:rPr lang="ar-QA" sz="3200" dirty="0" smtClean="0">
                <a:latin typeface="Times New Roman" pitchFamily="18" charset="0"/>
                <a:cs typeface="Times New Roman" pitchFamily="18" charset="0"/>
              </a:rPr>
            </a:br>
            <a:r>
              <a:rPr lang="ar-QA" sz="3200" dirty="0">
                <a:latin typeface="Times New Roman" pitchFamily="18" charset="0"/>
                <a:cs typeface="Times New Roman" pitchFamily="18" charset="0"/>
              </a:rPr>
              <a:t>أ</a:t>
            </a:r>
            <a:r>
              <a:rPr lang="ar-QA" sz="3200" dirty="0" smtClean="0">
                <a:latin typeface="Times New Roman" pitchFamily="18" charset="0"/>
                <a:cs typeface="Times New Roman" pitchFamily="18" charset="0"/>
              </a:rPr>
              <a:t>خبرني ، سانسى</a:t>
            </a:r>
            <a:br>
              <a:rPr lang="ar-QA" sz="3200" dirty="0" smtClean="0">
                <a:latin typeface="Times New Roman" pitchFamily="18" charset="0"/>
                <a:cs typeface="Times New Roman" pitchFamily="18" charset="0"/>
              </a:rPr>
            </a:br>
            <a:r>
              <a:rPr lang="ar-QA" sz="3200" dirty="0">
                <a:latin typeface="Times New Roman" pitchFamily="18" charset="0"/>
                <a:cs typeface="Times New Roman" pitchFamily="18" charset="0"/>
              </a:rPr>
              <a:t>أ</a:t>
            </a:r>
            <a:r>
              <a:rPr lang="ar-QA" sz="3200" dirty="0" smtClean="0">
                <a:latin typeface="Times New Roman" pitchFamily="18" charset="0"/>
                <a:cs typeface="Times New Roman" pitchFamily="18" charset="0"/>
              </a:rPr>
              <a:t>رينى ، ساتذكر</a:t>
            </a:r>
            <a:br>
              <a:rPr lang="ar-QA" sz="3200" dirty="0" smtClean="0">
                <a:latin typeface="Times New Roman" pitchFamily="18" charset="0"/>
                <a:cs typeface="Times New Roman" pitchFamily="18" charset="0"/>
              </a:rPr>
            </a:br>
            <a:r>
              <a:rPr lang="ar-QA" sz="3200" dirty="0">
                <a:latin typeface="Times New Roman" pitchFamily="18" charset="0"/>
                <a:cs typeface="Times New Roman" pitchFamily="18" charset="0"/>
              </a:rPr>
              <a:t>أ</a:t>
            </a:r>
            <a:r>
              <a:rPr lang="ar-QA" sz="3200" dirty="0" smtClean="0">
                <a:latin typeface="Times New Roman" pitchFamily="18" charset="0"/>
                <a:cs typeface="Times New Roman" pitchFamily="18" charset="0"/>
              </a:rPr>
              <a:t>شركنى ، سافهم</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3200" dirty="0">
                <a:latin typeface="Comic Sans MS" pitchFamily="66" charset="0"/>
              </a:rPr>
              <a:t>		</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800" decel="100000"/>
                                        <p:tgtEl>
                                          <p:spTgt spid="33796"/>
                                        </p:tgtEl>
                                      </p:cBhvr>
                                    </p:animEffect>
                                    <p:anim calcmode="lin" valueType="num">
                                      <p:cBhvr>
                                        <p:cTn id="8" dur="800" decel="100000" fill="hold"/>
                                        <p:tgtEl>
                                          <p:spTgt spid="33796"/>
                                        </p:tgtEl>
                                        <p:attrNameLst>
                                          <p:attrName>style.rotation</p:attrName>
                                        </p:attrNameLst>
                                      </p:cBhvr>
                                      <p:tavLst>
                                        <p:tav tm="0">
                                          <p:val>
                                            <p:fltVal val="-90"/>
                                          </p:val>
                                        </p:tav>
                                        <p:tav tm="100000">
                                          <p:val>
                                            <p:fltVal val="0"/>
                                          </p:val>
                                        </p:tav>
                                      </p:tavLst>
                                    </p:anim>
                                    <p:anim calcmode="lin" valueType="num">
                                      <p:cBhvr>
                                        <p:cTn id="9" dur="800" decel="100000" fill="hold"/>
                                        <p:tgtEl>
                                          <p:spTgt spid="33796"/>
                                        </p:tgtEl>
                                        <p:attrNameLst>
                                          <p:attrName>ppt_x</p:attrName>
                                        </p:attrNameLst>
                                      </p:cBhvr>
                                      <p:tavLst>
                                        <p:tav tm="0">
                                          <p:val>
                                            <p:strVal val="#ppt_x+0.4"/>
                                          </p:val>
                                        </p:tav>
                                        <p:tav tm="100000">
                                          <p:val>
                                            <p:strVal val="#ppt_x-0.05"/>
                                          </p:val>
                                        </p:tav>
                                      </p:tavLst>
                                    </p:anim>
                                    <p:anim calcmode="lin" valueType="num">
                                      <p:cBhvr>
                                        <p:cTn id="10" dur="800" decel="100000" fill="hold"/>
                                        <p:tgtEl>
                                          <p:spTgt spid="3379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379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379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Times New Roman" pitchFamily="18" charset="0"/>
                <a:cs typeface="Times New Roman" pitchFamily="18" charset="0"/>
              </a:rPr>
              <a:t>Activity </a:t>
            </a:r>
            <a:r>
              <a:rPr lang="ar-QA" dirty="0" smtClean="0">
                <a:latin typeface="Times New Roman" pitchFamily="18" charset="0"/>
                <a:cs typeface="Times New Roman" pitchFamily="18" charset="0"/>
              </a:rPr>
              <a:t/>
            </a:r>
            <a:br>
              <a:rPr lang="ar-QA" dirty="0" smtClean="0">
                <a:latin typeface="Times New Roman" pitchFamily="18" charset="0"/>
                <a:cs typeface="Times New Roman" pitchFamily="18" charset="0"/>
              </a:rPr>
            </a:br>
            <a:r>
              <a:rPr lang="en-US" sz="1800" u="sng" dirty="0" smtClean="0">
                <a:latin typeface="Times New Roman" pitchFamily="18" charset="0"/>
                <a:cs typeface="Times New Roman" pitchFamily="18" charset="0"/>
                <a:hlinkClick r:id="rId2" action="ppaction://hlinkfile"/>
              </a:rPr>
              <a:t>Handout -5</a:t>
            </a:r>
            <a:endParaRPr lang="en-US" sz="1800" u="sng" dirty="0"/>
          </a:p>
        </p:txBody>
      </p:sp>
      <p:sp>
        <p:nvSpPr>
          <p:cNvPr id="3" name="Rectangle 2"/>
          <p:cNvSpPr/>
          <p:nvPr/>
        </p:nvSpPr>
        <p:spPr>
          <a:xfrm>
            <a:off x="1714480" y="1988840"/>
            <a:ext cx="5715040" cy="1569660"/>
          </a:xfrm>
          <a:prstGeom prst="rect">
            <a:avLst/>
          </a:prstGeom>
        </p:spPr>
        <p:txBody>
          <a:bodyPr wrap="square">
            <a:spAutoFit/>
          </a:bodyPr>
          <a:lstStyle/>
          <a:p>
            <a:pPr algn="ctr"/>
            <a:r>
              <a:rPr lang="en-US" sz="3200" b="1" dirty="0" smtClean="0">
                <a:latin typeface="Times New Roman" pitchFamily="18" charset="0"/>
                <a:cs typeface="Times New Roman" pitchFamily="18" charset="0"/>
              </a:rPr>
              <a:t>Integrated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Science and Math</a:t>
            </a:r>
          </a:p>
          <a:p>
            <a:pPr algn="ctr"/>
            <a:r>
              <a:rPr lang="ar-QA" sz="3200" b="1" dirty="0" smtClean="0">
                <a:latin typeface="Times New Roman" pitchFamily="18" charset="0"/>
                <a:cs typeface="Times New Roman" pitchFamily="18" charset="0"/>
              </a:rPr>
              <a:t>التكامل بين العلوم والرياضيات </a:t>
            </a:r>
            <a:endParaRPr lang="en-US" sz="3200" dirty="0"/>
          </a:p>
        </p:txBody>
      </p:sp>
      <p:pic>
        <p:nvPicPr>
          <p:cNvPr id="55298" name="Picture 2" descr="http://t3.gstatic.com/images?q=tbn:ANd9GcSoOKFXYB1VbSUtQKf0kRL5Vt_IFfoNIDhbuEvWzBpBHWjL2j0KVw"/>
          <p:cNvPicPr>
            <a:picLocks noChangeAspect="1" noChangeArrowheads="1"/>
          </p:cNvPicPr>
          <p:nvPr/>
        </p:nvPicPr>
        <p:blipFill>
          <a:blip r:embed="rId3" cstate="print"/>
          <a:srcRect/>
          <a:stretch>
            <a:fillRect/>
          </a:stretch>
        </p:blipFill>
        <p:spPr bwMode="auto">
          <a:xfrm>
            <a:off x="3643306" y="3933056"/>
            <a:ext cx="2343150" cy="19526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2627784" y="2173049"/>
            <a:ext cx="5301802" cy="3560207"/>
          </a:xfrm>
        </p:spPr>
        <p:txBody>
          <a:bodyPr>
            <a:normAutofit/>
          </a:bodyPr>
          <a:lstStyle/>
          <a:p>
            <a:pPr algn="r" rtl="1">
              <a:buFont typeface="Wingdings" pitchFamily="2" charset="2"/>
              <a:buChar char="§"/>
            </a:pPr>
            <a:r>
              <a:rPr lang="ar-QA" sz="2400" dirty="0" smtClean="0">
                <a:latin typeface="Times New Roman" pitchFamily="18" charset="0"/>
                <a:cs typeface="Times New Roman" pitchFamily="18" charset="0"/>
              </a:rPr>
              <a:t>أي </a:t>
            </a:r>
            <a:r>
              <a:rPr lang="ar-QA" sz="2400" dirty="0">
                <a:latin typeface="Times New Roman" pitchFamily="18" charset="0"/>
                <a:cs typeface="Times New Roman" pitchFamily="18" charset="0"/>
              </a:rPr>
              <a:t>وقت </a:t>
            </a:r>
            <a:r>
              <a:rPr lang="ar-QA" sz="2400" dirty="0" smtClean="0">
                <a:latin typeface="Times New Roman" pitchFamily="18" charset="0"/>
                <a:cs typeface="Times New Roman" pitchFamily="18" charset="0"/>
              </a:rPr>
              <a:t>نتعلم </a:t>
            </a:r>
            <a:r>
              <a:rPr lang="ar-QA" sz="2400" dirty="0">
                <a:latin typeface="Times New Roman" pitchFamily="18" charset="0"/>
                <a:cs typeface="Times New Roman" pitchFamily="18" charset="0"/>
              </a:rPr>
              <a:t>عن الاختراعات </a:t>
            </a:r>
            <a:r>
              <a:rPr lang="ar-QA" sz="2400" dirty="0" smtClean="0">
                <a:latin typeface="Times New Roman" pitchFamily="18" charset="0"/>
                <a:cs typeface="Times New Roman" pitchFamily="18" charset="0"/>
              </a:rPr>
              <a:t>الهامة والمخترعين  </a:t>
            </a:r>
            <a:r>
              <a:rPr lang="ar-QA" sz="2400" dirty="0">
                <a:latin typeface="Times New Roman" pitchFamily="18" charset="0"/>
                <a:cs typeface="Times New Roman" pitchFamily="18" charset="0"/>
              </a:rPr>
              <a:t>في </a:t>
            </a:r>
            <a:r>
              <a:rPr lang="ar-QA" sz="2400" dirty="0" smtClean="0">
                <a:latin typeface="Times New Roman" pitchFamily="18" charset="0"/>
                <a:cs typeface="Times New Roman" pitchFamily="18" charset="0"/>
              </a:rPr>
              <a:t>الماضي، </a:t>
            </a:r>
            <a:r>
              <a:rPr lang="ar-QA" sz="2400" dirty="0">
                <a:latin typeface="Times New Roman" pitchFamily="18" charset="0"/>
                <a:cs typeface="Times New Roman" pitchFamily="18" charset="0"/>
              </a:rPr>
              <a:t>أو كيف </a:t>
            </a:r>
            <a:r>
              <a:rPr lang="ar-QA" sz="2400" dirty="0" smtClean="0">
                <a:latin typeface="Times New Roman" pitchFamily="18" charset="0"/>
                <a:cs typeface="Times New Roman" pitchFamily="18" charset="0"/>
              </a:rPr>
              <a:t>كان للعلوم تأثيراً في مجتمعنا فهذا تكامل الدراسات الإجتماعية مع العلوم .</a:t>
            </a:r>
          </a:p>
          <a:p>
            <a:pPr marL="109728" indent="0" algn="r" rtl="1">
              <a:buNone/>
            </a:pPr>
            <a:endParaRPr lang="en-US" sz="2400" dirty="0" smtClean="0">
              <a:latin typeface="Times New Roman" pitchFamily="18" charset="0"/>
              <a:cs typeface="Times New Roman" pitchFamily="18" charset="0"/>
            </a:endParaRPr>
          </a:p>
        </p:txBody>
      </p:sp>
      <p:pic>
        <p:nvPicPr>
          <p:cNvPr id="4" name="Picture 3" descr="bs00554_.jpg"/>
          <p:cNvPicPr/>
          <p:nvPr/>
        </p:nvPicPr>
        <p:blipFill>
          <a:blip r:embed="rId2" cstate="print"/>
          <a:srcRect/>
          <a:stretch>
            <a:fillRect/>
          </a:stretch>
        </p:blipFill>
        <p:spPr bwMode="auto">
          <a:xfrm>
            <a:off x="4644008" y="3769103"/>
            <a:ext cx="1255964" cy="1492231"/>
          </a:xfrm>
          <a:prstGeom prst="rect">
            <a:avLst/>
          </a:prstGeom>
          <a:noFill/>
          <a:ln w="9525">
            <a:noFill/>
            <a:miter lim="800000"/>
            <a:headEnd/>
            <a:tailEnd/>
          </a:ln>
        </p:spPr>
      </p:pic>
      <p:sp>
        <p:nvSpPr>
          <p:cNvPr id="6" name="TextBox 5"/>
          <p:cNvSpPr txBox="1"/>
          <p:nvPr/>
        </p:nvSpPr>
        <p:spPr>
          <a:xfrm>
            <a:off x="1000100" y="357166"/>
            <a:ext cx="6929486" cy="1384995"/>
          </a:xfrm>
          <a:prstGeom prst="rect">
            <a:avLst/>
          </a:prstGeom>
          <a:noFill/>
        </p:spPr>
        <p:txBody>
          <a:bodyPr wrap="square" rtlCol="0">
            <a:spAutoFit/>
          </a:bodyPr>
          <a:lstStyle/>
          <a:p>
            <a:pPr algn="ctr"/>
            <a:r>
              <a:rPr lang="en-US" sz="2800" b="1" u="sng" dirty="0" smtClean="0">
                <a:latin typeface="Times New Roman" pitchFamily="18" charset="0"/>
                <a:cs typeface="Times New Roman" pitchFamily="18" charset="0"/>
              </a:rPr>
              <a:t>2- Integration between science and social studies </a:t>
            </a:r>
          </a:p>
          <a:p>
            <a:pPr algn="ctr" rtl="1"/>
            <a:r>
              <a:rPr lang="ar-QA" sz="2800" b="1" u="sng" dirty="0" smtClean="0">
                <a:latin typeface="Times New Roman" pitchFamily="18" charset="0"/>
                <a:cs typeface="Times New Roman" pitchFamily="18" charset="0"/>
              </a:rPr>
              <a:t>تكامل العلوم مع الدراسات الإجتماعية</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6" descr="62288main_aldrin_ladder_full.jpg"/>
          <p:cNvPicPr>
            <a:picLocks noChangeAspect="1" noChangeArrowheads="1"/>
          </p:cNvPicPr>
          <p:nvPr/>
        </p:nvPicPr>
        <p:blipFill>
          <a:blip r:embed="rId2" cstate="print"/>
          <a:srcRect l="-8620" r="-8620"/>
          <a:stretch>
            <a:fillRect/>
          </a:stretch>
        </p:blipFill>
        <p:spPr bwMode="auto">
          <a:xfrm>
            <a:off x="755576" y="2636912"/>
            <a:ext cx="1781664" cy="2071702"/>
          </a:xfrm>
          <a:prstGeom prst="rect">
            <a:avLst/>
          </a:prstGeom>
          <a:noFill/>
        </p:spPr>
      </p:pic>
      <p:sp>
        <p:nvSpPr>
          <p:cNvPr id="563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6324" name="Rectangle 4"/>
          <p:cNvSpPr>
            <a:spLocks noChangeArrowheads="1"/>
          </p:cNvSpPr>
          <p:nvPr/>
        </p:nvSpPr>
        <p:spPr bwMode="auto">
          <a:xfrm>
            <a:off x="962855" y="842973"/>
            <a:ext cx="74888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QA" sz="2800" b="1" u="sng" dirty="0">
                <a:latin typeface="Times New Roman" pitchFamily="18" charset="0"/>
                <a:cs typeface="Times New Roman" pitchFamily="18" charset="0"/>
              </a:rPr>
              <a:t>ل</a:t>
            </a:r>
            <a:r>
              <a:rPr kumimoji="0" lang="ar-QA" sz="2800" b="1" i="0" u="sng" strike="noStrike" cap="none" normalizeH="0" baseline="0" dirty="0" smtClean="0">
                <a:ln>
                  <a:noFill/>
                </a:ln>
                <a:effectLst/>
                <a:latin typeface="Times New Roman" pitchFamily="18" charset="0"/>
                <a:cs typeface="Times New Roman" pitchFamily="18" charset="0"/>
              </a:rPr>
              <a:t>ماذا التكامل بين العلوم</a:t>
            </a:r>
            <a:r>
              <a:rPr kumimoji="0" lang="ar-QA" sz="2800" b="1" i="0" u="sng" strike="noStrike" cap="none" normalizeH="0" dirty="0" smtClean="0">
                <a:ln>
                  <a:noFill/>
                </a:ln>
                <a:effectLst/>
                <a:latin typeface="Times New Roman" pitchFamily="18" charset="0"/>
                <a:cs typeface="Times New Roman" pitchFamily="18" charset="0"/>
              </a:rPr>
              <a:t> و</a:t>
            </a:r>
            <a:r>
              <a:rPr kumimoji="0" lang="ar-QA" sz="2800" b="1" i="0" u="sng" strike="noStrike" cap="none" normalizeH="0" baseline="0" dirty="0" smtClean="0">
                <a:ln>
                  <a:noFill/>
                </a:ln>
                <a:effectLst/>
                <a:latin typeface="Times New Roman" pitchFamily="18" charset="0"/>
                <a:cs typeface="Times New Roman" pitchFamily="18" charset="0"/>
              </a:rPr>
              <a:t>الدراسات</a:t>
            </a:r>
            <a:r>
              <a:rPr kumimoji="0" lang="ar-QA" sz="2800" b="1" i="0" u="sng" strike="noStrike" cap="none" normalizeH="0" dirty="0" smtClean="0">
                <a:ln>
                  <a:noFill/>
                </a:ln>
                <a:effectLst/>
                <a:latin typeface="Times New Roman" pitchFamily="18" charset="0"/>
                <a:cs typeface="Times New Roman" pitchFamily="18" charset="0"/>
              </a:rPr>
              <a:t> الإجتماعية ؟</a:t>
            </a:r>
            <a:endParaRPr kumimoji="0" lang="en-US" sz="2800" b="1" i="0" u="sng" strike="noStrike" cap="none" normalizeH="0" baseline="0" dirty="0" smtClean="0">
              <a:ln>
                <a:noFill/>
              </a:ln>
              <a:effectLst/>
              <a:latin typeface="Arial" pitchFamily="34" charset="0"/>
              <a:cs typeface="Arial" pitchFamily="34" charset="0"/>
            </a:endParaRPr>
          </a:p>
        </p:txBody>
      </p:sp>
      <p:sp>
        <p:nvSpPr>
          <p:cNvPr id="56325" name="Rectangle 5"/>
          <p:cNvSpPr>
            <a:spLocks noChangeArrowheads="1"/>
          </p:cNvSpPr>
          <p:nvPr/>
        </p:nvSpPr>
        <p:spPr bwMode="auto">
          <a:xfrm>
            <a:off x="3131840" y="2867163"/>
            <a:ext cx="54932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r" rtl="1" eaLnBrk="0" fontAlgn="base" hangingPunct="0">
              <a:spcBef>
                <a:spcPct val="0"/>
              </a:spcBef>
              <a:spcAft>
                <a:spcPct val="0"/>
              </a:spcAft>
              <a:buFont typeface="Wingdings" pitchFamily="2" charset="2"/>
              <a:buChar char="§"/>
            </a:pPr>
            <a:r>
              <a:rPr lang="ar-QA" sz="2400" dirty="0" smtClean="0">
                <a:latin typeface="Arial" pitchFamily="34" charset="0"/>
                <a:cs typeface="Arial" pitchFamily="34" charset="0"/>
              </a:rPr>
              <a:t>هناك علاقة </a:t>
            </a:r>
            <a:r>
              <a:rPr lang="ar-QA" sz="2400" dirty="0">
                <a:latin typeface="Arial" pitchFamily="34" charset="0"/>
                <a:cs typeface="Arial" pitchFamily="34" charset="0"/>
              </a:rPr>
              <a:t>مباشرة بين التقدم العلمي والتاريخ.</a:t>
            </a:r>
          </a:p>
          <a:p>
            <a:pPr marL="342900" lvl="0" indent="-342900" algn="r" rtl="1" eaLnBrk="0" fontAlgn="base" hangingPunct="0">
              <a:spcBef>
                <a:spcPct val="0"/>
              </a:spcBef>
              <a:spcAft>
                <a:spcPct val="0"/>
              </a:spcAft>
              <a:buFont typeface="Wingdings" pitchFamily="2" charset="2"/>
              <a:buChar char="§"/>
            </a:pPr>
            <a:r>
              <a:rPr lang="ar-QA" sz="2400" dirty="0">
                <a:latin typeface="Arial" pitchFamily="34" charset="0"/>
                <a:cs typeface="Arial" pitchFamily="34" charset="0"/>
              </a:rPr>
              <a:t>العلم هو جزء من </a:t>
            </a:r>
            <a:r>
              <a:rPr lang="ar-QA" sz="2400" dirty="0" smtClean="0">
                <a:latin typeface="Arial" pitchFamily="34" charset="0"/>
                <a:cs typeface="Arial" pitchFamily="34" charset="0"/>
              </a:rPr>
              <a:t>التاريخ .</a:t>
            </a:r>
            <a:endParaRPr lang="ar-QA" sz="2400" dirty="0">
              <a:latin typeface="Arial" pitchFamily="34" charset="0"/>
              <a:cs typeface="Arial" pitchFamily="34" charset="0"/>
            </a:endParaRPr>
          </a:p>
          <a:p>
            <a:pPr marL="342900" lvl="0" indent="-342900" algn="r" rtl="1" eaLnBrk="0" fontAlgn="base" hangingPunct="0">
              <a:spcBef>
                <a:spcPct val="0"/>
              </a:spcBef>
              <a:spcAft>
                <a:spcPct val="0"/>
              </a:spcAft>
              <a:buFont typeface="Wingdings" pitchFamily="2" charset="2"/>
              <a:buChar char="§"/>
            </a:pPr>
            <a:r>
              <a:rPr lang="ar-QA" sz="2400" dirty="0">
                <a:latin typeface="Arial" pitchFamily="34" charset="0"/>
                <a:cs typeface="Arial" pitchFamily="34" charset="0"/>
              </a:rPr>
              <a:t>لا توجد وسيلة للفصل بينهما.</a:t>
            </a:r>
            <a:endParaRPr kumimoji="0" lang="en-US" sz="24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29901663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eaLnBrk="1" hangingPunct="1">
              <a:defRPr/>
            </a:pPr>
            <a:r>
              <a:rPr lang="ar-QA" sz="2800" cap="none" dirty="0" smtClean="0">
                <a:solidFill>
                  <a:schemeClr val="tx1"/>
                </a:solidFill>
                <a:effectLst>
                  <a:outerShdw blurRad="38100" dist="38100" dir="2700000" algn="tl">
                    <a:srgbClr val="C0C0C0"/>
                  </a:outerShdw>
                </a:effectLst>
              </a:rPr>
              <a:t>كيف يمكن تحقيق الدمج والتكامل بين العلوم والدراسات الإجتماعية ؟</a:t>
            </a:r>
            <a:endParaRPr lang="en-US" sz="2800" cap="none" dirty="0" smtClean="0">
              <a:solidFill>
                <a:schemeClr val="tx1"/>
              </a:solidFill>
              <a:effectLst>
                <a:outerShdw blurRad="38100" dist="38100" dir="2700000" algn="tl">
                  <a:srgbClr val="C0C0C0"/>
                </a:outerShdw>
              </a:effectLst>
            </a:endParaRPr>
          </a:p>
        </p:txBody>
      </p:sp>
      <p:pic>
        <p:nvPicPr>
          <p:cNvPr id="21507" name="Content Placeholder 4" descr="albert_einstein_1947-1.jpg"/>
          <p:cNvPicPr>
            <a:picLocks noGrp="1" noChangeAspect="1"/>
          </p:cNvPicPr>
          <p:nvPr>
            <p:ph sz="quarter" idx="1"/>
          </p:nvPr>
        </p:nvPicPr>
        <p:blipFill>
          <a:blip r:embed="rId2" cstate="print"/>
          <a:srcRect l="-3226" r="-3226"/>
          <a:stretch>
            <a:fillRect/>
          </a:stretch>
        </p:blipFill>
        <p:spPr>
          <a:xfrm>
            <a:off x="539552" y="1916832"/>
            <a:ext cx="3200213" cy="3586403"/>
          </a:xfrm>
        </p:spPr>
      </p:pic>
      <p:sp>
        <p:nvSpPr>
          <p:cNvPr id="19459" name="Content Placeholder 2"/>
          <p:cNvSpPr>
            <a:spLocks noGrp="1"/>
          </p:cNvSpPr>
          <p:nvPr>
            <p:ph sz="quarter" idx="2"/>
          </p:nvPr>
        </p:nvSpPr>
        <p:spPr>
          <a:xfrm>
            <a:off x="4270374" y="1600200"/>
            <a:ext cx="4445029" cy="4572000"/>
          </a:xfrm>
        </p:spPr>
        <p:txBody>
          <a:bodyPr>
            <a:normAutofit/>
          </a:bodyPr>
          <a:lstStyle/>
          <a:p>
            <a:pPr marL="109728" indent="0" algn="r" rtl="1">
              <a:buNone/>
              <a:defRPr/>
            </a:pPr>
            <a:r>
              <a:rPr lang="ar-QA" dirty="0" smtClean="0">
                <a:effectLst>
                  <a:outerShdw blurRad="38100" dist="38100" dir="2700000" algn="tl">
                    <a:srgbClr val="C0C0C0"/>
                  </a:outerShdw>
                </a:effectLst>
              </a:rPr>
              <a:t>1. استخدم تاريخ العلماء وأعمالهم  في درسك لتوضيح التسلسل </a:t>
            </a:r>
            <a:r>
              <a:rPr lang="ar-QA" dirty="0">
                <a:effectLst>
                  <a:outerShdw blurRad="38100" dist="38100" dir="2700000" algn="tl">
                    <a:srgbClr val="C0C0C0"/>
                  </a:outerShdw>
                </a:effectLst>
              </a:rPr>
              <a:t>الزمني </a:t>
            </a:r>
            <a:r>
              <a:rPr lang="ar-QA" dirty="0" smtClean="0">
                <a:effectLst>
                  <a:outerShdw blurRad="38100" dist="38100" dir="2700000" algn="tl">
                    <a:srgbClr val="C0C0C0"/>
                  </a:outerShdw>
                </a:effectLst>
              </a:rPr>
              <a:t>في العالم .</a:t>
            </a:r>
          </a:p>
          <a:p>
            <a:pPr marL="109728" indent="0" algn="r" rtl="1">
              <a:buNone/>
              <a:defRPr/>
            </a:pPr>
            <a:endParaRPr lang="ar-QA" dirty="0">
              <a:effectLst>
                <a:outerShdw blurRad="38100" dist="38100" dir="2700000" algn="tl">
                  <a:srgbClr val="C0C0C0"/>
                </a:outerShdw>
              </a:effectLst>
            </a:endParaRPr>
          </a:p>
          <a:p>
            <a:pPr marL="109728" indent="0" algn="r" rtl="1">
              <a:buNone/>
              <a:defRPr/>
            </a:pPr>
            <a:r>
              <a:rPr lang="ar-QA" dirty="0">
                <a:effectLst>
                  <a:outerShdw blurRad="38100" dist="38100" dir="2700000" algn="tl">
                    <a:srgbClr val="C0C0C0"/>
                  </a:outerShdw>
                </a:effectLst>
              </a:rPr>
              <a:t>2. </a:t>
            </a:r>
            <a:r>
              <a:rPr lang="ar-QA" dirty="0" smtClean="0">
                <a:effectLst>
                  <a:outerShdw blurRad="38100" dist="38100" dir="2700000" algn="tl">
                    <a:srgbClr val="C0C0C0"/>
                  </a:outerShdw>
                </a:effectLst>
              </a:rPr>
              <a:t>كل قطعة </a:t>
            </a:r>
            <a:r>
              <a:rPr lang="ar-QA" dirty="0">
                <a:effectLst>
                  <a:outerShdw blurRad="38100" dist="38100" dir="2700000" algn="tl">
                    <a:srgbClr val="C0C0C0"/>
                  </a:outerShdw>
                </a:effectLst>
              </a:rPr>
              <a:t>من العلم </a:t>
            </a:r>
            <a:r>
              <a:rPr lang="ar-QA" dirty="0" smtClean="0">
                <a:effectLst>
                  <a:outerShdw blurRad="38100" dist="38100" dir="2700000" algn="tl">
                    <a:srgbClr val="C0C0C0"/>
                  </a:outerShdw>
                </a:effectLst>
              </a:rPr>
              <a:t>لها تاريخ وأهمية مثل الثقافات المختلفة، اشرح </a:t>
            </a:r>
            <a:r>
              <a:rPr lang="ar-QA" dirty="0">
                <a:effectLst>
                  <a:outerShdw blurRad="38100" dist="38100" dir="2700000" algn="tl">
                    <a:srgbClr val="C0C0C0"/>
                  </a:outerShdw>
                </a:effectLst>
              </a:rPr>
              <a:t>تلك </a:t>
            </a:r>
            <a:r>
              <a:rPr lang="ar-QA" dirty="0" smtClean="0">
                <a:effectLst>
                  <a:outerShdw blurRad="38100" dist="38100" dir="2700000" algn="tl">
                    <a:srgbClr val="C0C0C0"/>
                  </a:outerShdw>
                </a:effectLst>
              </a:rPr>
              <a:t>الأهمية .</a:t>
            </a:r>
          </a:p>
          <a:p>
            <a:pPr marL="109728" indent="0" algn="r" rtl="1">
              <a:buNone/>
              <a:defRPr/>
            </a:pPr>
            <a:endParaRPr lang="ar-QA" dirty="0">
              <a:effectLst>
                <a:outerShdw blurRad="38100" dist="38100" dir="2700000" algn="tl">
                  <a:srgbClr val="C0C0C0"/>
                </a:outerShdw>
              </a:effectLst>
            </a:endParaRPr>
          </a:p>
          <a:p>
            <a:pPr marL="109728" indent="0" algn="r" rtl="1">
              <a:buNone/>
              <a:defRPr/>
            </a:pPr>
            <a:r>
              <a:rPr lang="ar-QA" dirty="0">
                <a:effectLst>
                  <a:outerShdw blurRad="38100" dist="38100" dir="2700000" algn="tl">
                    <a:srgbClr val="C0C0C0"/>
                  </a:outerShdw>
                </a:effectLst>
              </a:rPr>
              <a:t>3. </a:t>
            </a:r>
            <a:r>
              <a:rPr lang="ar-QA" dirty="0" smtClean="0">
                <a:effectLst>
                  <a:outerShdw blurRad="38100" dist="38100" dir="2700000" algn="tl">
                    <a:srgbClr val="C0C0C0"/>
                  </a:outerShdw>
                </a:effectLst>
              </a:rPr>
              <a:t>تأخذ قدراُ من الوقت في الحصة لتوضيح هذه الروابط .</a:t>
            </a:r>
            <a:endParaRPr lang="en-US" dirty="0" smtClean="0">
              <a:effectLst>
                <a:outerShdw blurRad="38100" dist="38100" dir="2700000" algn="tl">
                  <a:srgbClr val="C0C0C0"/>
                </a:outerShdw>
              </a:effectLst>
            </a:endParaRPr>
          </a:p>
        </p:txBody>
      </p:sp>
    </p:spTree>
    <p:extLst>
      <p:ext uri="{BB962C8B-B14F-4D97-AF65-F5344CB8AC3E}">
        <p14:creationId xmlns:p14="http://schemas.microsoft.com/office/powerpoint/2010/main" val="159583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55576" y="476672"/>
            <a:ext cx="7581900" cy="925413"/>
          </a:xfrm>
        </p:spPr>
        <p:txBody>
          <a:bodyPr>
            <a:normAutofit/>
          </a:bodyPr>
          <a:lstStyle/>
          <a:p>
            <a:pPr algn="ctr" rtl="1" eaLnBrk="1" hangingPunct="1">
              <a:defRPr/>
            </a:pPr>
            <a:r>
              <a:rPr lang="ar-QA" sz="2800" cap="none" dirty="0" smtClean="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أمثلة على التكامل بين العلوم والدراسات الإجتماعية </a:t>
            </a:r>
            <a:endParaRPr lang="en-US" sz="2800" cap="none" dirty="0" smtClean="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endParaRPr>
          </a:p>
        </p:txBody>
      </p:sp>
      <p:sp>
        <p:nvSpPr>
          <p:cNvPr id="3" name="Content Placeholder 2"/>
          <p:cNvSpPr>
            <a:spLocks noGrp="1"/>
          </p:cNvSpPr>
          <p:nvPr>
            <p:ph sz="half" idx="1"/>
          </p:nvPr>
        </p:nvSpPr>
        <p:spPr>
          <a:xfrm>
            <a:off x="755576" y="1772816"/>
            <a:ext cx="3657600" cy="3975100"/>
          </a:xfrm>
        </p:spPr>
        <p:txBody>
          <a:bodyPr>
            <a:normAutofit/>
          </a:bodyPr>
          <a:lstStyle/>
          <a:p>
            <a:pPr algn="r" rtl="1">
              <a:lnSpc>
                <a:spcPct val="80000"/>
              </a:lnSpc>
              <a:buFont typeface="Wingdings" pitchFamily="2" charset="2"/>
              <a:buChar char="§"/>
              <a:defRPr/>
            </a:pPr>
            <a:r>
              <a:rPr lang="ar-QA" dirty="0" smtClean="0">
                <a:effectLst>
                  <a:outerShdw blurRad="38100" dist="38100" dir="2700000" algn="tl">
                    <a:srgbClr val="C0C0C0"/>
                  </a:outerShdw>
                </a:effectLst>
                <a:latin typeface="Times New Roman" pitchFamily="18" charset="0"/>
                <a:cs typeface="Times New Roman" pitchFamily="18" charset="0"/>
              </a:rPr>
              <a:t>في الفيزياء الهبوط </a:t>
            </a:r>
            <a:r>
              <a:rPr lang="ar-QA" dirty="0">
                <a:effectLst>
                  <a:outerShdw blurRad="38100" dist="38100" dir="2700000" algn="tl">
                    <a:srgbClr val="C0C0C0"/>
                  </a:outerShdw>
                </a:effectLst>
                <a:latin typeface="Times New Roman" pitchFamily="18" charset="0"/>
                <a:cs typeface="Times New Roman" pitchFamily="18" charset="0"/>
              </a:rPr>
              <a:t>على سطح القمر كحدث </a:t>
            </a:r>
            <a:r>
              <a:rPr lang="ar-QA" dirty="0" smtClean="0">
                <a:effectLst>
                  <a:outerShdw blurRad="38100" dist="38100" dir="2700000" algn="tl">
                    <a:srgbClr val="C0C0C0"/>
                  </a:outerShdw>
                </a:effectLst>
                <a:latin typeface="Times New Roman" pitchFamily="18" charset="0"/>
                <a:cs typeface="Times New Roman" pitchFamily="18" charset="0"/>
              </a:rPr>
              <a:t>ذو أهمية تاريخية .</a:t>
            </a:r>
          </a:p>
          <a:p>
            <a:pPr marL="109728" indent="0" algn="r" rtl="1">
              <a:lnSpc>
                <a:spcPct val="80000"/>
              </a:lnSpc>
              <a:buNone/>
              <a:defRPr/>
            </a:pPr>
            <a:endParaRPr lang="ar-QA" dirty="0">
              <a:effectLst>
                <a:outerShdw blurRad="38100" dist="38100" dir="2700000" algn="tl">
                  <a:srgbClr val="C0C0C0"/>
                </a:outerShdw>
              </a:effectLst>
              <a:latin typeface="Times New Roman" pitchFamily="18" charset="0"/>
              <a:cs typeface="Times New Roman" pitchFamily="18" charset="0"/>
            </a:endParaRPr>
          </a:p>
          <a:p>
            <a:pPr algn="r" rtl="1">
              <a:lnSpc>
                <a:spcPct val="80000"/>
              </a:lnSpc>
              <a:buFont typeface="Wingdings" pitchFamily="2" charset="2"/>
              <a:buChar char="§"/>
              <a:defRPr/>
            </a:pPr>
            <a:r>
              <a:rPr lang="ar-QA" dirty="0">
                <a:effectLst>
                  <a:outerShdw blurRad="38100" dist="38100" dir="2700000" algn="tl">
                    <a:srgbClr val="C0C0C0"/>
                  </a:outerShdw>
                </a:effectLst>
                <a:latin typeface="Times New Roman" pitchFamily="18" charset="0"/>
                <a:cs typeface="Times New Roman" pitchFamily="18" charset="0"/>
              </a:rPr>
              <a:t>غاليليو باعتباره عالم </a:t>
            </a:r>
            <a:r>
              <a:rPr lang="ar-QA" dirty="0" smtClean="0">
                <a:effectLst>
                  <a:outerShdw blurRad="38100" dist="38100" dir="2700000" algn="tl">
                    <a:srgbClr val="C0C0C0"/>
                  </a:outerShdw>
                </a:effectLst>
                <a:latin typeface="Times New Roman" pitchFamily="18" charset="0"/>
                <a:cs typeface="Times New Roman" pitchFamily="18" charset="0"/>
              </a:rPr>
              <a:t>فلك وماذا تعني اكتشافاته .</a:t>
            </a:r>
          </a:p>
          <a:p>
            <a:pPr marL="109728" indent="0" algn="r" rtl="1">
              <a:lnSpc>
                <a:spcPct val="80000"/>
              </a:lnSpc>
              <a:buNone/>
              <a:defRPr/>
            </a:pPr>
            <a:endParaRPr lang="ar-QA" dirty="0">
              <a:effectLst>
                <a:outerShdw blurRad="38100" dist="38100" dir="2700000" algn="tl">
                  <a:srgbClr val="C0C0C0"/>
                </a:outerShdw>
              </a:effectLst>
              <a:latin typeface="Times New Roman" pitchFamily="18" charset="0"/>
              <a:cs typeface="Times New Roman" pitchFamily="18" charset="0"/>
            </a:endParaRPr>
          </a:p>
          <a:p>
            <a:pPr algn="r" rtl="1">
              <a:lnSpc>
                <a:spcPct val="80000"/>
              </a:lnSpc>
              <a:buFont typeface="Wingdings" pitchFamily="2" charset="2"/>
              <a:buChar char="§"/>
              <a:defRPr/>
            </a:pPr>
            <a:r>
              <a:rPr lang="ar-QA" dirty="0">
                <a:effectLst>
                  <a:outerShdw blurRad="38100" dist="38100" dir="2700000" algn="tl">
                    <a:srgbClr val="C0C0C0"/>
                  </a:outerShdw>
                </a:effectLst>
                <a:latin typeface="Times New Roman" pitchFamily="18" charset="0"/>
                <a:cs typeface="Times New Roman" pitchFamily="18" charset="0"/>
              </a:rPr>
              <a:t>الديناصورات </a:t>
            </a:r>
            <a:r>
              <a:rPr lang="ar-QA" dirty="0" smtClean="0">
                <a:effectLst>
                  <a:outerShdw blurRad="38100" dist="38100" dir="2700000" algn="tl">
                    <a:srgbClr val="C0C0C0"/>
                  </a:outerShdw>
                </a:effectLst>
                <a:latin typeface="Times New Roman" pitchFamily="18" charset="0"/>
                <a:cs typeface="Times New Roman" pitchFamily="18" charset="0"/>
              </a:rPr>
              <a:t>.... ، ماذا </a:t>
            </a:r>
            <a:r>
              <a:rPr lang="ar-QA" dirty="0">
                <a:effectLst>
                  <a:outerShdw blurRad="38100" dist="38100" dir="2700000" algn="tl">
                    <a:srgbClr val="C0C0C0"/>
                  </a:outerShdw>
                </a:effectLst>
                <a:latin typeface="Times New Roman" pitchFamily="18" charset="0"/>
                <a:cs typeface="Times New Roman" pitchFamily="18" charset="0"/>
              </a:rPr>
              <a:t>كانوا وكيف ماتوا.</a:t>
            </a:r>
            <a:endParaRPr lang="en-US" dirty="0" smtClean="0">
              <a:effectLst>
                <a:outerShdw blurRad="38100" dist="38100" dir="2700000" algn="tl">
                  <a:srgbClr val="C0C0C0"/>
                </a:outerShdw>
              </a:effectLst>
              <a:latin typeface="Times New Roman" pitchFamily="18" charset="0"/>
              <a:cs typeface="Times New Roman" pitchFamily="18" charset="0"/>
            </a:endParaRPr>
          </a:p>
        </p:txBody>
      </p:sp>
      <p:sp>
        <p:nvSpPr>
          <p:cNvPr id="4" name="Content Placeholder 3"/>
          <p:cNvSpPr>
            <a:spLocks noGrp="1"/>
          </p:cNvSpPr>
          <p:nvPr>
            <p:ph sz="half" idx="2"/>
          </p:nvPr>
        </p:nvSpPr>
        <p:spPr>
          <a:xfrm>
            <a:off x="5004048" y="1484784"/>
            <a:ext cx="3657600" cy="3687068"/>
          </a:xfrm>
        </p:spPr>
        <p:txBody>
          <a:bodyPr>
            <a:normAutofit/>
          </a:bodyPr>
          <a:lstStyle/>
          <a:p>
            <a:pPr algn="r" rtl="1">
              <a:lnSpc>
                <a:spcPct val="80000"/>
              </a:lnSpc>
              <a:buFontTx/>
              <a:buChar char="•"/>
              <a:defRPr/>
            </a:pPr>
            <a:endParaRPr lang="ar-QA" dirty="0" smtClean="0">
              <a:effectLst>
                <a:outerShdw blurRad="38100" dist="38100" dir="2700000" algn="tl">
                  <a:srgbClr val="C0C0C0"/>
                </a:outerShdw>
              </a:effectLst>
            </a:endParaRPr>
          </a:p>
          <a:p>
            <a:pPr algn="r" rtl="1">
              <a:lnSpc>
                <a:spcPct val="80000"/>
              </a:lnSpc>
              <a:buFontTx/>
              <a:buChar char="•"/>
              <a:defRPr/>
            </a:pPr>
            <a:r>
              <a:rPr lang="ar-QA" dirty="0" smtClean="0">
                <a:effectLst>
                  <a:outerShdw blurRad="38100" dist="38100" dir="2700000" algn="tl">
                    <a:srgbClr val="C0C0C0"/>
                  </a:outerShdw>
                </a:effectLst>
              </a:rPr>
              <a:t>القنبلة الذرية ، كيف تعمل ، وماذا ينتج عنها .</a:t>
            </a:r>
          </a:p>
          <a:p>
            <a:pPr algn="r" rtl="1">
              <a:lnSpc>
                <a:spcPct val="80000"/>
              </a:lnSpc>
              <a:buFontTx/>
              <a:buChar char="•"/>
              <a:defRPr/>
            </a:pPr>
            <a:endParaRPr lang="ar-QA" dirty="0">
              <a:effectLst>
                <a:outerShdw blurRad="38100" dist="38100" dir="2700000" algn="tl">
                  <a:srgbClr val="C0C0C0"/>
                </a:outerShdw>
              </a:effectLst>
            </a:endParaRPr>
          </a:p>
          <a:p>
            <a:pPr algn="r" rtl="1">
              <a:lnSpc>
                <a:spcPct val="80000"/>
              </a:lnSpc>
              <a:buFontTx/>
              <a:buChar char="•"/>
              <a:defRPr/>
            </a:pPr>
            <a:r>
              <a:rPr lang="ar-QA" dirty="0">
                <a:effectLst>
                  <a:outerShdw blurRad="38100" dist="38100" dir="2700000" algn="tl">
                    <a:srgbClr val="C0C0C0"/>
                  </a:outerShdw>
                </a:effectLst>
              </a:rPr>
              <a:t>موجات </a:t>
            </a:r>
            <a:r>
              <a:rPr lang="ar-QA" dirty="0" smtClean="0">
                <a:effectLst>
                  <a:outerShdw blurRad="38100" dist="38100" dir="2700000" algn="tl">
                    <a:srgbClr val="C0C0C0"/>
                  </a:outerShdw>
                </a:effectLst>
              </a:rPr>
              <a:t>الراديو أوهميتها التاريخية والثقافية .</a:t>
            </a:r>
          </a:p>
          <a:p>
            <a:pPr algn="r" rtl="1">
              <a:lnSpc>
                <a:spcPct val="80000"/>
              </a:lnSpc>
              <a:buFontTx/>
              <a:buChar char="•"/>
              <a:defRPr/>
            </a:pPr>
            <a:endParaRPr lang="ar-QA" dirty="0">
              <a:effectLst>
                <a:outerShdw blurRad="38100" dist="38100" dir="2700000" algn="tl">
                  <a:srgbClr val="C0C0C0"/>
                </a:outerShdw>
              </a:effectLst>
            </a:endParaRPr>
          </a:p>
          <a:p>
            <a:pPr algn="r" rtl="1">
              <a:lnSpc>
                <a:spcPct val="80000"/>
              </a:lnSpc>
              <a:buFontTx/>
              <a:buChar char="•"/>
              <a:defRPr/>
            </a:pPr>
            <a:r>
              <a:rPr lang="ar-QA" dirty="0">
                <a:effectLst>
                  <a:outerShdw blurRad="38100" dist="38100" dir="2700000" algn="tl">
                    <a:srgbClr val="C0C0C0"/>
                  </a:outerShdw>
                </a:effectLst>
              </a:rPr>
              <a:t>استكشاف </a:t>
            </a:r>
            <a:r>
              <a:rPr lang="ar-QA" dirty="0" smtClean="0">
                <a:effectLst>
                  <a:outerShdw blurRad="38100" dist="38100" dir="2700000" algn="tl">
                    <a:srgbClr val="C0C0C0"/>
                  </a:outerShdw>
                </a:effectLst>
              </a:rPr>
              <a:t>الفضاء</a:t>
            </a:r>
            <a:endParaRPr lang="ar-QA" dirty="0">
              <a:effectLst>
                <a:outerShdw blurRad="38100" dist="38100" dir="2700000" algn="tl">
                  <a:srgbClr val="C0C0C0"/>
                </a:outerShdw>
              </a:effectLst>
            </a:endParaRPr>
          </a:p>
          <a:p>
            <a:pPr algn="r" rtl="1">
              <a:lnSpc>
                <a:spcPct val="80000"/>
              </a:lnSpc>
              <a:buFontTx/>
              <a:buChar char="•"/>
              <a:defRPr/>
            </a:pPr>
            <a:r>
              <a:rPr lang="ar-QA" dirty="0" smtClean="0">
                <a:effectLst>
                  <a:outerShdw blurRad="38100" dist="38100" dir="2700000" algn="tl">
                    <a:srgbClr val="C0C0C0"/>
                  </a:outerShdw>
                </a:effectLst>
              </a:rPr>
              <a:t>الاحتباس الحراري </a:t>
            </a:r>
            <a:endParaRPr lang="en-US" dirty="0" smtClean="0">
              <a:effectLst>
                <a:outerShdw blurRad="38100" dist="38100" dir="2700000" algn="tl">
                  <a:srgbClr val="C0C0C0"/>
                </a:outerShdw>
              </a:effectLst>
            </a:endParaRPr>
          </a:p>
        </p:txBody>
      </p:sp>
    </p:spTree>
    <p:extLst>
      <p:ext uri="{BB962C8B-B14F-4D97-AF65-F5344CB8AC3E}">
        <p14:creationId xmlns:p14="http://schemas.microsoft.com/office/powerpoint/2010/main" val="2185673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8" name="Text Box 38"/>
          <p:cNvSpPr txBox="1">
            <a:spLocks noChangeArrowheads="1"/>
          </p:cNvSpPr>
          <p:nvPr/>
        </p:nvSpPr>
        <p:spPr bwMode="auto">
          <a:xfrm>
            <a:off x="1979712" y="403917"/>
            <a:ext cx="4508376" cy="1000274"/>
          </a:xfrm>
          <a:prstGeom prst="rect">
            <a:avLst/>
          </a:prstGeom>
          <a:noFill/>
          <a:ln w="9525">
            <a:noFill/>
            <a:miter lim="800000"/>
            <a:headEnd/>
            <a:tailEnd/>
          </a:ln>
        </p:spPr>
        <p:txBody>
          <a:bodyPr wrap="square">
            <a:spAutoFit/>
          </a:bodyPr>
          <a:lstStyle/>
          <a:p>
            <a:pPr algn="ctr">
              <a:spcBef>
                <a:spcPct val="50000"/>
              </a:spcBef>
            </a:pPr>
            <a:r>
              <a:rPr lang="en-US" sz="3200" b="1" u="sng" dirty="0" smtClean="0"/>
              <a:t>Agenda </a:t>
            </a:r>
          </a:p>
          <a:p>
            <a:pPr algn="ctr">
              <a:spcBef>
                <a:spcPct val="50000"/>
              </a:spcBef>
            </a:pPr>
            <a:r>
              <a:rPr lang="en-US" b="1" u="sng" dirty="0" smtClean="0"/>
              <a:t>Handout -1 </a:t>
            </a:r>
            <a:endParaRPr lang="ar-QA" b="1" u="sng" dirty="0" smtClean="0"/>
          </a:p>
        </p:txBody>
      </p:sp>
      <p:graphicFrame>
        <p:nvGraphicFramePr>
          <p:cNvPr id="4" name="Table 3"/>
          <p:cNvGraphicFramePr>
            <a:graphicFrameLocks noGrp="1"/>
          </p:cNvGraphicFramePr>
          <p:nvPr>
            <p:extLst>
              <p:ext uri="{D42A27DB-BD31-4B8C-83A1-F6EECF244321}">
                <p14:modId xmlns:p14="http://schemas.microsoft.com/office/powerpoint/2010/main" val="3835415115"/>
              </p:ext>
            </p:extLst>
          </p:nvPr>
        </p:nvGraphicFramePr>
        <p:xfrm>
          <a:off x="683568" y="1628800"/>
          <a:ext cx="7344816" cy="3593476"/>
        </p:xfrm>
        <a:graphic>
          <a:graphicData uri="http://schemas.openxmlformats.org/drawingml/2006/table">
            <a:tbl>
              <a:tblPr/>
              <a:tblGrid>
                <a:gridCol w="2120152"/>
                <a:gridCol w="5224664"/>
              </a:tblGrid>
              <a:tr h="416115">
                <a:tc>
                  <a:txBody>
                    <a:bodyPr/>
                    <a:lstStyle/>
                    <a:p>
                      <a:pPr marL="457200" algn="l">
                        <a:lnSpc>
                          <a:spcPct val="115000"/>
                        </a:lnSpc>
                        <a:spcAft>
                          <a:spcPts val="0"/>
                        </a:spcAft>
                      </a:pPr>
                      <a:r>
                        <a:rPr lang="en-US" sz="2000" b="1" kern="1200" dirty="0" smtClean="0">
                          <a:solidFill>
                            <a:srgbClr val="000000"/>
                          </a:solidFill>
                          <a:latin typeface="Times New Roman"/>
                          <a:ea typeface="+mn-ea"/>
                          <a:cs typeface="Times New Roman"/>
                        </a:rPr>
                        <a:t>10:00 - 10:10</a:t>
                      </a:r>
                      <a:endParaRPr lang="en-US" sz="1200" b="1"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pPr>
                      <a:r>
                        <a:rPr kumimoji="0" lang="en-US" sz="2000" b="1" kern="1200" dirty="0" smtClean="0">
                          <a:solidFill>
                            <a:srgbClr val="000000"/>
                          </a:solidFill>
                          <a:latin typeface="Times New Roman"/>
                          <a:ea typeface="+mn-ea"/>
                          <a:cs typeface="Times New Roman"/>
                        </a:rPr>
                        <a:t>Welcome  </a:t>
                      </a:r>
                      <a:endParaRPr kumimoji="0" lang="en-US" sz="2000" b="1" kern="1200" dirty="0">
                        <a:solidFill>
                          <a:srgbClr val="000000"/>
                        </a:solidFill>
                        <a:latin typeface="Times New Roman"/>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196">
                <a:tc>
                  <a:txBody>
                    <a:bodyPr/>
                    <a:lstStyle/>
                    <a:p>
                      <a:pPr marL="457200" algn="l">
                        <a:lnSpc>
                          <a:spcPct val="115000"/>
                        </a:lnSpc>
                        <a:spcAft>
                          <a:spcPts val="0"/>
                        </a:spcAft>
                      </a:pPr>
                      <a:r>
                        <a:rPr lang="en-US" sz="2000" b="1" kern="1200" dirty="0" smtClean="0">
                          <a:solidFill>
                            <a:srgbClr val="000000"/>
                          </a:solidFill>
                          <a:latin typeface="Times New Roman"/>
                          <a:ea typeface="+mn-ea"/>
                          <a:cs typeface="Times New Roman"/>
                        </a:rPr>
                        <a:t>10:10</a:t>
                      </a:r>
                      <a:r>
                        <a:rPr lang="en-US" sz="2000" b="1" kern="1200" baseline="0" dirty="0" smtClean="0">
                          <a:solidFill>
                            <a:srgbClr val="000000"/>
                          </a:solidFill>
                          <a:latin typeface="Times New Roman"/>
                          <a:ea typeface="+mn-ea"/>
                          <a:cs typeface="Times New Roman"/>
                        </a:rPr>
                        <a:t> </a:t>
                      </a:r>
                      <a:r>
                        <a:rPr lang="en-US" sz="2000" b="1" kern="1200" dirty="0" smtClean="0">
                          <a:solidFill>
                            <a:srgbClr val="000000"/>
                          </a:solidFill>
                          <a:latin typeface="Times New Roman"/>
                          <a:ea typeface="+mn-ea"/>
                          <a:cs typeface="Times New Roman"/>
                        </a:rPr>
                        <a:t>- 10:30</a:t>
                      </a:r>
                      <a:r>
                        <a:rPr lang="en-US" sz="2000" b="1" kern="1200" baseline="0" dirty="0" smtClean="0">
                          <a:solidFill>
                            <a:srgbClr val="000000"/>
                          </a:solidFill>
                          <a:latin typeface="Times New Roman"/>
                          <a:ea typeface="+mn-ea"/>
                          <a:cs typeface="Times New Roman"/>
                        </a:rPr>
                        <a:t> </a:t>
                      </a:r>
                      <a:endParaRPr lang="en-US" sz="1200" b="1"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pPr>
                      <a:r>
                        <a:rPr kumimoji="0" lang="en-US" sz="2000" b="1" kern="1200" dirty="0" smtClean="0">
                          <a:solidFill>
                            <a:srgbClr val="000000"/>
                          </a:solidFill>
                          <a:latin typeface="Times New Roman"/>
                          <a:ea typeface="+mn-ea"/>
                          <a:cs typeface="Times New Roman"/>
                        </a:rPr>
                        <a:t>Starter Activity ( brain teaser ) </a:t>
                      </a:r>
                      <a:endParaRPr kumimoji="0" lang="en-US" sz="2000" b="1" kern="1200" dirty="0">
                        <a:solidFill>
                          <a:srgbClr val="000000"/>
                        </a:solidFill>
                        <a:latin typeface="Times New Roman"/>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115">
                <a:tc>
                  <a:txBody>
                    <a:bodyPr/>
                    <a:lstStyle/>
                    <a:p>
                      <a:pPr marL="457200" algn="l">
                        <a:lnSpc>
                          <a:spcPct val="115000"/>
                        </a:lnSpc>
                        <a:spcAft>
                          <a:spcPts val="0"/>
                        </a:spcAft>
                      </a:pPr>
                      <a:r>
                        <a:rPr lang="en-US" sz="2000" b="1" kern="1200" dirty="0" smtClean="0">
                          <a:solidFill>
                            <a:srgbClr val="000000"/>
                          </a:solidFill>
                          <a:latin typeface="Times New Roman"/>
                          <a:ea typeface="+mn-ea"/>
                          <a:cs typeface="Times New Roman"/>
                        </a:rPr>
                        <a:t>10:30</a:t>
                      </a:r>
                      <a:r>
                        <a:rPr lang="en-US" sz="2000" b="1" kern="1200" baseline="0" dirty="0" smtClean="0">
                          <a:solidFill>
                            <a:srgbClr val="000000"/>
                          </a:solidFill>
                          <a:latin typeface="Times New Roman"/>
                          <a:ea typeface="+mn-ea"/>
                          <a:cs typeface="Times New Roman"/>
                        </a:rPr>
                        <a:t> </a:t>
                      </a:r>
                      <a:r>
                        <a:rPr lang="en-US" sz="2000" b="1" kern="1200" dirty="0" smtClean="0">
                          <a:solidFill>
                            <a:srgbClr val="000000"/>
                          </a:solidFill>
                          <a:latin typeface="Times New Roman"/>
                          <a:ea typeface="+mn-ea"/>
                          <a:cs typeface="Times New Roman"/>
                        </a:rPr>
                        <a:t>- 12:</a:t>
                      </a:r>
                      <a:r>
                        <a:rPr lang="ar-QA" sz="2000" b="1" kern="1200" dirty="0" smtClean="0">
                          <a:solidFill>
                            <a:srgbClr val="000000"/>
                          </a:solidFill>
                          <a:latin typeface="Times New Roman"/>
                          <a:ea typeface="+mn-ea"/>
                          <a:cs typeface="Times New Roman"/>
                        </a:rPr>
                        <a:t>15</a:t>
                      </a:r>
                      <a:endParaRPr lang="en-US" sz="1200" b="1"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pPr>
                      <a:r>
                        <a:rPr kumimoji="0" lang="en-US" sz="2000" b="1" kern="1200" dirty="0" smtClean="0">
                          <a:solidFill>
                            <a:srgbClr val="000000"/>
                          </a:solidFill>
                          <a:latin typeface="Times New Roman"/>
                          <a:ea typeface="+mn-ea"/>
                          <a:cs typeface="Times New Roman"/>
                        </a:rPr>
                        <a:t>Integration </a:t>
                      </a:r>
                      <a:r>
                        <a:rPr kumimoji="0" lang="ar-QA" sz="2000" b="1" kern="1200" baseline="0" dirty="0" smtClean="0">
                          <a:solidFill>
                            <a:srgbClr val="000000"/>
                          </a:solidFill>
                          <a:latin typeface="Times New Roman"/>
                          <a:ea typeface="+mn-ea"/>
                          <a:cs typeface="Times New Roman"/>
                        </a:rPr>
                        <a:t>( التكامل )    </a:t>
                      </a:r>
                      <a:endParaRPr kumimoji="0" lang="en-US" sz="2000" b="1" kern="1200" dirty="0">
                        <a:solidFill>
                          <a:srgbClr val="000000"/>
                        </a:solidFill>
                        <a:latin typeface="Times New Roman"/>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115">
                <a:tc>
                  <a:txBody>
                    <a:bodyPr/>
                    <a:lstStyle/>
                    <a:p>
                      <a:pPr marL="457200" algn="l">
                        <a:lnSpc>
                          <a:spcPct val="115000"/>
                        </a:lnSpc>
                        <a:spcAft>
                          <a:spcPts val="0"/>
                        </a:spcAft>
                      </a:pPr>
                      <a:r>
                        <a:rPr lang="en-US" sz="2000" b="1" kern="1200" dirty="0" smtClean="0">
                          <a:solidFill>
                            <a:srgbClr val="000000"/>
                          </a:solidFill>
                          <a:latin typeface="Times New Roman" pitchFamily="18" charset="0"/>
                          <a:ea typeface="+mn-ea"/>
                          <a:cs typeface="Times New Roman" pitchFamily="18" charset="0"/>
                        </a:rPr>
                        <a:t>12:</a:t>
                      </a:r>
                      <a:r>
                        <a:rPr lang="ar-QA" sz="2000" b="1" kern="1200" dirty="0" smtClean="0">
                          <a:solidFill>
                            <a:srgbClr val="000000"/>
                          </a:solidFill>
                          <a:latin typeface="Times New Roman" pitchFamily="18" charset="0"/>
                          <a:ea typeface="+mn-ea"/>
                          <a:cs typeface="Times New Roman" pitchFamily="18" charset="0"/>
                        </a:rPr>
                        <a:t>15</a:t>
                      </a:r>
                      <a:r>
                        <a:rPr lang="en-US" sz="2000" b="1" kern="1200" baseline="0" dirty="0" smtClean="0">
                          <a:solidFill>
                            <a:srgbClr val="000000"/>
                          </a:solidFill>
                          <a:latin typeface="Times New Roman" pitchFamily="18" charset="0"/>
                          <a:ea typeface="+mn-ea"/>
                          <a:cs typeface="Times New Roman" pitchFamily="18" charset="0"/>
                        </a:rPr>
                        <a:t> - 12:</a:t>
                      </a:r>
                      <a:r>
                        <a:rPr lang="ar-QA" sz="2000" b="1" kern="1200" baseline="0" dirty="0" smtClean="0">
                          <a:solidFill>
                            <a:srgbClr val="000000"/>
                          </a:solidFill>
                          <a:latin typeface="Times New Roman" pitchFamily="18" charset="0"/>
                          <a:ea typeface="+mn-ea"/>
                          <a:cs typeface="Times New Roman" pitchFamily="18" charset="0"/>
                        </a:rPr>
                        <a:t>30</a:t>
                      </a:r>
                      <a:endParaRPr lang="en-US" sz="2000" b="1" dirty="0">
                        <a:latin typeface="Times New Roman" pitchFamily="18" charset="0"/>
                        <a:ea typeface="Calibri"/>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1000"/>
                        </a:spcAft>
                      </a:pPr>
                      <a:r>
                        <a:rPr kumimoji="0" lang="en-US" sz="2000" b="1" kern="1200" dirty="0" smtClean="0">
                          <a:solidFill>
                            <a:srgbClr val="000000"/>
                          </a:solidFill>
                          <a:latin typeface="Times New Roman"/>
                          <a:ea typeface="+mn-ea"/>
                          <a:cs typeface="Times New Roman"/>
                        </a:rPr>
                        <a:t>Break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708">
                <a:tc>
                  <a:txBody>
                    <a:bodyPr/>
                    <a:lstStyle/>
                    <a:p>
                      <a:pPr marL="457200" algn="l">
                        <a:lnSpc>
                          <a:spcPct val="115000"/>
                        </a:lnSpc>
                        <a:spcAft>
                          <a:spcPts val="0"/>
                        </a:spcAft>
                      </a:pPr>
                      <a:r>
                        <a:rPr lang="en-US" sz="2000" b="1" dirty="0" smtClean="0">
                          <a:latin typeface="Times New Roman" pitchFamily="18" charset="0"/>
                          <a:ea typeface="Calibri"/>
                          <a:cs typeface="Times New Roman" pitchFamily="18" charset="0"/>
                        </a:rPr>
                        <a:t>12:</a:t>
                      </a:r>
                      <a:r>
                        <a:rPr lang="ar-QA" sz="2000" b="1" dirty="0" smtClean="0">
                          <a:latin typeface="Times New Roman" pitchFamily="18" charset="0"/>
                          <a:ea typeface="Calibri"/>
                          <a:cs typeface="Times New Roman" pitchFamily="18" charset="0"/>
                        </a:rPr>
                        <a:t>30</a:t>
                      </a:r>
                      <a:r>
                        <a:rPr lang="en-US" sz="2000" b="1" dirty="0" smtClean="0">
                          <a:latin typeface="Times New Roman" pitchFamily="18" charset="0"/>
                          <a:ea typeface="Calibri"/>
                          <a:cs typeface="Times New Roman" pitchFamily="18" charset="0"/>
                        </a:rPr>
                        <a:t> - 1:15 </a:t>
                      </a:r>
                      <a:endParaRPr lang="en-US" sz="2000" b="1" dirty="0">
                        <a:latin typeface="Times New Roman" pitchFamily="18" charset="0"/>
                        <a:ea typeface="Calibri"/>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0" algn="l" defTabSz="914400" rtl="0" eaLnBrk="1" fontAlgn="auto" latinLnBrk="0" hangingPunct="1">
                        <a:lnSpc>
                          <a:spcPct val="115000"/>
                        </a:lnSpc>
                        <a:spcBef>
                          <a:spcPts val="0"/>
                        </a:spcBef>
                        <a:spcAft>
                          <a:spcPts val="1000"/>
                        </a:spcAft>
                        <a:buClrTx/>
                        <a:buSzTx/>
                        <a:buFontTx/>
                        <a:buNone/>
                        <a:tabLst/>
                        <a:defRPr/>
                      </a:pPr>
                      <a:r>
                        <a:rPr kumimoji="0" lang="en-US" sz="2000" b="1" kern="1200" dirty="0" smtClean="0">
                          <a:solidFill>
                            <a:srgbClr val="000000"/>
                          </a:solidFill>
                          <a:latin typeface="Times New Roman"/>
                          <a:ea typeface="+mn-ea"/>
                          <a:cs typeface="Times New Roman"/>
                        </a:rPr>
                        <a:t>Integration</a:t>
                      </a:r>
                      <a:r>
                        <a:rPr kumimoji="0" lang="en-US" sz="2000" b="1" kern="1200" baseline="0" dirty="0" smtClean="0">
                          <a:solidFill>
                            <a:srgbClr val="000000"/>
                          </a:solidFill>
                          <a:latin typeface="Times New Roman"/>
                          <a:ea typeface="+mn-ea"/>
                          <a:cs typeface="Times New Roman"/>
                        </a:rPr>
                        <a:t> with different subjects +</a:t>
                      </a:r>
                    </a:p>
                    <a:p>
                      <a:pPr marL="457200" marR="0" indent="0" algn="l" defTabSz="914400" rtl="0" eaLnBrk="1" fontAlgn="auto" latinLnBrk="0" hangingPunct="1">
                        <a:lnSpc>
                          <a:spcPct val="115000"/>
                        </a:lnSpc>
                        <a:spcBef>
                          <a:spcPts val="0"/>
                        </a:spcBef>
                        <a:spcAft>
                          <a:spcPts val="1000"/>
                        </a:spcAft>
                        <a:buClrTx/>
                        <a:buSzTx/>
                        <a:buFontTx/>
                        <a:buNone/>
                        <a:tabLst/>
                        <a:defRPr/>
                      </a:pPr>
                      <a:r>
                        <a:rPr kumimoji="0" lang="en-US" sz="2000" b="1" kern="1200" dirty="0" smtClean="0">
                          <a:solidFill>
                            <a:srgbClr val="000000"/>
                          </a:solidFill>
                          <a:latin typeface="Times New Roman"/>
                          <a:ea typeface="+mn-ea"/>
                          <a:cs typeface="Times New Roman"/>
                        </a:rPr>
                        <a:t>lesson plan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560">
                <a:tc>
                  <a:txBody>
                    <a:bodyPr/>
                    <a:lstStyle/>
                    <a:p>
                      <a:pPr marL="457200" algn="l">
                        <a:lnSpc>
                          <a:spcPct val="115000"/>
                        </a:lnSpc>
                        <a:spcAft>
                          <a:spcPts val="0"/>
                        </a:spcAft>
                      </a:pPr>
                      <a:r>
                        <a:rPr lang="en-US" sz="2000" b="1" dirty="0" smtClean="0">
                          <a:latin typeface="Times New Roman" pitchFamily="18" charset="0"/>
                          <a:ea typeface="Calibri"/>
                          <a:cs typeface="Times New Roman" pitchFamily="18" charset="0"/>
                        </a:rPr>
                        <a:t>1:15 – 1:45</a:t>
                      </a:r>
                      <a:endParaRPr lang="en-US" sz="2000" b="1" dirty="0">
                        <a:latin typeface="Times New Roman" pitchFamily="18" charset="0"/>
                        <a:ea typeface="Calibri"/>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0" algn="l" defTabSz="914400" rtl="0" eaLnBrk="1" fontAlgn="auto" latinLnBrk="0" hangingPunct="1">
                        <a:lnSpc>
                          <a:spcPct val="115000"/>
                        </a:lnSpc>
                        <a:spcBef>
                          <a:spcPts val="0"/>
                        </a:spcBef>
                        <a:spcAft>
                          <a:spcPts val="1000"/>
                        </a:spcAft>
                        <a:buClrTx/>
                        <a:buSzTx/>
                        <a:buFontTx/>
                        <a:buNone/>
                        <a:tabLst/>
                        <a:defRPr/>
                      </a:pPr>
                      <a:r>
                        <a:rPr kumimoji="0" lang="en-US" sz="2000" b="1" kern="1200" dirty="0" smtClean="0">
                          <a:solidFill>
                            <a:srgbClr val="000000"/>
                          </a:solidFill>
                          <a:latin typeface="Times New Roman"/>
                          <a:ea typeface="+mn-ea"/>
                          <a:cs typeface="Times New Roman"/>
                        </a:rPr>
                        <a:t>Best practice presentations ( </a:t>
                      </a:r>
                      <a:r>
                        <a:rPr kumimoji="0" lang="ar-QA" sz="2000" b="1" kern="1200" dirty="0" smtClean="0">
                          <a:solidFill>
                            <a:srgbClr val="000000"/>
                          </a:solidFill>
                          <a:latin typeface="Times New Roman"/>
                          <a:ea typeface="+mn-ea"/>
                          <a:cs typeface="Times New Roman"/>
                        </a:rPr>
                        <a:t>المتدربين</a:t>
                      </a:r>
                      <a:r>
                        <a:rPr kumimoji="0" lang="en-US" sz="2000" b="1" kern="1200" baseline="0" dirty="0" smtClean="0">
                          <a:solidFill>
                            <a:srgbClr val="000000"/>
                          </a:solidFill>
                          <a:latin typeface="Times New Roman"/>
                          <a:ea typeface="+mn-ea"/>
                          <a:cs typeface="Times New Roman"/>
                        </a:rPr>
                        <a:t>)</a:t>
                      </a:r>
                      <a:endParaRPr kumimoji="0" lang="en-US" sz="2000" b="1" kern="1200" dirty="0" smtClean="0">
                        <a:solidFill>
                          <a:srgbClr val="000000"/>
                        </a:solidFill>
                        <a:latin typeface="Times New Roman"/>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560">
                <a:tc>
                  <a:txBody>
                    <a:bodyPr/>
                    <a:lstStyle/>
                    <a:p>
                      <a:pPr marL="457200" algn="l">
                        <a:lnSpc>
                          <a:spcPct val="115000"/>
                        </a:lnSpc>
                        <a:spcAft>
                          <a:spcPts val="0"/>
                        </a:spcAft>
                      </a:pPr>
                      <a:r>
                        <a:rPr lang="en-US" sz="2000" b="1" dirty="0" smtClean="0">
                          <a:latin typeface="Times New Roman" pitchFamily="18" charset="0"/>
                          <a:ea typeface="Calibri"/>
                          <a:cs typeface="Times New Roman" pitchFamily="18" charset="0"/>
                        </a:rPr>
                        <a:t>1:45</a:t>
                      </a:r>
                      <a:r>
                        <a:rPr lang="en-US" sz="2000" b="1" baseline="0" dirty="0" smtClean="0">
                          <a:latin typeface="Times New Roman" pitchFamily="18" charset="0"/>
                          <a:ea typeface="Calibri"/>
                          <a:cs typeface="Times New Roman" pitchFamily="18" charset="0"/>
                        </a:rPr>
                        <a:t> -2:00</a:t>
                      </a:r>
                      <a:endParaRPr lang="en-US" sz="2000" b="1" dirty="0">
                        <a:latin typeface="Times New Roman" pitchFamily="18" charset="0"/>
                        <a:ea typeface="Calibri"/>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0" algn="l" defTabSz="914400" rtl="0" eaLnBrk="1" fontAlgn="auto" latinLnBrk="0" hangingPunct="1">
                        <a:lnSpc>
                          <a:spcPct val="115000"/>
                        </a:lnSpc>
                        <a:spcBef>
                          <a:spcPts val="0"/>
                        </a:spcBef>
                        <a:spcAft>
                          <a:spcPts val="1000"/>
                        </a:spcAft>
                        <a:buClrTx/>
                        <a:buSzTx/>
                        <a:buFontTx/>
                        <a:buNone/>
                        <a:tabLst/>
                        <a:defRPr/>
                      </a:pPr>
                      <a:r>
                        <a:rPr kumimoji="0" lang="en-US" sz="2000" b="1" kern="1200" dirty="0" smtClean="0">
                          <a:solidFill>
                            <a:srgbClr val="000000"/>
                          </a:solidFill>
                          <a:latin typeface="Times New Roman"/>
                          <a:ea typeface="+mn-ea"/>
                          <a:cs typeface="Times New Roman"/>
                        </a:rPr>
                        <a:t>Feedback </a:t>
                      </a:r>
                      <a:r>
                        <a:rPr kumimoji="0" lang="ar-QA" sz="2000" b="1" kern="1200" dirty="0" smtClean="0">
                          <a:solidFill>
                            <a:srgbClr val="000000"/>
                          </a:solidFill>
                          <a:latin typeface="Times New Roman"/>
                          <a:ea typeface="+mn-ea"/>
                          <a:cs typeface="Times New Roman"/>
                        </a:rPr>
                        <a:t>)</a:t>
                      </a:r>
                      <a:r>
                        <a:rPr kumimoji="0" lang="en-US" sz="2000" b="1" kern="1200" dirty="0" smtClean="0">
                          <a:solidFill>
                            <a:srgbClr val="000000"/>
                          </a:solidFill>
                          <a:latin typeface="Times New Roman"/>
                          <a:ea typeface="+mn-ea"/>
                          <a:cs typeface="Times New Roman"/>
                        </a:rPr>
                        <a:t> Survey</a:t>
                      </a:r>
                      <a:r>
                        <a:rPr kumimoji="0" lang="ar-QA" sz="2000" b="1" kern="1200" dirty="0" smtClean="0">
                          <a:solidFill>
                            <a:srgbClr val="000000"/>
                          </a:solidFill>
                          <a:latin typeface="Times New Roman"/>
                          <a:ea typeface="+mn-ea"/>
                          <a:cs typeface="Times New Roman"/>
                        </a:rPr>
                        <a:t> ( </a:t>
                      </a:r>
                      <a:endParaRPr kumimoji="0" lang="en-US" sz="2000" b="1" kern="1200" dirty="0" smtClean="0">
                        <a:solidFill>
                          <a:srgbClr val="000000"/>
                        </a:solidFill>
                        <a:latin typeface="Times New Roman"/>
                        <a:ea typeface="+mn-ea"/>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2" descr="SEC_logo1"/>
          <p:cNvPicPr>
            <a:picLocks noChangeAspect="1" noChangeArrowheads="1"/>
          </p:cNvPicPr>
          <p:nvPr/>
        </p:nvPicPr>
        <p:blipFill>
          <a:blip r:embed="rId3" cstate="print"/>
          <a:srcRect/>
          <a:stretch>
            <a:fillRect/>
          </a:stretch>
        </p:blipFill>
        <p:spPr bwMode="auto">
          <a:xfrm>
            <a:off x="7248525" y="0"/>
            <a:ext cx="1895475" cy="800100"/>
          </a:xfrm>
          <a:prstGeom prst="rect">
            <a:avLst/>
          </a:prstGeom>
          <a:noFill/>
          <a:ln w="9525">
            <a:noFill/>
            <a:miter lim="800000"/>
            <a:headEnd/>
            <a:tailEnd/>
          </a:ln>
        </p:spPr>
      </p:pic>
      <p:sp>
        <p:nvSpPr>
          <p:cNvPr id="7" name="عنصر نائب لرقم الشريحة 6"/>
          <p:cNvSpPr>
            <a:spLocks noGrp="1"/>
          </p:cNvSpPr>
          <p:nvPr>
            <p:ph type="sldNum" sz="quarter" idx="12"/>
          </p:nvPr>
        </p:nvSpPr>
        <p:spPr/>
        <p:txBody>
          <a:bodyPr/>
          <a:lstStyle/>
          <a:p>
            <a:pPr>
              <a:defRPr/>
            </a:pPr>
            <a:fld id="{E1B51490-C70B-4FE4-981E-1F31EBC8AABF}"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1670" y="1928802"/>
            <a:ext cx="4572032" cy="1446550"/>
          </a:xfrm>
          <a:prstGeom prst="rect">
            <a:avLst/>
          </a:prstGeom>
          <a:noFill/>
        </p:spPr>
        <p:txBody>
          <a:bodyPr wrap="square" rtlCol="0">
            <a:spAutoFit/>
          </a:bodyPr>
          <a:lstStyle/>
          <a:p>
            <a:pPr algn="ctr"/>
            <a:r>
              <a:rPr lang="en-US" sz="8800" dirty="0" smtClean="0">
                <a:latin typeface="Algerian" pitchFamily="82" charset="0"/>
              </a:rPr>
              <a:t>Break </a:t>
            </a:r>
            <a:endParaRPr lang="en-US" sz="8800" dirty="0">
              <a:latin typeface="Algerian" pitchFamily="82" charset="0"/>
            </a:endParaRPr>
          </a:p>
        </p:txBody>
      </p:sp>
      <p:pic>
        <p:nvPicPr>
          <p:cNvPr id="3074" name="Picture 2" descr="http://t2.gstatic.com/images?q=tbn:ANd9GcQ8V4HfeYaDGiyC7Zpz4PqpfPOzX6JFSYd9MX6j3D70zmI5HmaT7g"/>
          <p:cNvPicPr>
            <a:picLocks noChangeAspect="1" noChangeArrowheads="1"/>
          </p:cNvPicPr>
          <p:nvPr/>
        </p:nvPicPr>
        <p:blipFill>
          <a:blip r:embed="rId2" cstate="print"/>
          <a:srcRect/>
          <a:stretch>
            <a:fillRect/>
          </a:stretch>
        </p:blipFill>
        <p:spPr bwMode="auto">
          <a:xfrm>
            <a:off x="1428728" y="3500438"/>
            <a:ext cx="2357454" cy="2219326"/>
          </a:xfrm>
          <a:prstGeom prst="rect">
            <a:avLst/>
          </a:prstGeom>
          <a:noFill/>
        </p:spPr>
      </p:pic>
      <p:pic>
        <p:nvPicPr>
          <p:cNvPr id="3076" name="Picture 4" descr="http://t3.gstatic.com/images?q=tbn:ANd9GcQfwrQTPVLDLDE83XiPdCguqtNiOZ5CpNFsl5MAuZZKisKlA6AtFg"/>
          <p:cNvPicPr>
            <a:picLocks noChangeAspect="1" noChangeArrowheads="1"/>
          </p:cNvPicPr>
          <p:nvPr/>
        </p:nvPicPr>
        <p:blipFill>
          <a:blip r:embed="rId3" cstate="print"/>
          <a:srcRect/>
          <a:stretch>
            <a:fillRect/>
          </a:stretch>
        </p:blipFill>
        <p:spPr bwMode="auto">
          <a:xfrm>
            <a:off x="6357950" y="692696"/>
            <a:ext cx="2133600" cy="2143125"/>
          </a:xfrm>
          <a:prstGeom prst="rect">
            <a:avLst/>
          </a:prstGeom>
          <a:noFill/>
        </p:spPr>
      </p:pic>
      <p:pic>
        <p:nvPicPr>
          <p:cNvPr id="3078" name="Picture 6" descr="http://t3.gstatic.com/images?q=tbn:ANd9GcTfvqp3h0lfRQEh1X-VolGiQTdXcjlMXKUZUZvkk3Z4wU09gWsh"/>
          <p:cNvPicPr>
            <a:picLocks noChangeAspect="1" noChangeArrowheads="1"/>
          </p:cNvPicPr>
          <p:nvPr/>
        </p:nvPicPr>
        <p:blipFill>
          <a:blip r:embed="rId4" cstate="print"/>
          <a:srcRect/>
          <a:stretch>
            <a:fillRect/>
          </a:stretch>
        </p:blipFill>
        <p:spPr bwMode="auto">
          <a:xfrm>
            <a:off x="6143636" y="3500438"/>
            <a:ext cx="2286000" cy="1790701"/>
          </a:xfrm>
          <a:prstGeom prst="rect">
            <a:avLst/>
          </a:prstGeom>
          <a:noFill/>
        </p:spPr>
      </p:pic>
    </p:spTree>
    <p:extLst>
      <p:ext uri="{BB962C8B-B14F-4D97-AF65-F5344CB8AC3E}">
        <p14:creationId xmlns:p14="http://schemas.microsoft.com/office/powerpoint/2010/main" val="8053262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827584" y="764704"/>
            <a:ext cx="7772400" cy="1161474"/>
          </a:xfrm>
        </p:spPr>
        <p:txBody>
          <a:bodyPr>
            <a:normAutofit/>
          </a:bodyPr>
          <a:lstStyle/>
          <a:p>
            <a:pPr algn="ctr" rtl="1" eaLnBrk="1" hangingPunct="1">
              <a:defRPr/>
            </a:pPr>
            <a:r>
              <a:rPr lang="en-US" sz="3200" dirty="0" smtClean="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Activity</a:t>
            </a:r>
            <a:r>
              <a:rPr lang="en-US" sz="2800" dirty="0" smtClean="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t> </a:t>
            </a:r>
            <a:br>
              <a:rPr lang="en-US" sz="2800" dirty="0" smtClean="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rPr>
            </a:br>
            <a:r>
              <a:rPr lang="en-US" sz="1600" u="sng" dirty="0" smtClean="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hlinkClick r:id="rId2" action="ppaction://hlinkfile"/>
              </a:rPr>
              <a:t>handout -6</a:t>
            </a:r>
            <a:endParaRPr lang="en-US" sz="1600" u="sng" cap="none" dirty="0" smtClean="0">
              <a:solidFill>
                <a:schemeClr val="tx1">
                  <a:lumMod val="95000"/>
                  <a:lumOff val="5000"/>
                </a:schemeClr>
              </a:solidFill>
              <a:effectLst>
                <a:outerShdw blurRad="38100" dist="38100" dir="2700000" algn="tl">
                  <a:srgbClr val="C0C0C0"/>
                </a:outerShdw>
              </a:effectLst>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21255068"/>
              </p:ext>
            </p:extLst>
          </p:nvPr>
        </p:nvGraphicFramePr>
        <p:xfrm>
          <a:off x="1115616" y="3789040"/>
          <a:ext cx="6760790" cy="1391920"/>
        </p:xfrm>
        <a:graphic>
          <a:graphicData uri="http://schemas.openxmlformats.org/drawingml/2006/table">
            <a:tbl>
              <a:tblPr>
                <a:tableStyleId>{5C22544A-7EE6-4342-B048-85BDC9FD1C3A}</a:tableStyleId>
              </a:tblPr>
              <a:tblGrid>
                <a:gridCol w="162560"/>
                <a:gridCol w="1133584"/>
                <a:gridCol w="5464646"/>
              </a:tblGrid>
              <a:tr h="1183392">
                <a:tc>
                  <a:txBody>
                    <a:bodyPr/>
                    <a:lstStyle/>
                    <a:p>
                      <a:pPr>
                        <a:lnSpc>
                          <a:spcPts val="1100"/>
                        </a:lnSpc>
                        <a:spcBef>
                          <a:spcPts val="150"/>
                        </a:spcBef>
                        <a:spcAft>
                          <a:spcPts val="150"/>
                        </a:spcAft>
                        <a:tabLst>
                          <a:tab pos="107950" algn="l"/>
                        </a:tabLst>
                      </a:pPr>
                      <a:r>
                        <a:rPr lang="en-GB" sz="1600" kern="1400" spc="-10" dirty="0">
                          <a:effectLst/>
                        </a:rPr>
                        <a:t> </a:t>
                      </a:r>
                      <a:endParaRPr lang="en-US" sz="1600" dirty="0">
                        <a:effectLst/>
                        <a:latin typeface="Times New Roman"/>
                        <a:ea typeface="Times New Roman"/>
                      </a:endParaRPr>
                    </a:p>
                  </a:txBody>
                  <a:tcPr marL="68580" marR="68580" marT="0" marB="0"/>
                </a:tc>
                <a:tc>
                  <a:txBody>
                    <a:bodyPr/>
                    <a:lstStyle/>
                    <a:p>
                      <a:pPr algn="r">
                        <a:lnSpc>
                          <a:spcPct val="100000"/>
                        </a:lnSpc>
                        <a:spcBef>
                          <a:spcPts val="150"/>
                        </a:spcBef>
                        <a:spcAft>
                          <a:spcPts val="150"/>
                        </a:spcAft>
                        <a:tabLst>
                          <a:tab pos="107950" algn="l"/>
                        </a:tabLst>
                      </a:pPr>
                      <a:endParaRPr lang="en-US" sz="1600" dirty="0" smtClean="0">
                        <a:effectLst/>
                        <a:latin typeface="Arial Unicode MS" pitchFamily="34" charset="-128"/>
                        <a:ea typeface="Arial Unicode MS" pitchFamily="34" charset="-128"/>
                        <a:cs typeface="Arial Unicode MS" pitchFamily="34" charset="-128"/>
                      </a:endParaRPr>
                    </a:p>
                    <a:p>
                      <a:pPr algn="r">
                        <a:lnSpc>
                          <a:spcPct val="100000"/>
                        </a:lnSpc>
                        <a:spcBef>
                          <a:spcPts val="150"/>
                        </a:spcBef>
                        <a:spcAft>
                          <a:spcPts val="150"/>
                        </a:spcAft>
                        <a:tabLst>
                          <a:tab pos="107950" algn="l"/>
                        </a:tabLst>
                      </a:pPr>
                      <a:r>
                        <a:rPr kumimoji="0" lang="en-US" sz="1800" b="0" i="0" u="none" strike="noStrike" kern="1200" baseline="0" dirty="0" smtClean="0">
                          <a:solidFill>
                            <a:schemeClr val="dk1"/>
                          </a:solidFill>
                          <a:latin typeface="+mn-lt"/>
                          <a:ea typeface="+mn-ea"/>
                          <a:cs typeface="+mn-cs"/>
                        </a:rPr>
                        <a:t>9.22.4          </a:t>
                      </a:r>
                      <a:endParaRPr lang="en-US" sz="1600" dirty="0">
                        <a:effectLst/>
                        <a:latin typeface="Arial Unicode MS" pitchFamily="34" charset="-128"/>
                        <a:ea typeface="Arial Unicode MS" pitchFamily="34" charset="-128"/>
                        <a:cs typeface="Arial Unicode MS" pitchFamily="34" charset="-128"/>
                      </a:endParaRPr>
                    </a:p>
                  </a:txBody>
                  <a:tcPr marL="68580" marR="68580" marT="0" marB="0"/>
                </a:tc>
                <a:tc>
                  <a:txBody>
                    <a:bodyPr/>
                    <a:lstStyle/>
                    <a:p>
                      <a:pPr>
                        <a:lnSpc>
                          <a:spcPct val="100000"/>
                        </a:lnSpc>
                        <a:spcBef>
                          <a:spcPts val="150"/>
                        </a:spcBef>
                        <a:spcAft>
                          <a:spcPts val="150"/>
                        </a:spcAft>
                        <a:tabLst>
                          <a:tab pos="107950" algn="l"/>
                        </a:tabLst>
                      </a:pPr>
                      <a:endParaRPr lang="en-US" sz="1600" dirty="0" smtClean="0">
                        <a:effectLst/>
                        <a:latin typeface="Arial Unicode MS" pitchFamily="34" charset="-128"/>
                        <a:ea typeface="Arial Unicode MS" pitchFamily="34" charset="-128"/>
                        <a:cs typeface="Arial Unicode MS" pitchFamily="34" charset="-128"/>
                      </a:endParaRPr>
                    </a:p>
                    <a:p>
                      <a:pPr marL="0" marR="0" indent="0" algn="l" defTabSz="914400" rtl="0" eaLnBrk="1" fontAlgn="auto" latinLnBrk="0" hangingPunct="1">
                        <a:lnSpc>
                          <a:spcPct val="100000"/>
                        </a:lnSpc>
                        <a:spcBef>
                          <a:spcPts val="150"/>
                        </a:spcBef>
                        <a:spcAft>
                          <a:spcPts val="150"/>
                        </a:spcAft>
                        <a:buClrTx/>
                        <a:buSzTx/>
                        <a:buFontTx/>
                        <a:buNone/>
                        <a:tabLst>
                          <a:tab pos="107950" algn="l"/>
                        </a:tabLst>
                        <a:defRPr/>
                      </a:pPr>
                      <a:r>
                        <a:rPr kumimoji="0" lang="en-US" sz="1800" b="0" i="0" u="none" strike="noStrike" kern="1200" baseline="0" dirty="0" smtClean="0">
                          <a:solidFill>
                            <a:schemeClr val="dk1"/>
                          </a:solidFill>
                          <a:latin typeface="+mn-lt"/>
                          <a:ea typeface="+mn-ea"/>
                          <a:cs typeface="+mn-cs"/>
                        </a:rPr>
                        <a:t>Know that electricity in Qatar is generated using gas turbines and that much of the</a:t>
                      </a:r>
                      <a:r>
                        <a:rPr kumimoji="0" lang="ar-QA" sz="1800" b="0" i="0" u="none" strike="noStrike" kern="1200" baseline="0" dirty="0" smtClean="0">
                          <a:solidFill>
                            <a:schemeClr val="dk1"/>
                          </a:solidFill>
                          <a:latin typeface="+mn-lt"/>
                          <a:ea typeface="+mn-ea"/>
                          <a:cs typeface="+mn-cs"/>
                        </a:rPr>
                        <a:t> </a:t>
                      </a:r>
                      <a:r>
                        <a:rPr kumimoji="0" lang="en-US" sz="1800" b="0" i="0" u="none" strike="noStrike" kern="1200" baseline="0" dirty="0" smtClean="0">
                          <a:solidFill>
                            <a:schemeClr val="dk1"/>
                          </a:solidFill>
                          <a:latin typeface="+mn-lt"/>
                          <a:ea typeface="+mn-ea"/>
                          <a:cs typeface="+mn-cs"/>
                        </a:rPr>
                        <a:t>waste heat from the turbines is used to make potable water from seawater</a:t>
                      </a:r>
                      <a:endParaRPr lang="en-US" sz="1600" dirty="0">
                        <a:effectLst/>
                        <a:latin typeface="Arial Unicode MS" pitchFamily="34" charset="-128"/>
                        <a:ea typeface="Arial Unicode MS" pitchFamily="34" charset="-128"/>
                        <a:cs typeface="Arial Unicode MS" pitchFamily="34" charset="-128"/>
                      </a:endParaRPr>
                    </a:p>
                  </a:txBody>
                  <a:tcPr marL="68580" marR="68580" marT="0" marB="0"/>
                </a:tc>
              </a:tr>
            </a:tbl>
          </a:graphicData>
        </a:graphic>
      </p:graphicFrame>
      <p:sp>
        <p:nvSpPr>
          <p:cNvPr id="6" name="Rectangle 1"/>
          <p:cNvSpPr>
            <a:spLocks noGrp="1" noChangeArrowheads="1"/>
          </p:cNvSpPr>
          <p:nvPr>
            <p:ph type="subTitle" idx="1"/>
          </p:nvPr>
        </p:nvSpPr>
        <p:spPr bwMode="auto">
          <a:xfrm>
            <a:off x="611560" y="2276872"/>
            <a:ext cx="80626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07950" algn="l"/>
              </a:tabLst>
            </a:pPr>
            <a:r>
              <a:rPr kumimoji="0" lang="ar-QA" sz="2400" b="0" i="0" u="sng" strike="noStrike" cap="none" normalizeH="0" baseline="0" dirty="0" smtClean="0">
                <a:ln>
                  <a:noFill/>
                </a:ln>
                <a:solidFill>
                  <a:schemeClr val="tx1"/>
                </a:solidFill>
                <a:effectLst/>
                <a:latin typeface="Calibri" pitchFamily="34" charset="0"/>
                <a:ea typeface="Calibri" pitchFamily="34" charset="0"/>
                <a:cs typeface="Arial" pitchFamily="34" charset="0"/>
              </a:rPr>
              <a:t>اكتب الطرق المختلفة التي يمكن أن تستخدمها لتحقيق التكامل بين العلوم والدراسات الإجتماعية في المعيار التالي </a:t>
            </a:r>
            <a:r>
              <a:rPr lang="ar-QA" sz="2400" u="sng" dirty="0" smtClean="0">
                <a:solidFill>
                  <a:schemeClr val="tx1"/>
                </a:solidFill>
                <a:latin typeface="Calibri" pitchFamily="34" charset="0"/>
                <a:ea typeface="Calibri" pitchFamily="34"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tab pos="107950" algn="l"/>
              </a:tabLst>
            </a:pPr>
            <a:r>
              <a:rPr kumimoji="0" lang="ar-QA"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976541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Content Placeholder 7" descr="bs00554_.jpg"/>
          <p:cNvPicPr>
            <a:picLocks noGrp="1" noChangeAspect="1"/>
          </p:cNvPicPr>
          <p:nvPr>
            <p:ph sz="half" idx="1"/>
          </p:nvPr>
        </p:nvPicPr>
        <p:blipFill>
          <a:blip r:embed="rId2" cstate="print"/>
          <a:srcRect/>
          <a:stretch>
            <a:fillRect/>
          </a:stretch>
        </p:blipFill>
        <p:spPr>
          <a:xfrm>
            <a:off x="5652120" y="4509120"/>
            <a:ext cx="1674592" cy="1462261"/>
          </a:xfrm>
        </p:spPr>
      </p:pic>
      <p:sp>
        <p:nvSpPr>
          <p:cNvPr id="9221" name="Content Placeholder 10"/>
          <p:cNvSpPr>
            <a:spLocks noGrp="1"/>
          </p:cNvSpPr>
          <p:nvPr>
            <p:ph sz="half" idx="2"/>
          </p:nvPr>
        </p:nvSpPr>
        <p:spPr>
          <a:xfrm>
            <a:off x="3419872" y="1916832"/>
            <a:ext cx="5319722" cy="2915816"/>
          </a:xfrm>
        </p:spPr>
        <p:txBody>
          <a:bodyPr>
            <a:normAutofit/>
          </a:bodyPr>
          <a:lstStyle/>
          <a:p>
            <a:pPr algn="r" rtl="1" eaLnBrk="1" hangingPunct="1"/>
            <a:r>
              <a:rPr lang="ar-QA" sz="2200" dirty="0" smtClean="0">
                <a:latin typeface="Times New Roman" pitchFamily="18" charset="0"/>
                <a:cs typeface="Times New Roman" pitchFamily="18" charset="0"/>
              </a:rPr>
              <a:t>تعتبر فروع اللغة الأكثر والأسهل تكاملاً مع المواد المختلفة .</a:t>
            </a:r>
          </a:p>
          <a:p>
            <a:pPr algn="r" rtl="1" eaLnBrk="1" hangingPunct="1"/>
            <a:endParaRPr lang="ar-QA" sz="2200" dirty="0" smtClean="0">
              <a:latin typeface="Times New Roman" pitchFamily="18" charset="0"/>
              <a:cs typeface="Times New Roman" pitchFamily="18" charset="0"/>
            </a:endParaRPr>
          </a:p>
          <a:p>
            <a:pPr algn="r" rtl="1" eaLnBrk="1" hangingPunct="1"/>
            <a:r>
              <a:rPr lang="ar-QA" sz="2200" dirty="0" smtClean="0">
                <a:latin typeface="Times New Roman" pitchFamily="18" charset="0"/>
                <a:cs typeface="Times New Roman" pitchFamily="18" charset="0"/>
              </a:rPr>
              <a:t>ففي أي وقت يقرأ الطلاب سواءً  مع أنفسهم أو بصوت عالي داخل الغرفة الصفية أو يقومون بكتابة </a:t>
            </a:r>
            <a:r>
              <a:rPr lang="ar-QA" sz="2200" dirty="0">
                <a:latin typeface="Times New Roman" pitchFamily="18" charset="0"/>
                <a:cs typeface="Times New Roman" pitchFamily="18" charset="0"/>
              </a:rPr>
              <a:t>أ</a:t>
            </a:r>
            <a:r>
              <a:rPr lang="ar-QA" sz="2200" dirty="0" smtClean="0">
                <a:latin typeface="Times New Roman" pitchFamily="18" charset="0"/>
                <a:cs typeface="Times New Roman" pitchFamily="18" charset="0"/>
              </a:rPr>
              <a:t>وراق و تلخيصات فهذا يعتبر تكامل للعلوم مع اللغة .</a:t>
            </a:r>
            <a:endParaRPr lang="ar-QA" sz="2200" dirty="0">
              <a:latin typeface="Times New Roman" pitchFamily="18" charset="0"/>
              <a:cs typeface="Times New Roman" pitchFamily="18" charset="0"/>
            </a:endParaRPr>
          </a:p>
        </p:txBody>
      </p:sp>
      <p:sp>
        <p:nvSpPr>
          <p:cNvPr id="9218" name="Title 1"/>
          <p:cNvSpPr>
            <a:spLocks noGrp="1"/>
          </p:cNvSpPr>
          <p:nvPr>
            <p:ph type="title"/>
          </p:nvPr>
        </p:nvSpPr>
        <p:spPr bwMode="auto"/>
        <p:txBody>
          <a:bodyPr>
            <a:normAutofit/>
          </a:bodyPr>
          <a:lstStyle/>
          <a:p>
            <a:pPr algn="ctr" eaLnBrk="1" hangingPunct="1"/>
            <a:r>
              <a:rPr lang="en-US" sz="3200" u="sng" dirty="0" smtClean="0">
                <a:solidFill>
                  <a:schemeClr val="tx1"/>
                </a:solidFill>
                <a:latin typeface="Times New Roman" pitchFamily="18" charset="0"/>
                <a:cs typeface="Times New Roman" pitchFamily="18" charset="0"/>
              </a:rPr>
              <a:t>3- I</a:t>
            </a:r>
            <a:r>
              <a:rPr lang="en-US" sz="3200" u="sng" cap="none" dirty="0" smtClean="0">
                <a:solidFill>
                  <a:schemeClr val="tx1"/>
                </a:solidFill>
                <a:latin typeface="Times New Roman" pitchFamily="18" charset="0"/>
                <a:cs typeface="Times New Roman" pitchFamily="18" charset="0"/>
              </a:rPr>
              <a:t>ntegration between science and language</a:t>
            </a:r>
            <a:r>
              <a:rPr lang="ar-QA" sz="3200" u="sng" cap="none" dirty="0" smtClean="0">
                <a:solidFill>
                  <a:schemeClr val="tx1"/>
                </a:solidFill>
                <a:latin typeface="Times New Roman" pitchFamily="18" charset="0"/>
                <a:cs typeface="Times New Roman" pitchFamily="18" charset="0"/>
              </a:rPr>
              <a:t/>
            </a:r>
            <a:br>
              <a:rPr lang="ar-QA" sz="3200" u="sng" cap="none" dirty="0" smtClean="0">
                <a:solidFill>
                  <a:schemeClr val="tx1"/>
                </a:solidFill>
                <a:latin typeface="Times New Roman" pitchFamily="18" charset="0"/>
                <a:cs typeface="Times New Roman" pitchFamily="18" charset="0"/>
              </a:rPr>
            </a:br>
            <a:r>
              <a:rPr lang="ar-QA" sz="3200" u="sng" dirty="0" smtClean="0">
                <a:solidFill>
                  <a:schemeClr val="tx1"/>
                </a:solidFill>
                <a:latin typeface="Times New Roman" pitchFamily="18" charset="0"/>
                <a:cs typeface="Times New Roman" pitchFamily="18" charset="0"/>
              </a:rPr>
              <a:t>التكامل بين العلوم واللغة </a:t>
            </a:r>
            <a:endParaRPr lang="en-US" sz="3200" u="sng" cap="none" dirty="0" smtClean="0">
              <a:solidFill>
                <a:schemeClr val="tx1"/>
              </a:solidFill>
              <a:latin typeface="Times New Roman" pitchFamily="18" charset="0"/>
              <a:cs typeface="Times New Roman" pitchFamily="18" charset="0"/>
            </a:endParaRPr>
          </a:p>
        </p:txBody>
      </p:sp>
      <p:pic>
        <p:nvPicPr>
          <p:cNvPr id="9220" name="Picture 9" descr="pen_and_PAper.JPG"/>
          <p:cNvPicPr>
            <a:picLocks noChangeAspect="1"/>
          </p:cNvPicPr>
          <p:nvPr/>
        </p:nvPicPr>
        <p:blipFill>
          <a:blip r:embed="rId3" cstate="print"/>
          <a:srcRect/>
          <a:stretch>
            <a:fillRect/>
          </a:stretch>
        </p:blipFill>
        <p:spPr bwMode="auto">
          <a:xfrm>
            <a:off x="2123728" y="4509120"/>
            <a:ext cx="1516959" cy="134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259632" y="2636912"/>
            <a:ext cx="6593160" cy="2116832"/>
          </a:xfrm>
        </p:spPr>
        <p:txBody>
          <a:bodyPr>
            <a:normAutofit/>
          </a:bodyPr>
          <a:lstStyle/>
          <a:p>
            <a:pPr marL="109728" indent="0" algn="r" eaLnBrk="1" hangingPunct="1">
              <a:lnSpc>
                <a:spcPct val="80000"/>
              </a:lnSpc>
              <a:buNone/>
            </a:pPr>
            <a:r>
              <a:rPr lang="ar-QA" sz="2800" dirty="0" smtClean="0">
                <a:latin typeface="Times New Roman" pitchFamily="18" charset="0"/>
                <a:cs typeface="Times New Roman" pitchFamily="18" charset="0"/>
              </a:rPr>
              <a:t>حيث يستطيع الطلاب من خلال المشاريع القيام بــ :-</a:t>
            </a:r>
          </a:p>
          <a:p>
            <a:pPr marL="109728" indent="0" algn="r" rtl="1">
              <a:lnSpc>
                <a:spcPct val="80000"/>
              </a:lnSpc>
              <a:buNone/>
            </a:pPr>
            <a:endParaRPr lang="ar-QA" sz="2800" dirty="0" smtClean="0">
              <a:latin typeface="Times New Roman" pitchFamily="18" charset="0"/>
              <a:cs typeface="Times New Roman" pitchFamily="18" charset="0"/>
            </a:endParaRPr>
          </a:p>
          <a:p>
            <a:pPr algn="r" rtl="1">
              <a:lnSpc>
                <a:spcPct val="80000"/>
              </a:lnSpc>
              <a:buFont typeface="Wingdings" pitchFamily="2" charset="2"/>
              <a:buChar char="§"/>
            </a:pPr>
            <a:r>
              <a:rPr lang="ar-QA" sz="2800" dirty="0" smtClean="0">
                <a:latin typeface="Times New Roman" pitchFamily="18" charset="0"/>
                <a:cs typeface="Times New Roman" pitchFamily="18" charset="0"/>
              </a:rPr>
              <a:t>عمليات بحثية معينة </a:t>
            </a:r>
          </a:p>
          <a:p>
            <a:pPr algn="r" rtl="1">
              <a:lnSpc>
                <a:spcPct val="80000"/>
              </a:lnSpc>
              <a:buFont typeface="Wingdings" pitchFamily="2" charset="2"/>
              <a:buChar char="§"/>
            </a:pPr>
            <a:r>
              <a:rPr lang="ar-QA" sz="2800" dirty="0" smtClean="0">
                <a:latin typeface="Times New Roman" pitchFamily="18" charset="0"/>
                <a:cs typeface="Times New Roman" pitchFamily="18" charset="0"/>
              </a:rPr>
              <a:t>كتابة تقارير </a:t>
            </a:r>
          </a:p>
          <a:p>
            <a:pPr algn="r" rtl="1">
              <a:lnSpc>
                <a:spcPct val="80000"/>
              </a:lnSpc>
              <a:buFont typeface="Wingdings" pitchFamily="2" charset="2"/>
              <a:buChar char="§"/>
            </a:pPr>
            <a:r>
              <a:rPr lang="ar-QA" sz="2800" dirty="0" smtClean="0">
                <a:latin typeface="Times New Roman" pitchFamily="18" charset="0"/>
                <a:cs typeface="Times New Roman" pitchFamily="18" charset="0"/>
              </a:rPr>
              <a:t>ثم عرضها </a:t>
            </a:r>
            <a:endParaRPr lang="en-US" sz="2800" dirty="0" smtClean="0">
              <a:latin typeface="Times New Roman" pitchFamily="18" charset="0"/>
              <a:cs typeface="Times New Roman" pitchFamily="18" charset="0"/>
            </a:endParaRPr>
          </a:p>
        </p:txBody>
      </p:sp>
      <p:sp>
        <p:nvSpPr>
          <p:cNvPr id="12290" name="Title 1"/>
          <p:cNvSpPr>
            <a:spLocks noGrp="1"/>
          </p:cNvSpPr>
          <p:nvPr>
            <p:ph type="title"/>
          </p:nvPr>
        </p:nvSpPr>
        <p:spPr bwMode="auto"/>
        <p:txBody>
          <a:bodyPr>
            <a:normAutofit/>
          </a:bodyPr>
          <a:lstStyle/>
          <a:p>
            <a:pPr algn="ctr" eaLnBrk="1" hangingPunct="1"/>
            <a:r>
              <a:rPr lang="ar-QA" sz="2800" cap="none" dirty="0" smtClean="0">
                <a:solidFill>
                  <a:schemeClr val="tx1"/>
                </a:solidFill>
                <a:latin typeface="Times New Roman" pitchFamily="18" charset="0"/>
                <a:cs typeface="Times New Roman" pitchFamily="18" charset="0"/>
              </a:rPr>
              <a:t>من أفضل الأمثلة على دمج العلوم مع اللغة هي العمل عن طريق المشاريع </a:t>
            </a:r>
            <a:endParaRPr lang="en-US" sz="2800" cap="none"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8643" y="1844824"/>
            <a:ext cx="7772400" cy="1199704"/>
          </a:xfrm>
        </p:spPr>
        <p:txBody>
          <a:bodyPr/>
          <a:lstStyle/>
          <a:p>
            <a:r>
              <a:rPr lang="ar-QA" dirty="0" smtClean="0"/>
              <a:t>ففي كل مرة ترسم رسماً أو تصنع نموذجاً أو تبتكر تصميما أوتُعد معرضاً فإنك تقوم بدمج العلوم مع الفن .</a:t>
            </a:r>
            <a:endParaRPr lang="en-US" dirty="0"/>
          </a:p>
        </p:txBody>
      </p:sp>
      <p:sp>
        <p:nvSpPr>
          <p:cNvPr id="6" name="TextBox 5"/>
          <p:cNvSpPr txBox="1"/>
          <p:nvPr/>
        </p:nvSpPr>
        <p:spPr>
          <a:xfrm>
            <a:off x="1000100" y="357166"/>
            <a:ext cx="6929486" cy="954107"/>
          </a:xfrm>
          <a:prstGeom prst="rect">
            <a:avLst/>
          </a:prstGeom>
          <a:noFill/>
        </p:spPr>
        <p:txBody>
          <a:bodyPr wrap="square" rtlCol="0">
            <a:spAutoFit/>
          </a:bodyPr>
          <a:lstStyle/>
          <a:p>
            <a:pPr algn="ctr"/>
            <a:r>
              <a:rPr lang="en-US" sz="2800" b="1" u="sng" dirty="0" smtClean="0">
                <a:latin typeface="Times New Roman" pitchFamily="18" charset="0"/>
                <a:cs typeface="Times New Roman" pitchFamily="18" charset="0"/>
              </a:rPr>
              <a:t>4-  Integration between science and art </a:t>
            </a:r>
          </a:p>
          <a:p>
            <a:pPr algn="ctr" rtl="1"/>
            <a:r>
              <a:rPr lang="ar-QA" sz="2800" b="1" u="sng" dirty="0" smtClean="0">
                <a:latin typeface="Times New Roman" pitchFamily="18" charset="0"/>
                <a:cs typeface="Times New Roman" pitchFamily="18" charset="0"/>
              </a:rPr>
              <a:t>تكامل العلوم مع التربية الفنية </a:t>
            </a:r>
          </a:p>
        </p:txBody>
      </p:sp>
      <p:pic>
        <p:nvPicPr>
          <p:cNvPr id="7" name="Picture 5" descr="paintbrush-and-pallet-clip-art-thumb2205488.jpg"/>
          <p:cNvPicPr>
            <a:picLocks noChangeAspect="1"/>
          </p:cNvPicPr>
          <p:nvPr/>
        </p:nvPicPr>
        <p:blipFill>
          <a:blip r:embed="rId2" cstate="print"/>
          <a:srcRect/>
          <a:stretch>
            <a:fillRect/>
          </a:stretch>
        </p:blipFill>
        <p:spPr bwMode="auto">
          <a:xfrm>
            <a:off x="1907704" y="3068960"/>
            <a:ext cx="1905000" cy="2006600"/>
          </a:xfrm>
          <a:prstGeom prst="rect">
            <a:avLst/>
          </a:prstGeom>
          <a:noFill/>
          <a:ln w="9525">
            <a:noFill/>
            <a:miter lim="800000"/>
            <a:headEnd/>
            <a:tailEnd/>
          </a:ln>
        </p:spPr>
      </p:pic>
    </p:spTree>
    <p:extLst>
      <p:ext uri="{BB962C8B-B14F-4D97-AF65-F5344CB8AC3E}">
        <p14:creationId xmlns:p14="http://schemas.microsoft.com/office/powerpoint/2010/main" val="1882522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79463" y="107950"/>
            <a:ext cx="7581900" cy="1654175"/>
          </a:xfrm>
        </p:spPr>
        <p:txBody>
          <a:bodyPr>
            <a:normAutofit/>
          </a:bodyPr>
          <a:lstStyle/>
          <a:p>
            <a:pPr algn="ctr" eaLnBrk="1" hangingPunct="1">
              <a:defRPr/>
            </a:pPr>
            <a:r>
              <a:rPr lang="ar-QA" sz="2800" cap="none" dirty="0" smtClean="0">
                <a:solidFill>
                  <a:schemeClr val="tx1"/>
                </a:solidFill>
                <a:effectLst/>
                <a:latin typeface="Times New Roman" pitchFamily="18" charset="0"/>
                <a:cs typeface="Times New Roman" pitchFamily="18" charset="0"/>
              </a:rPr>
              <a:t>لماذا التكامل بين العلوم والتربية الفنية ؟</a:t>
            </a:r>
            <a:endParaRPr lang="en-US" sz="2800" cap="none" dirty="0" smtClean="0">
              <a:solidFill>
                <a:schemeClr val="tx1"/>
              </a:solidFill>
              <a:effectLst/>
              <a:latin typeface="Times New Roman" pitchFamily="18" charset="0"/>
              <a:cs typeface="Times New Roman" pitchFamily="18" charset="0"/>
            </a:endParaRPr>
          </a:p>
        </p:txBody>
      </p:sp>
      <p:sp>
        <p:nvSpPr>
          <p:cNvPr id="2" name="Content Placeholder 4"/>
          <p:cNvSpPr>
            <a:spLocks noGrp="1"/>
          </p:cNvSpPr>
          <p:nvPr>
            <p:ph sz="half" idx="2"/>
          </p:nvPr>
        </p:nvSpPr>
        <p:spPr>
          <a:xfrm>
            <a:off x="3275856" y="1892300"/>
            <a:ext cx="5085507" cy="3975100"/>
          </a:xfrm>
        </p:spPr>
        <p:txBody>
          <a:bodyPr>
            <a:normAutofit/>
          </a:bodyPr>
          <a:lstStyle/>
          <a:p>
            <a:pPr algn="r" rtl="1">
              <a:buNone/>
              <a:defRPr/>
            </a:pPr>
            <a:r>
              <a:rPr lang="ar-QA" sz="2400" dirty="0" smtClean="0">
                <a:effectLst>
                  <a:outerShdw blurRad="38100" dist="38100" dir="2700000" algn="tl">
                    <a:srgbClr val="C0C0C0"/>
                  </a:outerShdw>
                </a:effectLst>
                <a:latin typeface="Times New Roman" pitchFamily="18" charset="0"/>
                <a:cs typeface="Times New Roman" pitchFamily="18" charset="0"/>
              </a:rPr>
              <a:t>حيث يتعلم </a:t>
            </a:r>
            <a:r>
              <a:rPr lang="ar-QA" sz="2400" dirty="0">
                <a:effectLst>
                  <a:outerShdw blurRad="38100" dist="38100" dir="2700000" algn="tl">
                    <a:srgbClr val="C0C0C0"/>
                  </a:outerShdw>
                </a:effectLst>
                <a:latin typeface="Times New Roman" pitchFamily="18" charset="0"/>
                <a:cs typeface="Times New Roman" pitchFamily="18" charset="0"/>
              </a:rPr>
              <a:t>الطلاب </a:t>
            </a:r>
            <a:r>
              <a:rPr lang="ar-QA" sz="2400" dirty="0" smtClean="0">
                <a:effectLst>
                  <a:outerShdw blurRad="38100" dist="38100" dir="2700000" algn="tl">
                    <a:srgbClr val="C0C0C0"/>
                  </a:outerShdw>
                </a:effectLst>
                <a:latin typeface="Times New Roman" pitchFamily="18" charset="0"/>
                <a:cs typeface="Times New Roman" pitchFamily="18" charset="0"/>
              </a:rPr>
              <a:t>وفق مجموعة </a:t>
            </a:r>
            <a:r>
              <a:rPr lang="ar-QA" sz="2400" dirty="0">
                <a:effectLst>
                  <a:outerShdw blurRad="38100" dist="38100" dir="2700000" algn="tl">
                    <a:srgbClr val="C0C0C0"/>
                  </a:outerShdw>
                </a:effectLst>
                <a:latin typeface="Times New Roman" pitchFamily="18" charset="0"/>
                <a:cs typeface="Times New Roman" pitchFamily="18" charset="0"/>
              </a:rPr>
              <a:t>متنوعة من </a:t>
            </a:r>
            <a:r>
              <a:rPr lang="ar-QA" sz="2400" dirty="0" smtClean="0">
                <a:effectLst>
                  <a:outerShdw blurRad="38100" dist="38100" dir="2700000" algn="tl">
                    <a:srgbClr val="C0C0C0"/>
                  </a:outerShdw>
                </a:effectLst>
                <a:latin typeface="Times New Roman" pitchFamily="18" charset="0"/>
                <a:cs typeface="Times New Roman" pitchFamily="18" charset="0"/>
              </a:rPr>
              <a:t>الأنماط ،  منها :- </a:t>
            </a:r>
          </a:p>
          <a:p>
            <a:pPr algn="r" rtl="1">
              <a:buNone/>
              <a:defRPr/>
            </a:pPr>
            <a:endParaRPr lang="ar-QA" sz="2400" dirty="0">
              <a:effectLst>
                <a:outerShdw blurRad="38100" dist="38100" dir="2700000" algn="tl">
                  <a:srgbClr val="C0C0C0"/>
                </a:outerShdw>
              </a:effectLst>
              <a:latin typeface="Times New Roman" pitchFamily="18" charset="0"/>
              <a:cs typeface="Times New Roman" pitchFamily="18" charset="0"/>
            </a:endParaRPr>
          </a:p>
          <a:p>
            <a:pPr algn="r" rtl="1">
              <a:buFont typeface="Wingdings" pitchFamily="2" charset="2"/>
              <a:buChar char="§"/>
              <a:defRPr/>
            </a:pPr>
            <a:r>
              <a:rPr lang="ar-QA" sz="2400" dirty="0">
                <a:effectLst>
                  <a:outerShdw blurRad="38100" dist="38100" dir="2700000" algn="tl">
                    <a:srgbClr val="C0C0C0"/>
                  </a:outerShdw>
                </a:effectLst>
                <a:latin typeface="Times New Roman" pitchFamily="18" charset="0"/>
                <a:cs typeface="Times New Roman" pitchFamily="18" charset="0"/>
              </a:rPr>
              <a:t>التعلم </a:t>
            </a:r>
            <a:r>
              <a:rPr lang="ar-QA" sz="2400" dirty="0" smtClean="0">
                <a:effectLst>
                  <a:outerShdw blurRad="38100" dist="38100" dir="2700000" algn="tl">
                    <a:srgbClr val="C0C0C0"/>
                  </a:outerShdw>
                </a:effectLst>
                <a:latin typeface="Times New Roman" pitchFamily="18" charset="0"/>
                <a:cs typeface="Times New Roman" pitchFamily="18" charset="0"/>
              </a:rPr>
              <a:t>البصري </a:t>
            </a:r>
            <a:r>
              <a:rPr lang="ar-QA" sz="2400" dirty="0">
                <a:effectLst>
                  <a:outerShdw blurRad="38100" dist="38100" dir="2700000" algn="tl">
                    <a:srgbClr val="C0C0C0"/>
                  </a:outerShdw>
                </a:effectLst>
                <a:latin typeface="Times New Roman" pitchFamily="18" charset="0"/>
                <a:cs typeface="Times New Roman" pitchFamily="18" charset="0"/>
              </a:rPr>
              <a:t>- رؤية</a:t>
            </a:r>
          </a:p>
          <a:p>
            <a:pPr algn="r" rtl="1">
              <a:buFont typeface="Wingdings" pitchFamily="2" charset="2"/>
              <a:buChar char="§"/>
              <a:defRPr/>
            </a:pPr>
            <a:r>
              <a:rPr lang="ar-QA" sz="2400" dirty="0">
                <a:effectLst>
                  <a:outerShdw blurRad="38100" dist="38100" dir="2700000" algn="tl">
                    <a:srgbClr val="C0C0C0"/>
                  </a:outerShdw>
                </a:effectLst>
                <a:latin typeface="Times New Roman" pitchFamily="18" charset="0"/>
                <a:cs typeface="Times New Roman" pitchFamily="18" charset="0"/>
              </a:rPr>
              <a:t>التعلم </a:t>
            </a:r>
            <a:r>
              <a:rPr lang="ar-QA" sz="2400" dirty="0" smtClean="0">
                <a:effectLst>
                  <a:outerShdw blurRad="38100" dist="38100" dir="2700000" algn="tl">
                    <a:srgbClr val="C0C0C0"/>
                  </a:outerShdw>
                </a:effectLst>
                <a:latin typeface="Times New Roman" pitchFamily="18" charset="0"/>
                <a:cs typeface="Times New Roman" pitchFamily="18" charset="0"/>
              </a:rPr>
              <a:t>السمعي </a:t>
            </a:r>
            <a:r>
              <a:rPr lang="ar-QA" sz="2400" dirty="0">
                <a:effectLst>
                  <a:outerShdw blurRad="38100" dist="38100" dir="2700000" algn="tl">
                    <a:srgbClr val="C0C0C0"/>
                  </a:outerShdw>
                </a:effectLst>
                <a:latin typeface="Times New Roman" pitchFamily="18" charset="0"/>
                <a:cs typeface="Times New Roman" pitchFamily="18" charset="0"/>
              </a:rPr>
              <a:t>- السمع</a:t>
            </a:r>
          </a:p>
          <a:p>
            <a:pPr algn="r" rtl="1">
              <a:buFont typeface="Wingdings" pitchFamily="2" charset="2"/>
              <a:buChar char="§"/>
              <a:defRPr/>
            </a:pPr>
            <a:r>
              <a:rPr lang="ar-QA" sz="2400" dirty="0" smtClean="0">
                <a:effectLst>
                  <a:outerShdw blurRad="38100" dist="38100" dir="2700000" algn="tl">
                    <a:srgbClr val="C0C0C0"/>
                  </a:outerShdw>
                </a:effectLst>
                <a:latin typeface="Times New Roman" pitchFamily="18" charset="0"/>
                <a:cs typeface="Times New Roman" pitchFamily="18" charset="0"/>
              </a:rPr>
              <a:t>التعلم الحركية </a:t>
            </a:r>
            <a:r>
              <a:rPr lang="ar-QA" sz="2400" dirty="0">
                <a:effectLst>
                  <a:outerShdw blurRad="38100" dist="38100" dir="2700000" algn="tl">
                    <a:srgbClr val="C0C0C0"/>
                  </a:outerShdw>
                </a:effectLst>
                <a:latin typeface="Times New Roman" pitchFamily="18" charset="0"/>
                <a:cs typeface="Times New Roman" pitchFamily="18" charset="0"/>
              </a:rPr>
              <a:t>- </a:t>
            </a:r>
            <a:r>
              <a:rPr lang="ar-QA" sz="2400" dirty="0" smtClean="0">
                <a:effectLst>
                  <a:outerShdw blurRad="38100" dist="38100" dir="2700000" algn="tl">
                    <a:srgbClr val="C0C0C0"/>
                  </a:outerShdw>
                </a:effectLst>
                <a:latin typeface="Times New Roman" pitchFamily="18" charset="0"/>
                <a:cs typeface="Times New Roman" pitchFamily="18" charset="0"/>
              </a:rPr>
              <a:t>الممارسة</a:t>
            </a:r>
            <a:endParaRPr lang="ar-QA" sz="2400" dirty="0">
              <a:effectLst>
                <a:outerShdw blurRad="38100" dist="38100" dir="2700000" algn="tl">
                  <a:srgbClr val="C0C0C0"/>
                </a:outerShdw>
              </a:effectLst>
              <a:latin typeface="Times New Roman" pitchFamily="18" charset="0"/>
              <a:cs typeface="Times New Roman" pitchFamily="18" charset="0"/>
            </a:endParaRPr>
          </a:p>
          <a:p>
            <a:pPr algn="r" rtl="1">
              <a:buNone/>
              <a:defRPr/>
            </a:pPr>
            <a:endParaRPr lang="ar-QA" sz="2400" dirty="0">
              <a:effectLst>
                <a:outerShdw blurRad="38100" dist="38100" dir="2700000" algn="tl">
                  <a:srgbClr val="C0C0C0"/>
                </a:outerShdw>
              </a:effectLst>
              <a:latin typeface="Times New Roman" pitchFamily="18" charset="0"/>
              <a:cs typeface="Times New Roman" pitchFamily="18" charset="0"/>
            </a:endParaRPr>
          </a:p>
          <a:p>
            <a:pPr algn="r" rtl="1">
              <a:buNone/>
              <a:defRPr/>
            </a:pPr>
            <a:r>
              <a:rPr lang="ar-QA" sz="2400" dirty="0" smtClean="0">
                <a:effectLst>
                  <a:outerShdw blurRad="38100" dist="38100" dir="2700000" algn="tl">
                    <a:srgbClr val="C0C0C0"/>
                  </a:outerShdw>
                </a:effectLst>
                <a:latin typeface="Times New Roman" pitchFamily="18" charset="0"/>
                <a:cs typeface="Times New Roman" pitchFamily="18" charset="0"/>
              </a:rPr>
              <a:t>أساليب ( أنماط ) التعلم المتنوعة تعتبر هامة جداً للوصول إلى الابداع والإبتكار عند الطلاب .</a:t>
            </a:r>
            <a:endParaRPr lang="en-US" sz="1900" dirty="0" smtClean="0">
              <a:effectLst>
                <a:outerShdw blurRad="38100" dist="38100" dir="2700000" algn="tl">
                  <a:srgbClr val="C0C0C0"/>
                </a:outerShdw>
              </a:effectLst>
            </a:endParaRPr>
          </a:p>
          <a:p>
            <a:pPr algn="r" rtl="1" eaLnBrk="1" hangingPunct="1">
              <a:defRPr/>
            </a:pPr>
            <a:endParaRPr lang="en-US" sz="1900" dirty="0" smtClean="0">
              <a:effectLst>
                <a:outerShdw blurRad="38100" dist="38100" dir="2700000" algn="tl">
                  <a:srgbClr val="C0C0C0"/>
                </a:outerShdw>
              </a:effectLst>
            </a:endParaRPr>
          </a:p>
          <a:p>
            <a:pPr algn="r" rtl="1" eaLnBrk="1" hangingPunct="1">
              <a:defRPr/>
            </a:pPr>
            <a:endParaRPr lang="en-US" sz="1900" dirty="0" smtClean="0">
              <a:effectLst>
                <a:outerShdw blurRad="38100" dist="38100" dir="2700000" algn="tl">
                  <a:srgbClr val="C0C0C0"/>
                </a:outerShdw>
              </a:effectLst>
            </a:endParaRPr>
          </a:p>
        </p:txBody>
      </p:sp>
      <p:pic>
        <p:nvPicPr>
          <p:cNvPr id="6" name="Content Placeholder 4" descr="colorpencils.gif"/>
          <p:cNvPicPr>
            <a:picLocks noGrp="1" noChangeAspect="1"/>
          </p:cNvPicPr>
          <p:nvPr>
            <p:ph sz="half" idx="1"/>
          </p:nvPr>
        </p:nvPicPr>
        <p:blipFill>
          <a:blip r:embed="rId2" cstate="print"/>
          <a:srcRect/>
          <a:stretch>
            <a:fillRect/>
          </a:stretch>
        </p:blipFill>
        <p:spPr>
          <a:xfrm>
            <a:off x="857224" y="1857364"/>
            <a:ext cx="1999504" cy="1499628"/>
          </a:xfrm>
        </p:spPr>
      </p:pic>
      <p:pic>
        <p:nvPicPr>
          <p:cNvPr id="7" name="Picture 5" descr="paintbrush-and-pallet-clip-art-thumb2205488.jpg"/>
          <p:cNvPicPr>
            <a:picLocks noChangeAspect="1"/>
          </p:cNvPicPr>
          <p:nvPr/>
        </p:nvPicPr>
        <p:blipFill>
          <a:blip r:embed="rId3" cstate="print"/>
          <a:srcRect/>
          <a:stretch>
            <a:fillRect/>
          </a:stretch>
        </p:blipFill>
        <p:spPr bwMode="auto">
          <a:xfrm>
            <a:off x="1052050" y="4339665"/>
            <a:ext cx="1305372" cy="1374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3568" y="548680"/>
            <a:ext cx="7772400" cy="729426"/>
          </a:xfrm>
        </p:spPr>
        <p:txBody>
          <a:bodyPr>
            <a:normAutofit/>
          </a:bodyPr>
          <a:lstStyle/>
          <a:p>
            <a:pPr algn="ctr" eaLnBrk="1" hangingPunct="1">
              <a:defRPr/>
            </a:pPr>
            <a:r>
              <a:rPr lang="ar-QA" sz="3200" cap="none" dirty="0" smtClean="0">
                <a:solidFill>
                  <a:schemeClr val="tx1"/>
                </a:solidFill>
                <a:effectLst>
                  <a:outerShdw blurRad="38100" dist="38100" dir="2700000" algn="tl">
                    <a:srgbClr val="C0C0C0"/>
                  </a:outerShdw>
                </a:effectLst>
                <a:latin typeface="Times New Roman" pitchFamily="18" charset="0"/>
                <a:cs typeface="Times New Roman" pitchFamily="18" charset="0"/>
              </a:rPr>
              <a:t>كيف نحقق التكامل بين العلوم والفن ؟</a:t>
            </a:r>
            <a:endParaRPr lang="en-US" sz="3200" cap="none" dirty="0" smtClean="0">
              <a:solidFill>
                <a:schemeClr val="tx1"/>
              </a:solidFill>
              <a:effectLst>
                <a:outerShdw blurRad="38100" dist="38100" dir="2700000" algn="tl">
                  <a:srgbClr val="C0C0C0"/>
                </a:outerShdw>
              </a:effectLst>
              <a:latin typeface="Times New Roman" pitchFamily="18" charset="0"/>
              <a:cs typeface="Times New Roman" pitchFamily="18" charset="0"/>
            </a:endParaRPr>
          </a:p>
        </p:txBody>
      </p:sp>
      <p:sp>
        <p:nvSpPr>
          <p:cNvPr id="16387" name="Content Placeholder 2"/>
          <p:cNvSpPr>
            <a:spLocks noGrp="1"/>
          </p:cNvSpPr>
          <p:nvPr>
            <p:ph type="subTitle" idx="1"/>
          </p:nvPr>
        </p:nvSpPr>
        <p:spPr>
          <a:xfrm>
            <a:off x="755576" y="2564904"/>
            <a:ext cx="7772400" cy="2304256"/>
          </a:xfrm>
        </p:spPr>
        <p:txBody>
          <a:bodyPr>
            <a:normAutofit/>
          </a:bodyPr>
          <a:lstStyle/>
          <a:p>
            <a:pPr marL="457200" indent="-457200" algn="r" rtl="1">
              <a:buFont typeface="Wingdings" pitchFamily="2" charset="2"/>
              <a:buChar char="§"/>
              <a:defRPr/>
            </a:pPr>
            <a:r>
              <a:rPr lang="ar-QA" dirty="0">
                <a:solidFill>
                  <a:schemeClr val="tx1"/>
                </a:solidFill>
                <a:effectLst>
                  <a:outerShdw blurRad="38100" dist="38100" dir="2700000" algn="tl">
                    <a:srgbClr val="C0C0C0"/>
                  </a:outerShdw>
                </a:effectLst>
                <a:latin typeface="Times New Roman" pitchFamily="18" charset="0"/>
                <a:cs typeface="Times New Roman" pitchFamily="18" charset="0"/>
              </a:rPr>
              <a:t>لا تستخدم الفن في كل جانب من جوانب دراسة </a:t>
            </a:r>
            <a:r>
              <a:rPr lang="ar-QA" dirty="0" smtClean="0">
                <a:solidFill>
                  <a:schemeClr val="tx1"/>
                </a:solidFill>
                <a:effectLst>
                  <a:outerShdw blurRad="38100" dist="38100" dir="2700000" algn="tl">
                    <a:srgbClr val="C0C0C0"/>
                  </a:outerShdw>
                </a:effectLst>
                <a:latin typeface="Times New Roman" pitchFamily="18" charset="0"/>
                <a:cs typeface="Times New Roman" pitchFamily="18" charset="0"/>
              </a:rPr>
              <a:t>العلوم .</a:t>
            </a:r>
            <a:endParaRPr lang="ar-QA" dirty="0">
              <a:solidFill>
                <a:schemeClr val="tx1"/>
              </a:solidFill>
              <a:effectLst>
                <a:outerShdw blurRad="38100" dist="38100" dir="2700000" algn="tl">
                  <a:srgbClr val="C0C0C0"/>
                </a:outerShdw>
              </a:effectLst>
              <a:latin typeface="Times New Roman" pitchFamily="18" charset="0"/>
              <a:cs typeface="Times New Roman" pitchFamily="18" charset="0"/>
            </a:endParaRPr>
          </a:p>
          <a:p>
            <a:pPr marL="457200" indent="-457200" algn="r" rtl="1">
              <a:buFont typeface="Wingdings" pitchFamily="2" charset="2"/>
              <a:buChar char="§"/>
              <a:defRPr/>
            </a:pPr>
            <a:r>
              <a:rPr lang="ar-QA" dirty="0" smtClean="0">
                <a:solidFill>
                  <a:schemeClr val="tx1"/>
                </a:solidFill>
                <a:effectLst>
                  <a:outerShdw blurRad="38100" dist="38100" dir="2700000" algn="tl">
                    <a:srgbClr val="C0C0C0"/>
                  </a:outerShdw>
                </a:effectLst>
                <a:latin typeface="Times New Roman" pitchFamily="18" charset="0"/>
                <a:cs typeface="Times New Roman" pitchFamily="18" charset="0"/>
              </a:rPr>
              <a:t>اختر </a:t>
            </a:r>
            <a:r>
              <a:rPr lang="ar-QA" dirty="0">
                <a:solidFill>
                  <a:schemeClr val="tx1"/>
                </a:solidFill>
                <a:effectLst>
                  <a:outerShdw blurRad="38100" dist="38100" dir="2700000" algn="tl">
                    <a:srgbClr val="C0C0C0"/>
                  </a:outerShdw>
                </a:effectLst>
                <a:latin typeface="Times New Roman" pitchFamily="18" charset="0"/>
                <a:cs typeface="Times New Roman" pitchFamily="18" charset="0"/>
              </a:rPr>
              <a:t>الأنشطة </a:t>
            </a:r>
            <a:r>
              <a:rPr lang="ar-QA" dirty="0" smtClean="0">
                <a:solidFill>
                  <a:schemeClr val="tx1"/>
                </a:solidFill>
                <a:effectLst>
                  <a:outerShdw blurRad="38100" dist="38100" dir="2700000" algn="tl">
                    <a:srgbClr val="C0C0C0"/>
                  </a:outerShdw>
                </a:effectLst>
                <a:latin typeface="Times New Roman" pitchFamily="18" charset="0"/>
                <a:cs typeface="Times New Roman" pitchFamily="18" charset="0"/>
              </a:rPr>
              <a:t>الفنية التي </a:t>
            </a:r>
            <a:r>
              <a:rPr lang="ar-QA" dirty="0">
                <a:solidFill>
                  <a:schemeClr val="tx1"/>
                </a:solidFill>
                <a:effectLst>
                  <a:outerShdw blurRad="38100" dist="38100" dir="2700000" algn="tl">
                    <a:srgbClr val="C0C0C0"/>
                  </a:outerShdw>
                </a:effectLst>
                <a:latin typeface="Times New Roman" pitchFamily="18" charset="0"/>
                <a:cs typeface="Times New Roman" pitchFamily="18" charset="0"/>
              </a:rPr>
              <a:t>تعزز </a:t>
            </a:r>
            <a:r>
              <a:rPr lang="ar-QA" dirty="0" smtClean="0">
                <a:solidFill>
                  <a:schemeClr val="tx1"/>
                </a:solidFill>
                <a:effectLst>
                  <a:outerShdw blurRad="38100" dist="38100" dir="2700000" algn="tl">
                    <a:srgbClr val="C0C0C0"/>
                  </a:outerShdw>
                </a:effectLst>
                <a:latin typeface="Times New Roman" pitchFamily="18" charset="0"/>
                <a:cs typeface="Times New Roman" pitchFamily="18" charset="0"/>
              </a:rPr>
              <a:t>المشروع أو الفهم.</a:t>
            </a:r>
            <a:endParaRPr lang="ar-QA" dirty="0">
              <a:solidFill>
                <a:schemeClr val="tx1"/>
              </a:solidFill>
              <a:effectLst>
                <a:outerShdw blurRad="38100" dist="38100" dir="2700000" algn="tl">
                  <a:srgbClr val="C0C0C0"/>
                </a:outerShdw>
              </a:effectLst>
              <a:latin typeface="Times New Roman" pitchFamily="18" charset="0"/>
              <a:cs typeface="Times New Roman" pitchFamily="18" charset="0"/>
            </a:endParaRPr>
          </a:p>
          <a:p>
            <a:pPr marL="457200" indent="-457200" algn="r" rtl="1">
              <a:buFont typeface="Wingdings" pitchFamily="2" charset="2"/>
              <a:buChar char="§"/>
              <a:defRPr/>
            </a:pPr>
            <a:r>
              <a:rPr lang="ar-QA" dirty="0">
                <a:solidFill>
                  <a:schemeClr val="tx1"/>
                </a:solidFill>
                <a:effectLst>
                  <a:outerShdw blurRad="38100" dist="38100" dir="2700000" algn="tl">
                    <a:srgbClr val="C0C0C0"/>
                  </a:outerShdw>
                </a:effectLst>
                <a:latin typeface="Times New Roman" pitchFamily="18" charset="0"/>
                <a:cs typeface="Times New Roman" pitchFamily="18" charset="0"/>
              </a:rPr>
              <a:t>استخدام أشكال متعددة من التمثيل الفني</a:t>
            </a:r>
            <a:r>
              <a:rPr lang="ar-QA" dirty="0" smtClean="0">
                <a:solidFill>
                  <a:schemeClr val="tx1"/>
                </a:solidFill>
                <a:effectLst>
                  <a:outerShdw blurRad="38100" dist="38100" dir="2700000" algn="tl">
                    <a:srgbClr val="C0C0C0"/>
                  </a:outerShdw>
                </a:effectLst>
                <a:latin typeface="Times New Roman" pitchFamily="18" charset="0"/>
                <a:cs typeface="Times New Roman" pitchFamily="18" charset="0"/>
              </a:rPr>
              <a:t>.</a:t>
            </a:r>
            <a:endParaRPr lang="ar-QA" dirty="0">
              <a:solidFill>
                <a:schemeClr val="tx1"/>
              </a:solidFill>
              <a:effectLst>
                <a:outerShdw blurRad="38100" dist="38100" dir="2700000" algn="tl">
                  <a:srgbClr val="C0C0C0"/>
                </a:outerShdw>
              </a:effectLst>
              <a:latin typeface="Times New Roman" pitchFamily="18" charset="0"/>
              <a:cs typeface="Times New Roman" pitchFamily="18" charset="0"/>
            </a:endParaRPr>
          </a:p>
          <a:p>
            <a:pPr marL="457200" indent="-457200" algn="r" rtl="1">
              <a:buFont typeface="Wingdings" pitchFamily="2" charset="2"/>
              <a:buChar char="§"/>
              <a:defRPr/>
            </a:pPr>
            <a:r>
              <a:rPr lang="ar-QA" dirty="0" smtClean="0">
                <a:solidFill>
                  <a:schemeClr val="tx1"/>
                </a:solidFill>
                <a:effectLst>
                  <a:outerShdw blurRad="38100" dist="38100" dir="2700000" algn="tl">
                    <a:srgbClr val="C0C0C0"/>
                  </a:outerShdw>
                </a:effectLst>
                <a:latin typeface="Times New Roman" pitchFamily="18" charset="0"/>
                <a:cs typeface="Times New Roman" pitchFamily="18" charset="0"/>
              </a:rPr>
              <a:t>دائماً وضح السبب من استخدام المشروعات أو الأنشطة الفنية .</a:t>
            </a:r>
            <a:endParaRPr lang="en-US" dirty="0" smtClean="0">
              <a:solidFill>
                <a:schemeClr val="tx1"/>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bwMode="auto">
          <a:xfrm>
            <a:off x="827584" y="404664"/>
            <a:ext cx="7772400" cy="812303"/>
          </a:xfrm>
        </p:spPr>
        <p:txBody>
          <a:bodyPr>
            <a:normAutofit/>
          </a:bodyPr>
          <a:lstStyle/>
          <a:p>
            <a:pPr algn="ctr" eaLnBrk="1" hangingPunct="1"/>
            <a:r>
              <a:rPr lang="ar-QA" sz="2800" cap="none" dirty="0" smtClean="0">
                <a:latin typeface="Times New Roman" pitchFamily="18" charset="0"/>
                <a:cs typeface="Times New Roman" pitchFamily="18" charset="0"/>
              </a:rPr>
              <a:t>أمثلة على التكامل بين العلوم والفن </a:t>
            </a:r>
            <a:endParaRPr lang="en-US" sz="2800" cap="none" dirty="0" smtClean="0">
              <a:latin typeface="Times New Roman" pitchFamily="18" charset="0"/>
              <a:cs typeface="Times New Roman" pitchFamily="18" charset="0"/>
            </a:endParaRPr>
          </a:p>
        </p:txBody>
      </p:sp>
      <p:sp>
        <p:nvSpPr>
          <p:cNvPr id="2" name="Subtitle 1"/>
          <p:cNvSpPr>
            <a:spLocks noGrp="1"/>
          </p:cNvSpPr>
          <p:nvPr>
            <p:ph type="subTitle" idx="1"/>
          </p:nvPr>
        </p:nvSpPr>
        <p:spPr>
          <a:xfrm>
            <a:off x="683568" y="1916832"/>
            <a:ext cx="7772400" cy="3326527"/>
          </a:xfrm>
        </p:spPr>
        <p:txBody>
          <a:bodyPr>
            <a:normAutofit/>
          </a:bodyPr>
          <a:lstStyle/>
          <a:p>
            <a:pPr marL="457200" indent="-457200" rtl="1">
              <a:buFont typeface="Wingdings" pitchFamily="2" charset="2"/>
              <a:buChar char="§"/>
            </a:pPr>
            <a:r>
              <a:rPr lang="ar-QA" dirty="0"/>
              <a:t>الكتاب المدرسي </a:t>
            </a:r>
            <a:r>
              <a:rPr lang="ar-QA" dirty="0" smtClean="0"/>
              <a:t>وخاصة في المواد العلمية ​​</a:t>
            </a:r>
            <a:r>
              <a:rPr lang="ar-QA" dirty="0"/>
              <a:t>مليء </a:t>
            </a:r>
            <a:r>
              <a:rPr lang="ar-QA" dirty="0" smtClean="0"/>
              <a:t>بالصور والرسومات المحفزة  ، لذا قم بعرض هذه الصور والرسوم عند مناقشة الطلاب .</a:t>
            </a:r>
            <a:endParaRPr lang="ar-QA" dirty="0"/>
          </a:p>
          <a:p>
            <a:pPr marL="457200" indent="-457200" rtl="1">
              <a:buFont typeface="Wingdings" pitchFamily="2" charset="2"/>
              <a:buChar char="§"/>
            </a:pPr>
            <a:endParaRPr lang="ar-QA" dirty="0" smtClean="0"/>
          </a:p>
          <a:p>
            <a:pPr rtl="1"/>
            <a:endParaRPr lang="ar-QA" dirty="0"/>
          </a:p>
          <a:p>
            <a:pPr marL="457200" indent="-457200" rtl="1">
              <a:buFont typeface="Wingdings" pitchFamily="2" charset="2"/>
              <a:buChar char="§"/>
            </a:pPr>
            <a:r>
              <a:rPr lang="ar-QA" dirty="0" smtClean="0"/>
              <a:t>في بعض الدروس يمكن </a:t>
            </a:r>
            <a:r>
              <a:rPr lang="ar-QA" dirty="0"/>
              <a:t>أن يكون </a:t>
            </a:r>
            <a:r>
              <a:rPr lang="ar-QA" dirty="0" smtClean="0"/>
              <a:t>يقوم الطلاب بعمل رسومات للوصول إلى الفهم الكامل للدرس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56792"/>
            <a:ext cx="7888390" cy="4896544"/>
          </a:xfrm>
        </p:spPr>
        <p:txBody>
          <a:bodyPr>
            <a:normAutofit/>
          </a:bodyPr>
          <a:lstStyle/>
          <a:p>
            <a:pPr algn="r" rtl="1">
              <a:lnSpc>
                <a:spcPct val="90000"/>
              </a:lnSpc>
              <a:buFont typeface="Wingdings" pitchFamily="2" charset="2"/>
              <a:buChar char="§"/>
            </a:pPr>
            <a:r>
              <a:rPr lang="ar-QA" sz="2400" dirty="0" smtClean="0">
                <a:latin typeface="Times New Roman" pitchFamily="18" charset="0"/>
                <a:cs typeface="Times New Roman" pitchFamily="18" charset="0"/>
              </a:rPr>
              <a:t>عند دراسة أنواع الخلايا مثلاً يمكن </a:t>
            </a:r>
            <a:r>
              <a:rPr lang="ar-QA" sz="2400" dirty="0">
                <a:latin typeface="Times New Roman" pitchFamily="18" charset="0"/>
                <a:cs typeface="Times New Roman" pitchFamily="18" charset="0"/>
              </a:rPr>
              <a:t>أن </a:t>
            </a:r>
            <a:r>
              <a:rPr lang="ar-QA" sz="2400" dirty="0" smtClean="0">
                <a:latin typeface="Times New Roman" pitchFamily="18" charset="0"/>
                <a:cs typeface="Times New Roman" pitchFamily="18" charset="0"/>
              </a:rPr>
              <a:t>يقوم الطلاب برسم الخلية </a:t>
            </a:r>
            <a:r>
              <a:rPr lang="ar-QA" sz="2400" dirty="0">
                <a:latin typeface="Times New Roman" pitchFamily="18" charset="0"/>
                <a:cs typeface="Times New Roman" pitchFamily="18" charset="0"/>
              </a:rPr>
              <a:t>بأكملها وجميع </a:t>
            </a:r>
            <a:r>
              <a:rPr lang="ar-QA" sz="2400" dirty="0" smtClean="0">
                <a:latin typeface="Times New Roman" pitchFamily="18" charset="0"/>
                <a:cs typeface="Times New Roman" pitchFamily="18" charset="0"/>
              </a:rPr>
              <a:t>الأجزاء المختلفة التي تكونها .</a:t>
            </a:r>
            <a:r>
              <a:rPr lang="ar-QA" sz="2400" dirty="0">
                <a:latin typeface="Times New Roman" pitchFamily="18" charset="0"/>
                <a:cs typeface="Times New Roman" pitchFamily="18" charset="0"/>
              </a:rPr>
              <a:t> </a:t>
            </a:r>
            <a:r>
              <a:rPr lang="ar-QA" sz="2400" dirty="0" smtClean="0">
                <a:latin typeface="Times New Roman" pitchFamily="18" charset="0"/>
                <a:cs typeface="Times New Roman" pitchFamily="18" charset="0"/>
              </a:rPr>
              <a:t>فبهذه </a:t>
            </a:r>
            <a:r>
              <a:rPr lang="ar-QA" sz="2400" dirty="0">
                <a:latin typeface="Times New Roman" pitchFamily="18" charset="0"/>
                <a:cs typeface="Times New Roman" pitchFamily="18" charset="0"/>
              </a:rPr>
              <a:t>الطريقة </a:t>
            </a:r>
            <a:r>
              <a:rPr lang="ar-QA" sz="2400" dirty="0" smtClean="0">
                <a:latin typeface="Times New Roman" pitchFamily="18" charset="0"/>
                <a:cs typeface="Times New Roman" pitchFamily="18" charset="0"/>
              </a:rPr>
              <a:t>لا يتعلم الطلاب فقط التعاريف</a:t>
            </a:r>
            <a:r>
              <a:rPr lang="ar-QA" sz="2400" dirty="0">
                <a:latin typeface="Times New Roman" pitchFamily="18" charset="0"/>
                <a:cs typeface="Times New Roman" pitchFamily="18" charset="0"/>
              </a:rPr>
              <a:t>، </a:t>
            </a:r>
            <a:r>
              <a:rPr lang="ar-QA" sz="2400" dirty="0" smtClean="0">
                <a:latin typeface="Times New Roman" pitchFamily="18" charset="0"/>
                <a:cs typeface="Times New Roman" pitchFamily="18" charset="0"/>
              </a:rPr>
              <a:t>بل يتعلمها ويربطها بصورها التي توضح أشكالها واحجامها وعلاقتها مع باقي الأجزاء .</a:t>
            </a:r>
          </a:p>
          <a:p>
            <a:pPr marL="109728" indent="0" algn="r" rtl="1">
              <a:lnSpc>
                <a:spcPct val="90000"/>
              </a:lnSpc>
              <a:buNone/>
            </a:pPr>
            <a:endParaRPr lang="ar-QA" sz="2400" dirty="0" smtClean="0">
              <a:latin typeface="Times New Roman" pitchFamily="18" charset="0"/>
              <a:cs typeface="Times New Roman" pitchFamily="18" charset="0"/>
            </a:endParaRPr>
          </a:p>
          <a:p>
            <a:pPr marL="109728" indent="0" algn="r" rtl="1">
              <a:lnSpc>
                <a:spcPct val="90000"/>
              </a:lnSpc>
              <a:buNone/>
            </a:pPr>
            <a:endParaRPr lang="ar-QA" sz="2400" dirty="0">
              <a:latin typeface="Times New Roman" pitchFamily="18" charset="0"/>
              <a:cs typeface="Times New Roman" pitchFamily="18" charset="0"/>
            </a:endParaRPr>
          </a:p>
          <a:p>
            <a:pPr marL="109728" indent="0" algn="r" rtl="1">
              <a:lnSpc>
                <a:spcPct val="90000"/>
              </a:lnSpc>
              <a:buNone/>
            </a:pPr>
            <a:endParaRPr lang="ar-QA" sz="2400" dirty="0" smtClean="0">
              <a:latin typeface="Times New Roman" pitchFamily="18" charset="0"/>
              <a:cs typeface="Times New Roman" pitchFamily="18" charset="0"/>
            </a:endParaRPr>
          </a:p>
          <a:p>
            <a:pPr marL="109728" indent="0" algn="r" rtl="1">
              <a:lnSpc>
                <a:spcPct val="90000"/>
              </a:lnSpc>
              <a:buNone/>
            </a:pPr>
            <a:endParaRPr lang="ar-QA" sz="2400" dirty="0" smtClean="0">
              <a:latin typeface="Times New Roman" pitchFamily="18" charset="0"/>
              <a:cs typeface="Times New Roman" pitchFamily="18" charset="0"/>
            </a:endParaRPr>
          </a:p>
          <a:p>
            <a:pPr marL="109728" indent="0" algn="r" rtl="1">
              <a:lnSpc>
                <a:spcPct val="90000"/>
              </a:lnSpc>
              <a:buNone/>
            </a:pPr>
            <a:r>
              <a:rPr lang="ar-QA" sz="2400" u="sng" dirty="0" smtClean="0">
                <a:latin typeface="Times New Roman" pitchFamily="18" charset="0"/>
                <a:cs typeface="Times New Roman" pitchFamily="18" charset="0"/>
              </a:rPr>
              <a:t>ولا تنسى </a:t>
            </a:r>
            <a:endParaRPr lang="ar-QA" sz="2400" u="sng" dirty="0">
              <a:latin typeface="Times New Roman" pitchFamily="18" charset="0"/>
              <a:cs typeface="Times New Roman" pitchFamily="18" charset="0"/>
            </a:endParaRPr>
          </a:p>
          <a:p>
            <a:pPr marL="109728" indent="0" algn="r" rtl="1">
              <a:lnSpc>
                <a:spcPct val="90000"/>
              </a:lnSpc>
              <a:buNone/>
            </a:pPr>
            <a:r>
              <a:rPr lang="ar-QA" sz="2400" u="sng" dirty="0" smtClean="0">
                <a:latin typeface="Times New Roman" pitchFamily="18" charset="0"/>
                <a:cs typeface="Times New Roman" pitchFamily="18" charset="0"/>
              </a:rPr>
              <a:t>فمن </a:t>
            </a:r>
            <a:r>
              <a:rPr lang="ar-QA" sz="2400" u="sng" dirty="0">
                <a:latin typeface="Times New Roman" pitchFamily="18" charset="0"/>
                <a:cs typeface="Times New Roman" pitchFamily="18" charset="0"/>
              </a:rPr>
              <a:t>الأسهل دائما أن </a:t>
            </a:r>
            <a:r>
              <a:rPr lang="ar-QA" sz="2400" u="sng" dirty="0" smtClean="0">
                <a:latin typeface="Times New Roman" pitchFamily="18" charset="0"/>
                <a:cs typeface="Times New Roman" pitchFamily="18" charset="0"/>
              </a:rPr>
              <a:t>تتذكر شيئاً عندما </a:t>
            </a:r>
            <a:r>
              <a:rPr lang="ar-QA" sz="2400" u="sng" dirty="0">
                <a:latin typeface="Times New Roman" pitchFamily="18" charset="0"/>
                <a:cs typeface="Times New Roman" pitchFamily="18" charset="0"/>
              </a:rPr>
              <a:t>يكون لديك صورة ملموسة في رأسك، بدلا من مجرد مصطلح </a:t>
            </a:r>
            <a:r>
              <a:rPr lang="ar-QA" sz="2400" u="sng" dirty="0" smtClean="0">
                <a:latin typeface="Times New Roman" pitchFamily="18" charset="0"/>
                <a:cs typeface="Times New Roman" pitchFamily="18" charset="0"/>
              </a:rPr>
              <a:t>تحفظه.</a:t>
            </a:r>
            <a:endParaRPr lang="en-US" u="sng" dirty="0"/>
          </a:p>
        </p:txBody>
      </p:sp>
      <p:pic>
        <p:nvPicPr>
          <p:cNvPr id="4" name="Picture 3" descr="cell+019.jpg"/>
          <p:cNvPicPr/>
          <p:nvPr/>
        </p:nvPicPr>
        <p:blipFill>
          <a:blip r:embed="rId2" cstate="print"/>
          <a:srcRect/>
          <a:stretch>
            <a:fillRect/>
          </a:stretch>
        </p:blipFill>
        <p:spPr bwMode="auto">
          <a:xfrm>
            <a:off x="1907704" y="2780928"/>
            <a:ext cx="2358972"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live-the-solution.com/wp-content/uploads/globalwarmingrecent.jpg"/>
          <p:cNvPicPr>
            <a:picLocks noChangeAspect="1" noChangeArrowheads="1"/>
          </p:cNvPicPr>
          <p:nvPr/>
        </p:nvPicPr>
        <p:blipFill>
          <a:blip r:embed="rId2" cstate="print"/>
          <a:srcRect/>
          <a:stretch>
            <a:fillRect/>
          </a:stretch>
        </p:blipFill>
        <p:spPr bwMode="auto">
          <a:xfrm>
            <a:off x="1186069" y="1510714"/>
            <a:ext cx="7240318" cy="4775806"/>
          </a:xfrm>
          <a:prstGeom prst="rect">
            <a:avLst/>
          </a:prstGeom>
          <a:noFill/>
        </p:spPr>
      </p:pic>
      <p:sp>
        <p:nvSpPr>
          <p:cNvPr id="2" name="Title 1"/>
          <p:cNvSpPr>
            <a:spLocks noGrp="1"/>
          </p:cNvSpPr>
          <p:nvPr>
            <p:ph type="title"/>
          </p:nvPr>
        </p:nvSpPr>
        <p:spPr/>
        <p:txBody>
          <a:bodyPr>
            <a:normAutofit/>
          </a:bodyPr>
          <a:lstStyle/>
          <a:p>
            <a:pPr marL="342900" indent="-342900" algn="ctr" rtl="1">
              <a:buFont typeface="Wingdings" pitchFamily="2" charset="2"/>
              <a:buChar char="§"/>
            </a:pPr>
            <a:r>
              <a:rPr lang="ar-QA" sz="2400" dirty="0" smtClean="0">
                <a:solidFill>
                  <a:schemeClr val="tx1"/>
                </a:solidFill>
              </a:rPr>
              <a:t>تعتبر الخرائط الذهنية أحد الأمثلة على تحقيق التكامل بين العلوم والفن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600821" y="476673"/>
            <a:ext cx="3836452" cy="2592288"/>
          </a:xfrm>
        </p:spPr>
        <p:txBody>
          <a:bodyPr>
            <a:normAutofit/>
          </a:bodyPr>
          <a:lstStyle/>
          <a:p>
            <a:pPr algn="ctr"/>
            <a:r>
              <a:rPr lang="en-US" sz="3200" dirty="0" smtClean="0">
                <a:latin typeface="Times New Roman" pitchFamily="18" charset="0"/>
                <a:cs typeface="Times New Roman" pitchFamily="18" charset="0"/>
              </a:rPr>
              <a:t>Starter Activity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(Brain Teaser)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1800" u="sng" dirty="0" smtClean="0">
                <a:latin typeface="Times New Roman" pitchFamily="18" charset="0"/>
                <a:cs typeface="Times New Roman" pitchFamily="18" charset="0"/>
                <a:hlinkClick r:id="rId2" action="ppaction://hlinkfile"/>
              </a:rPr>
              <a:t>Handout -2</a:t>
            </a:r>
            <a:br>
              <a:rPr lang="en-US" sz="1800" u="sng" dirty="0" smtClean="0">
                <a:latin typeface="Times New Roman" pitchFamily="18" charset="0"/>
                <a:cs typeface="Times New Roman" pitchFamily="18" charset="0"/>
                <a:hlinkClick r:id="rId2" action="ppaction://hlinkfile"/>
              </a:rPr>
            </a:br>
            <a:r>
              <a:rPr lang="en-US" sz="1800" u="sng" dirty="0" smtClean="0">
                <a:latin typeface="Times New Roman" pitchFamily="18" charset="0"/>
                <a:cs typeface="Times New Roman" pitchFamily="18" charset="0"/>
                <a:hlinkClick r:id="rId2" action="ppaction://hlinkfile"/>
              </a:rPr>
              <a:t>Group work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20688"/>
            <a:ext cx="1604204" cy="1628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9" y="715034"/>
            <a:ext cx="2016676" cy="163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3723" y="3068960"/>
            <a:ext cx="1728191" cy="172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83" y="613367"/>
            <a:ext cx="5572164" cy="954107"/>
          </a:xfrm>
          <a:prstGeom prst="rect">
            <a:avLst/>
          </a:prstGeom>
          <a:noFill/>
        </p:spPr>
        <p:txBody>
          <a:bodyPr wrap="square" rtlCol="0">
            <a:spAutoFit/>
          </a:bodyPr>
          <a:lstStyle/>
          <a:p>
            <a:r>
              <a:rPr lang="en-US" sz="4000" dirty="0" smtClean="0">
                <a:latin typeface="Times New Roman" pitchFamily="18" charset="0"/>
                <a:cs typeface="Times New Roman" pitchFamily="18" charset="0"/>
              </a:rPr>
              <a:t>Time for group work </a:t>
            </a:r>
            <a:endParaRPr lang="ar-QA" sz="4000" dirty="0" smtClean="0">
              <a:latin typeface="Times New Roman" pitchFamily="18" charset="0"/>
              <a:cs typeface="Times New Roman" pitchFamily="18" charset="0"/>
            </a:endParaRPr>
          </a:p>
          <a:p>
            <a:r>
              <a:rPr lang="en-US" sz="1600" b="1" u="sng" dirty="0" smtClean="0">
                <a:latin typeface="Times New Roman" pitchFamily="18" charset="0"/>
                <a:cs typeface="Times New Roman" pitchFamily="18" charset="0"/>
                <a:hlinkClick r:id="rId2" action="ppaction://hlinkfile"/>
              </a:rPr>
              <a:t>Activity -7</a:t>
            </a:r>
            <a:endParaRPr lang="en-US" sz="1600" b="1" u="sng" dirty="0">
              <a:latin typeface="Times New Roman" pitchFamily="18" charset="0"/>
              <a:cs typeface="Times New Roman" pitchFamily="18" charset="0"/>
            </a:endParaRPr>
          </a:p>
        </p:txBody>
      </p:sp>
      <p:pic>
        <p:nvPicPr>
          <p:cNvPr id="30722" name="Picture 2" descr="http://t3.gstatic.com/images?q=tbn:ANd9GcRjawdvAhYtZ-P9iPtcpOYz-dxhLKBVZ_ds7UcU8oBWPb8uzO0S"/>
          <p:cNvPicPr>
            <a:picLocks noChangeAspect="1" noChangeArrowheads="1"/>
          </p:cNvPicPr>
          <p:nvPr/>
        </p:nvPicPr>
        <p:blipFill>
          <a:blip r:embed="rId3" cstate="print"/>
          <a:srcRect/>
          <a:stretch>
            <a:fillRect/>
          </a:stretch>
        </p:blipFill>
        <p:spPr bwMode="auto">
          <a:xfrm>
            <a:off x="532287" y="2636912"/>
            <a:ext cx="1967395" cy="1836227"/>
          </a:xfrm>
          <a:prstGeom prst="rect">
            <a:avLst/>
          </a:prstGeom>
          <a:noFill/>
        </p:spPr>
      </p:pic>
      <p:sp>
        <p:nvSpPr>
          <p:cNvPr id="4" name="TextBox 3"/>
          <p:cNvSpPr txBox="1"/>
          <p:nvPr/>
        </p:nvSpPr>
        <p:spPr>
          <a:xfrm>
            <a:off x="2967674" y="2060848"/>
            <a:ext cx="5639803" cy="3046988"/>
          </a:xfrm>
          <a:prstGeom prst="rect">
            <a:avLst/>
          </a:prstGeom>
          <a:noFill/>
        </p:spPr>
        <p:txBody>
          <a:bodyPr wrap="square" rtlCol="0">
            <a:spAutoFit/>
          </a:bodyPr>
          <a:lstStyle/>
          <a:p>
            <a:pPr algn="r" rtl="1"/>
            <a:r>
              <a:rPr lang="ar-QA" sz="2400" dirty="0" smtClean="0">
                <a:latin typeface="Times New Roman" pitchFamily="18" charset="0"/>
                <a:cs typeface="Times New Roman" pitchFamily="18" charset="0"/>
              </a:rPr>
              <a:t>اختر عنوان درس في أحد المواد التي تدرسها ثم وضح كيف تحقق التكامل بين مادة العلوم وكلاً من :-</a:t>
            </a:r>
          </a:p>
          <a:p>
            <a:pPr algn="r" rtl="1"/>
            <a:endParaRPr lang="ar-QA" sz="2400" dirty="0" smtClean="0">
              <a:latin typeface="Times New Roman" pitchFamily="18" charset="0"/>
              <a:cs typeface="Times New Roman" pitchFamily="18" charset="0"/>
            </a:endParaRPr>
          </a:p>
          <a:p>
            <a:pPr marL="457200" indent="-457200" algn="r" rtl="1">
              <a:buFont typeface="Wingdings" pitchFamily="2" charset="2"/>
              <a:buChar char="§"/>
            </a:pPr>
            <a:r>
              <a:rPr lang="ar-QA" sz="2400" dirty="0" smtClean="0">
                <a:latin typeface="Times New Roman" pitchFamily="18" charset="0"/>
                <a:cs typeface="Times New Roman" pitchFamily="18" charset="0"/>
              </a:rPr>
              <a:t>الرياضيات </a:t>
            </a:r>
          </a:p>
          <a:p>
            <a:pPr marL="457200" indent="-457200" algn="r" rtl="1">
              <a:buFont typeface="Wingdings" pitchFamily="2" charset="2"/>
              <a:buChar char="§"/>
            </a:pPr>
            <a:r>
              <a:rPr lang="ar-QA" sz="2400" dirty="0" smtClean="0">
                <a:latin typeface="Times New Roman" pitchFamily="18" charset="0"/>
                <a:cs typeface="Times New Roman" pitchFamily="18" charset="0"/>
              </a:rPr>
              <a:t>اللغة </a:t>
            </a:r>
          </a:p>
          <a:p>
            <a:pPr marL="457200" indent="-457200" algn="r" rtl="1">
              <a:buFont typeface="Wingdings" pitchFamily="2" charset="2"/>
              <a:buChar char="§"/>
            </a:pPr>
            <a:r>
              <a:rPr lang="ar-QA" sz="2400" dirty="0" smtClean="0">
                <a:latin typeface="Times New Roman" pitchFamily="18" charset="0"/>
                <a:cs typeface="Times New Roman" pitchFamily="18" charset="0"/>
              </a:rPr>
              <a:t>الفن </a:t>
            </a:r>
          </a:p>
          <a:p>
            <a:pPr marL="457200" indent="-457200" algn="r" rtl="1">
              <a:buFont typeface="Wingdings" pitchFamily="2" charset="2"/>
              <a:buChar char="§"/>
            </a:pPr>
            <a:r>
              <a:rPr lang="ar-QA" sz="2400" dirty="0" smtClean="0">
                <a:latin typeface="Times New Roman" pitchFamily="18" charset="0"/>
                <a:cs typeface="Times New Roman" pitchFamily="18" charset="0"/>
              </a:rPr>
              <a:t>الدراسات الإجتماعية </a:t>
            </a:r>
          </a:p>
          <a:p>
            <a:pPr marL="457200" indent="-457200" algn="r" rtl="1">
              <a:buFont typeface="Wingdings" pitchFamily="2" charset="2"/>
              <a:buChar char="§"/>
            </a:pPr>
            <a:r>
              <a:rPr lang="ar-QA" sz="2400" dirty="0" smtClean="0">
                <a:latin typeface="Times New Roman" pitchFamily="18" charset="0"/>
                <a:cs typeface="Times New Roman" pitchFamily="18" charset="0"/>
              </a:rPr>
              <a:t>الحاسوب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8367331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124743"/>
            <a:ext cx="6004212" cy="1077218"/>
          </a:xfrm>
          <a:prstGeom prst="rect">
            <a:avLst/>
          </a:prstGeom>
          <a:noFill/>
        </p:spPr>
        <p:txBody>
          <a:bodyPr wrap="square" rtlCol="0">
            <a:spAutoFit/>
          </a:bodyPr>
          <a:lstStyle/>
          <a:p>
            <a:pPr algn="ctr"/>
            <a:r>
              <a:rPr lang="en-US" sz="3200" u="sng" dirty="0" smtClean="0">
                <a:latin typeface="Times New Roman" pitchFamily="18" charset="0"/>
                <a:cs typeface="Times New Roman" pitchFamily="18" charset="0"/>
              </a:rPr>
              <a:t>Best practice presentations</a:t>
            </a:r>
          </a:p>
          <a:p>
            <a:pPr algn="ctr"/>
            <a:r>
              <a:rPr lang="ar-QA" sz="3200" u="sng" dirty="0" smtClean="0">
                <a:latin typeface="Times New Roman" pitchFamily="18" charset="0"/>
                <a:cs typeface="Times New Roman" pitchFamily="18" charset="0"/>
              </a:rPr>
              <a:t>المتدربين )</a:t>
            </a:r>
            <a:r>
              <a:rPr lang="en-US" sz="3200" u="sng" dirty="0" smtClean="0">
                <a:latin typeface="Times New Roman" pitchFamily="18" charset="0"/>
                <a:cs typeface="Times New Roman" pitchFamily="18" charset="0"/>
              </a:rPr>
              <a:t> </a:t>
            </a:r>
            <a:r>
              <a:rPr lang="ar-QA" sz="3200" u="sng" dirty="0" smtClean="0">
                <a:latin typeface="Times New Roman" pitchFamily="18" charset="0"/>
                <a:cs typeface="Times New Roman" pitchFamily="18" charset="0"/>
              </a:rPr>
              <a:t>(</a:t>
            </a:r>
            <a:endParaRPr lang="en-US" sz="3200" u="sng" dirty="0">
              <a:latin typeface="Times New Roman" pitchFamily="18" charset="0"/>
              <a:cs typeface="Times New Roman" pitchFamily="18" charset="0"/>
            </a:endParaRPr>
          </a:p>
        </p:txBody>
      </p:sp>
      <p:pic>
        <p:nvPicPr>
          <p:cNvPr id="12290" name="Picture 2" descr="http://math.phillipmartin.info/school_teacher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64904"/>
            <a:ext cx="6172200" cy="3276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224158"/>
            <a:ext cx="6643734" cy="861774"/>
          </a:xfrm>
          <a:prstGeom prst="rect">
            <a:avLst/>
          </a:prstGeom>
          <a:noFill/>
        </p:spPr>
        <p:txBody>
          <a:bodyPr wrap="square" rtlCol="0">
            <a:spAutoFit/>
          </a:bodyPr>
          <a:lstStyle/>
          <a:p>
            <a:pPr algn="ctr"/>
            <a:r>
              <a:rPr lang="en-US" sz="3200" b="1"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Feedback &amp; survey</a:t>
            </a:r>
          </a:p>
          <a:p>
            <a:endParaRPr lang="en-US" dirty="0"/>
          </a:p>
        </p:txBody>
      </p:sp>
      <p:grpSp>
        <p:nvGrpSpPr>
          <p:cNvPr id="3" name="مجموعة 13"/>
          <p:cNvGrpSpPr/>
          <p:nvPr/>
        </p:nvGrpSpPr>
        <p:grpSpPr>
          <a:xfrm>
            <a:off x="4000496" y="2428868"/>
            <a:ext cx="4495801" cy="3733800"/>
            <a:chOff x="4648199" y="3124200"/>
            <a:chExt cx="4495801" cy="3733800"/>
          </a:xfrm>
        </p:grpSpPr>
        <p:pic>
          <p:nvPicPr>
            <p:cNvPr id="4" name="صورة 10" descr="image0011.jpg"/>
            <p:cNvPicPr>
              <a:picLocks noChangeAspect="1"/>
            </p:cNvPicPr>
            <p:nvPr/>
          </p:nvPicPr>
          <p:blipFill>
            <a:blip r:embed="rId2" cstate="print"/>
            <a:srcRect/>
            <a:stretch>
              <a:fillRect/>
            </a:stretch>
          </p:blipFill>
          <p:spPr bwMode="auto">
            <a:xfrm>
              <a:off x="4648199" y="3124200"/>
              <a:ext cx="4495801" cy="3733800"/>
            </a:xfrm>
            <a:prstGeom prst="rect">
              <a:avLst/>
            </a:prstGeom>
            <a:noFill/>
            <a:ln w="9525">
              <a:noFill/>
              <a:miter lim="800000"/>
              <a:headEnd/>
              <a:tailEnd/>
            </a:ln>
          </p:spPr>
        </p:pic>
        <p:pic>
          <p:nvPicPr>
            <p:cNvPr id="5" name="صورة 11" descr="imagesCA57S2Z4.jpg"/>
            <p:cNvPicPr>
              <a:picLocks noChangeAspect="1"/>
            </p:cNvPicPr>
            <p:nvPr/>
          </p:nvPicPr>
          <p:blipFill>
            <a:blip r:embed="rId3" cstate="print"/>
            <a:stretch>
              <a:fillRect/>
            </a:stretch>
          </p:blipFill>
          <p:spPr>
            <a:xfrm rot="3415295">
              <a:off x="5758858" y="3412496"/>
              <a:ext cx="1023552" cy="2296423"/>
            </a:xfrm>
            <a:prstGeom prst="ellipse">
              <a:avLst/>
            </a:prstGeom>
            <a:ln>
              <a:noFill/>
            </a:ln>
            <a:effectLst>
              <a:softEdge rad="112500"/>
            </a:effectLst>
          </p:spPr>
        </p:pic>
      </p:grpSp>
      <p:pic>
        <p:nvPicPr>
          <p:cNvPr id="6" name="Picture 2" descr="http://www.sentrain.net/Istock%20images/iStock_000004374761XSmall.jpg"/>
          <p:cNvPicPr>
            <a:picLocks noChangeAspect="1" noChangeArrowheads="1"/>
          </p:cNvPicPr>
          <p:nvPr/>
        </p:nvPicPr>
        <p:blipFill>
          <a:blip r:embed="rId4" cstate="print"/>
          <a:srcRect/>
          <a:stretch>
            <a:fillRect/>
          </a:stretch>
        </p:blipFill>
        <p:spPr bwMode="auto">
          <a:xfrm>
            <a:off x="357158" y="2928934"/>
            <a:ext cx="2917345" cy="20276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15616" y="476126"/>
            <a:ext cx="6735122" cy="865187"/>
          </a:xfrm>
        </p:spPr>
        <p:txBody>
          <a:bodyPr>
            <a:normAutofit fontScale="90000"/>
          </a:bodyPr>
          <a:lstStyle/>
          <a:p>
            <a:pPr algn="ctr"/>
            <a:r>
              <a:rPr lang="en-US" sz="3200" b="1" dirty="0">
                <a:solidFill>
                  <a:schemeClr val="tx1"/>
                </a:solidFill>
                <a:latin typeface="Times New Roman" pitchFamily="18" charset="0"/>
                <a:cs typeface="Times New Roman" pitchFamily="18" charset="0"/>
              </a:rPr>
              <a:t>Integrated </a:t>
            </a:r>
            <a:r>
              <a:rPr lang="en-US" sz="3200" b="1" dirty="0" smtClean="0">
                <a:solidFill>
                  <a:schemeClr val="tx1"/>
                </a:solidFill>
                <a:latin typeface="Times New Roman" pitchFamily="18" charset="0"/>
                <a:cs typeface="Times New Roman" pitchFamily="18" charset="0"/>
              </a:rPr>
              <a:t>Curriculum</a:t>
            </a:r>
            <a:br>
              <a:rPr lang="en-US" sz="3200" b="1" dirty="0" smtClean="0">
                <a:solidFill>
                  <a:schemeClr val="tx1"/>
                </a:solidFill>
                <a:latin typeface="Times New Roman" pitchFamily="18" charset="0"/>
                <a:cs typeface="Times New Roman" pitchFamily="18" charset="0"/>
              </a:rPr>
            </a:br>
            <a:r>
              <a:rPr lang="ar-QA" sz="3200" b="1" dirty="0" smtClean="0">
                <a:solidFill>
                  <a:schemeClr val="tx1"/>
                </a:solidFill>
                <a:latin typeface="Times New Roman" pitchFamily="18" charset="0"/>
                <a:cs typeface="Times New Roman" pitchFamily="18" charset="0"/>
              </a:rPr>
              <a:t>تكامل المناهج </a:t>
            </a:r>
            <a:endParaRPr lang="en-US" sz="3200" b="1" dirty="0">
              <a:solidFill>
                <a:schemeClr val="tx1"/>
              </a:solidFill>
              <a:latin typeface="Times New Roman" pitchFamily="18" charset="0"/>
              <a:cs typeface="Times New Roman" pitchFamily="18" charset="0"/>
            </a:endParaRPr>
          </a:p>
        </p:txBody>
      </p:sp>
      <p:sp>
        <p:nvSpPr>
          <p:cNvPr id="13315" name="Rectangle 3"/>
          <p:cNvSpPr>
            <a:spLocks noGrp="1" noChangeArrowheads="1"/>
          </p:cNvSpPr>
          <p:nvPr>
            <p:ph type="body" idx="1"/>
          </p:nvPr>
        </p:nvSpPr>
        <p:spPr>
          <a:xfrm>
            <a:off x="179512" y="1340768"/>
            <a:ext cx="8728800" cy="4320480"/>
          </a:xfrm>
        </p:spPr>
        <p:txBody>
          <a:bodyPr>
            <a:normAutofit/>
          </a:bodyPr>
          <a:lstStyle/>
          <a:p>
            <a:pPr>
              <a:lnSpc>
                <a:spcPct val="90000"/>
              </a:lnSpc>
              <a:buNone/>
            </a:pPr>
            <a:r>
              <a:rPr lang="en-US" sz="2800" dirty="0" smtClean="0">
                <a:latin typeface="Times New Roman" pitchFamily="18" charset="0"/>
                <a:cs typeface="Times New Roman" pitchFamily="18" charset="0"/>
              </a:rPr>
              <a:t>   </a:t>
            </a:r>
            <a:endParaRPr lang="ar-QA" sz="2800" dirty="0" smtClean="0">
              <a:latin typeface="Times New Roman" pitchFamily="18" charset="0"/>
              <a:cs typeface="Times New Roman" pitchFamily="18" charset="0"/>
            </a:endParaRPr>
          </a:p>
          <a:p>
            <a:pPr algn="r">
              <a:lnSpc>
                <a:spcPct val="90000"/>
              </a:lnSpc>
              <a:buNone/>
            </a:pPr>
            <a:r>
              <a:rPr lang="ar-QA" sz="4400" dirty="0" smtClean="0">
                <a:latin typeface="Times New Roman" pitchFamily="18" charset="0"/>
                <a:cs typeface="Times New Roman" pitchFamily="18" charset="0"/>
              </a:rPr>
              <a:t>يعتقد أغلب المعلمين أن التكامل بين المناهج هو أن يقوم اثنان من المعلمين بالجمع </a:t>
            </a:r>
            <a:r>
              <a:rPr lang="ar-QA" sz="4400" dirty="0">
                <a:latin typeface="Times New Roman" pitchFamily="18" charset="0"/>
                <a:cs typeface="Times New Roman" pitchFamily="18" charset="0"/>
              </a:rPr>
              <a:t>بين </a:t>
            </a:r>
            <a:r>
              <a:rPr lang="ar-QA" sz="4400" dirty="0" smtClean="0">
                <a:latin typeface="Times New Roman" pitchFamily="18" charset="0"/>
                <a:cs typeface="Times New Roman" pitchFamily="18" charset="0"/>
              </a:rPr>
              <a:t>موادهم، وتدريس موضوع </a:t>
            </a:r>
            <a:r>
              <a:rPr lang="ar-QA" sz="4400" dirty="0">
                <a:latin typeface="Times New Roman" pitchFamily="18" charset="0"/>
                <a:cs typeface="Times New Roman" pitchFamily="18" charset="0"/>
              </a:rPr>
              <a:t>محدد في نفس الغرفة في نفس الوقت.</a:t>
            </a:r>
            <a:endParaRPr lang="en-US" sz="4400" dirty="0">
              <a:latin typeface="Times New Roman" pitchFamily="18" charset="0"/>
              <a:cs typeface="Times New Roman" pitchFamily="18" charset="0"/>
            </a:endParaRPr>
          </a:p>
          <a:p>
            <a:pPr>
              <a:lnSpc>
                <a:spcPct val="90000"/>
              </a:lnSpc>
              <a:buNone/>
            </a:pPr>
            <a:endParaRPr lang="en-US" sz="2800" dirty="0" smtClean="0">
              <a:latin typeface="Times New Roman" pitchFamily="18" charset="0"/>
              <a:cs typeface="Times New Roman" pitchFamily="18" charset="0"/>
            </a:endParaRPr>
          </a:p>
          <a:p>
            <a:pPr algn="r" rtl="1">
              <a:lnSpc>
                <a:spcPct val="90000"/>
              </a:lnSpc>
              <a:buFont typeface="Wingdings" pitchFamily="2" charset="2"/>
              <a:buNone/>
            </a:pPr>
            <a:endParaRPr lang="ar-QA" sz="2000" b="1" dirty="0" smtClean="0">
              <a:latin typeface="Eurostile" pitchFamily="34" charset="0"/>
            </a:endParaRPr>
          </a:p>
          <a:p>
            <a:pPr>
              <a:lnSpc>
                <a:spcPct val="90000"/>
              </a:lnSpc>
              <a:buFont typeface="Wingdings" pitchFamily="2" charset="2"/>
              <a:buNone/>
            </a:pPr>
            <a:endParaRPr lang="en-US" sz="2000" b="1" dirty="0">
              <a:latin typeface="Eurostile" pitchFamily="34" charset="0"/>
            </a:endParaRPr>
          </a:p>
          <a:p>
            <a:pPr lvl="1">
              <a:lnSpc>
                <a:spcPct val="90000"/>
              </a:lnSpc>
            </a:pPr>
            <a:endParaRPr lang="en-US" sz="1800" dirty="0">
              <a:latin typeface="Eurostile" pitchFamily="34" charset="0"/>
            </a:endParaRPr>
          </a:p>
          <a:p>
            <a:pPr>
              <a:lnSpc>
                <a:spcPct val="90000"/>
              </a:lnSpc>
            </a:pPr>
            <a:endParaRPr lang="en-US" sz="1800" dirty="0">
              <a:latin typeface="Eurostile" pitchFamily="34" charset="0"/>
            </a:endParaRPr>
          </a:p>
        </p:txBody>
      </p:sp>
      <p:grpSp>
        <p:nvGrpSpPr>
          <p:cNvPr id="5" name="Group 4"/>
          <p:cNvGrpSpPr/>
          <p:nvPr/>
        </p:nvGrpSpPr>
        <p:grpSpPr>
          <a:xfrm>
            <a:off x="755576" y="4752125"/>
            <a:ext cx="7488832" cy="1312447"/>
            <a:chOff x="1115616" y="4752125"/>
            <a:chExt cx="7488832" cy="1312447"/>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275856" y="4752125"/>
              <a:ext cx="864096" cy="131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15616" y="5158933"/>
              <a:ext cx="7488832" cy="646331"/>
            </a:xfrm>
            <a:prstGeom prst="rect">
              <a:avLst/>
            </a:prstGeom>
            <a:noFill/>
          </p:spPr>
          <p:txBody>
            <a:bodyPr wrap="square" lIns="91440" tIns="45720" rIns="91440" bIns="45720">
              <a:spAutoFit/>
            </a:bodyPr>
            <a:lstStyle/>
            <a:p>
              <a:pPr algn="ctr"/>
              <a:r>
                <a:rPr lang="ar-QA"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Eurostile" pitchFamily="34" charset="0"/>
                </a:rPr>
                <a:t>ما رأيك في هذا الاعتقاد                   </a:t>
              </a:r>
              <a:r>
                <a:rPr lang="ar-QA" sz="2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Eurostile" pitchFamily="34" charset="0"/>
                </a:rPr>
                <a:t>(مناقشة عامة )  </a:t>
              </a:r>
              <a:endParaRPr lang="en-US" sz="2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600">
                                          <p:stCondLst>
                                            <p:cond delay="0"/>
                                          </p:stCondLst>
                                        </p:cTn>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randombar(horizontal)">
                                      <p:cBhvr>
                                        <p:cTn id="12" dur="500"/>
                                        <p:tgtEl>
                                          <p:spTgt spid="13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randombar(horizontal)">
                                      <p:cBhvr>
                                        <p:cTn id="17"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1285852" y="685800"/>
            <a:ext cx="6705600" cy="870992"/>
          </a:xfrm>
        </p:spPr>
        <p:txBody>
          <a:bodyPr/>
          <a:lstStyle/>
          <a:p>
            <a:pPr>
              <a:buFont typeface="Wingdings" pitchFamily="2" charset="2"/>
              <a:buNone/>
            </a:pPr>
            <a:endParaRPr lang="en-US" b="1" dirty="0">
              <a:effectLst/>
            </a:endParaRPr>
          </a:p>
          <a:p>
            <a:pPr>
              <a:buFont typeface="Wingdings" pitchFamily="2" charset="2"/>
              <a:buNone/>
            </a:pPr>
            <a:endParaRPr lang="en-US" b="1" dirty="0">
              <a:solidFill>
                <a:schemeClr val="tx2"/>
              </a:solidFill>
            </a:endParaRPr>
          </a:p>
        </p:txBody>
      </p:sp>
      <p:sp>
        <p:nvSpPr>
          <p:cNvPr id="5" name="TextBox 4"/>
          <p:cNvSpPr txBox="1"/>
          <p:nvPr/>
        </p:nvSpPr>
        <p:spPr>
          <a:xfrm>
            <a:off x="896716" y="1458955"/>
            <a:ext cx="7215238"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Activity</a:t>
            </a:r>
            <a:endParaRPr lang="ar-QA" sz="32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 ( </a:t>
            </a:r>
            <a:r>
              <a:rPr lang="en-US" u="sng" dirty="0" smtClean="0">
                <a:latin typeface="Times New Roman" pitchFamily="18" charset="0"/>
                <a:cs typeface="Times New Roman" pitchFamily="18" charset="0"/>
                <a:hlinkClick r:id="rId3" action="ppaction://hlinkfile"/>
              </a:rPr>
              <a:t>Handout -3</a:t>
            </a:r>
            <a:r>
              <a:rPr lang="en-US" u="sng"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pSp>
        <p:nvGrpSpPr>
          <p:cNvPr id="6" name="Group 5"/>
          <p:cNvGrpSpPr/>
          <p:nvPr/>
        </p:nvGrpSpPr>
        <p:grpSpPr>
          <a:xfrm>
            <a:off x="875441" y="4095901"/>
            <a:ext cx="7488832" cy="1312447"/>
            <a:chOff x="1475656" y="4752125"/>
            <a:chExt cx="7488832" cy="1312447"/>
          </a:xfrm>
        </p:grpSpPr>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75856" y="4752125"/>
              <a:ext cx="864096" cy="131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475656" y="5085184"/>
              <a:ext cx="7488832" cy="646331"/>
            </a:xfrm>
            <a:prstGeom prst="rect">
              <a:avLst/>
            </a:prstGeom>
            <a:noFill/>
          </p:spPr>
          <p:txBody>
            <a:bodyPr wrap="square" lIns="91440" tIns="45720" rIns="91440" bIns="45720">
              <a:spAutoFit/>
            </a:bodyPr>
            <a:lstStyle/>
            <a:p>
              <a:pPr algn="ctr"/>
              <a:r>
                <a:rPr lang="ar-QA"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Eurostile" pitchFamily="34" charset="0"/>
                </a:rPr>
                <a:t>في رأيك ما هو التكامل                        </a:t>
              </a:r>
              <a:endParaRPr lang="en-US" sz="3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67544" y="2492896"/>
            <a:ext cx="7425680" cy="3456384"/>
          </a:xfrm>
        </p:spPr>
        <p:txBody>
          <a:bodyPr>
            <a:normAutofit/>
          </a:bodyPr>
          <a:lstStyle/>
          <a:p>
            <a:pPr algn="ctr">
              <a:buFont typeface="Wingdings" pitchFamily="2" charset="2"/>
              <a:buNone/>
            </a:pPr>
            <a:endParaRPr lang="en-US" dirty="0">
              <a:effectLst/>
            </a:endParaRPr>
          </a:p>
          <a:p>
            <a:pPr marL="87313" indent="22225" algn="ctr">
              <a:buFont typeface="Wingdings" pitchFamily="2" charset="2"/>
              <a:buNone/>
              <a:tabLst>
                <a:tab pos="87313" algn="l"/>
                <a:tab pos="363538" algn="l"/>
              </a:tabLst>
            </a:pPr>
            <a:r>
              <a:rPr lang="en-US" b="1" dirty="0" smtClean="0">
                <a:latin typeface="Times New Roman" pitchFamily="18" charset="0"/>
                <a:cs typeface="Times New Roman" pitchFamily="18" charset="0"/>
              </a:rPr>
              <a:t>T</a:t>
            </a:r>
            <a:r>
              <a:rPr lang="en-US" b="1" dirty="0" smtClean="0">
                <a:effectLst/>
                <a:latin typeface="Times New Roman" pitchFamily="18" charset="0"/>
                <a:cs typeface="Times New Roman" pitchFamily="18" charset="0"/>
              </a:rPr>
              <a:t>he </a:t>
            </a:r>
            <a:r>
              <a:rPr lang="en-US" b="1" dirty="0">
                <a:effectLst/>
                <a:latin typeface="Times New Roman" pitchFamily="18" charset="0"/>
                <a:cs typeface="Times New Roman" pitchFamily="18" charset="0"/>
              </a:rPr>
              <a:t>combining and </a:t>
            </a:r>
            <a:r>
              <a:rPr lang="en-US" b="1" dirty="0" smtClean="0">
                <a:effectLst/>
                <a:latin typeface="Times New Roman" pitchFamily="18" charset="0"/>
                <a:cs typeface="Times New Roman" pitchFamily="18" charset="0"/>
              </a:rPr>
              <a:t>coordinating </a:t>
            </a:r>
            <a:r>
              <a:rPr lang="en-US" b="1" dirty="0">
                <a:effectLst/>
                <a:latin typeface="Times New Roman" pitchFamily="18" charset="0"/>
                <a:cs typeface="Times New Roman" pitchFamily="18" charset="0"/>
              </a:rPr>
              <a:t>of separate parts or elements into a unified whole</a:t>
            </a:r>
            <a:r>
              <a:rPr lang="en-US" b="1" dirty="0" smtClean="0">
                <a:effectLst/>
                <a:latin typeface="Times New Roman" pitchFamily="18" charset="0"/>
                <a:cs typeface="Times New Roman" pitchFamily="18" charset="0"/>
              </a:rPr>
              <a:t>.</a:t>
            </a:r>
          </a:p>
          <a:p>
            <a:pPr algn="ctr">
              <a:buFont typeface="Wingdings" pitchFamily="2" charset="2"/>
              <a:buNone/>
            </a:pPr>
            <a:endParaRPr lang="en-US" dirty="0" smtClean="0">
              <a:latin typeface="Times New Roman" pitchFamily="18" charset="0"/>
              <a:cs typeface="Times New Roman" pitchFamily="18" charset="0"/>
            </a:endParaRPr>
          </a:p>
          <a:p>
            <a:pPr algn="ctr">
              <a:buFont typeface="Wingdings" pitchFamily="2" charset="2"/>
              <a:buNone/>
            </a:pPr>
            <a:endParaRPr lang="en-US" dirty="0" smtClean="0">
              <a:latin typeface="Times New Roman" pitchFamily="18" charset="0"/>
              <a:cs typeface="Times New Roman" pitchFamily="18" charset="0"/>
            </a:endParaRPr>
          </a:p>
          <a:p>
            <a:pPr algn="ctr" rtl="1">
              <a:buFont typeface="Wingdings" pitchFamily="2" charset="2"/>
              <a:buNone/>
            </a:pPr>
            <a:r>
              <a:rPr lang="ar-QA" b="1" dirty="0" smtClean="0">
                <a:latin typeface="Times New Roman" pitchFamily="18" charset="0"/>
                <a:cs typeface="Times New Roman" pitchFamily="18" charset="0"/>
              </a:rPr>
              <a:t>1-الجمع والتنسيق بين أجزاء </a:t>
            </a:r>
            <a:r>
              <a:rPr lang="ar-QA" b="1" dirty="0">
                <a:latin typeface="Times New Roman" pitchFamily="18" charset="0"/>
                <a:cs typeface="Times New Roman" pitchFamily="18" charset="0"/>
              </a:rPr>
              <a:t>أو عناصر منفصلة في كل </a:t>
            </a:r>
            <a:r>
              <a:rPr lang="ar-QA" b="1" dirty="0" smtClean="0">
                <a:latin typeface="Times New Roman" pitchFamily="18" charset="0"/>
                <a:cs typeface="Times New Roman" pitchFamily="18" charset="0"/>
              </a:rPr>
              <a:t>موحد.</a:t>
            </a:r>
            <a:endParaRPr lang="en-US" b="1" dirty="0">
              <a:latin typeface="Times New Roman" pitchFamily="18" charset="0"/>
              <a:cs typeface="Times New Roman" pitchFamily="18" charset="0"/>
            </a:endParaRPr>
          </a:p>
          <a:p>
            <a:pPr algn="ctr">
              <a:buFont typeface="Wingdings" pitchFamily="2" charset="2"/>
              <a:buNone/>
            </a:pPr>
            <a:endParaRPr lang="en-US" dirty="0" smtClean="0">
              <a:effectLst/>
              <a:latin typeface="Times New Roman" pitchFamily="18" charset="0"/>
              <a:cs typeface="Times New Roman" pitchFamily="18" charset="0"/>
            </a:endParaRPr>
          </a:p>
          <a:p>
            <a:pPr algn="ctr">
              <a:buFont typeface="Wingdings" pitchFamily="2" charset="2"/>
              <a:buNone/>
            </a:pPr>
            <a:endParaRPr lang="en-US" dirty="0">
              <a:effectLst/>
              <a:latin typeface="Times New Roman" pitchFamily="18" charset="0"/>
              <a:cs typeface="Times New Roman" pitchFamily="18" charset="0"/>
            </a:endParaRPr>
          </a:p>
        </p:txBody>
      </p:sp>
      <p:sp>
        <p:nvSpPr>
          <p:cNvPr id="13317" name="Text Box 5"/>
          <p:cNvSpPr txBox="1">
            <a:spLocks noChangeArrowheads="1"/>
          </p:cNvSpPr>
          <p:nvPr/>
        </p:nvSpPr>
        <p:spPr bwMode="auto">
          <a:xfrm>
            <a:off x="899592" y="720727"/>
            <a:ext cx="5741988" cy="1569660"/>
          </a:xfrm>
          <a:prstGeom prst="rect">
            <a:avLst/>
          </a:prstGeom>
          <a:noFill/>
          <a:ln w="9525">
            <a:noFill/>
            <a:miter lim="800000"/>
            <a:headEnd/>
            <a:tailEnd/>
          </a:ln>
          <a:effectLst/>
        </p:spPr>
        <p:txBody>
          <a:bodyPr>
            <a:spAutoFit/>
          </a:bodyPr>
          <a:lstStyle/>
          <a:p>
            <a:pPr algn="ctr"/>
            <a:r>
              <a:rPr lang="en-US" sz="2400" u="sng" dirty="0" smtClean="0">
                <a:latin typeface="Times New Roman" pitchFamily="18" charset="0"/>
                <a:cs typeface="Times New Roman" pitchFamily="18" charset="0"/>
              </a:rPr>
              <a:t>1- According </a:t>
            </a:r>
            <a:r>
              <a:rPr lang="en-US" sz="2400" u="sng" dirty="0">
                <a:latin typeface="Times New Roman" pitchFamily="18" charset="0"/>
                <a:cs typeface="Times New Roman" pitchFamily="18" charset="0"/>
              </a:rPr>
              <a:t>to Webster’s dictionary, integration is</a:t>
            </a:r>
            <a:r>
              <a:rPr lang="en-US" sz="2400" u="sng" dirty="0" smtClean="0">
                <a:latin typeface="Times New Roman" pitchFamily="18" charset="0"/>
                <a:cs typeface="Times New Roman" pitchFamily="18" charset="0"/>
              </a:rPr>
              <a:t>:</a:t>
            </a:r>
            <a:endParaRPr lang="ar-QA" sz="2400" u="sng" dirty="0" smtClean="0">
              <a:latin typeface="Times New Roman" pitchFamily="18" charset="0"/>
              <a:cs typeface="Times New Roman" pitchFamily="18" charset="0"/>
            </a:endParaRPr>
          </a:p>
          <a:p>
            <a:pPr algn="ctr"/>
            <a:endParaRPr lang="ar-QA" sz="2400" dirty="0" smtClean="0">
              <a:latin typeface="Times New Roman" pitchFamily="18" charset="0"/>
              <a:cs typeface="Times New Roman" pitchFamily="18" charset="0"/>
            </a:endParaRPr>
          </a:p>
          <a:p>
            <a:pPr algn="ctr" rtl="1"/>
            <a:r>
              <a:rPr lang="ar-QA" sz="2400" u="sng" dirty="0" smtClean="0">
                <a:latin typeface="Times New Roman" pitchFamily="18" charset="0"/>
                <a:cs typeface="Times New Roman" pitchFamily="18" charset="0"/>
              </a:rPr>
              <a:t>1- وفقاً </a:t>
            </a:r>
            <a:r>
              <a:rPr lang="ar-QA" sz="2400" u="sng" dirty="0">
                <a:latin typeface="Times New Roman" pitchFamily="18" charset="0"/>
                <a:cs typeface="Times New Roman" pitchFamily="18" charset="0"/>
              </a:rPr>
              <a:t>لقاموس وبستر، </a:t>
            </a:r>
            <a:r>
              <a:rPr lang="ar-QA" sz="2400" u="sng" dirty="0" smtClean="0">
                <a:latin typeface="Times New Roman" pitchFamily="18" charset="0"/>
                <a:cs typeface="Times New Roman" pitchFamily="18" charset="0"/>
              </a:rPr>
              <a:t>التكامل هو:</a:t>
            </a:r>
            <a:endParaRPr lang="en-US" u="sng" dirty="0"/>
          </a:p>
        </p:txBody>
      </p:sp>
      <p:pic>
        <p:nvPicPr>
          <p:cNvPr id="13318" name="Picture 6" descr="book_page_flip_sm_nwm"/>
          <p:cNvPicPr>
            <a:picLocks noChangeAspect="1" noChangeArrowheads="1" noCrop="1"/>
          </p:cNvPicPr>
          <p:nvPr/>
        </p:nvPicPr>
        <p:blipFill>
          <a:blip r:embed="rId3" cstate="print"/>
          <a:srcRect/>
          <a:stretch>
            <a:fillRect/>
          </a:stretch>
        </p:blipFill>
        <p:spPr bwMode="auto">
          <a:xfrm>
            <a:off x="7020272" y="820522"/>
            <a:ext cx="1225565" cy="122556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67544" y="1412776"/>
            <a:ext cx="7991400" cy="3168352"/>
          </a:xfrm>
        </p:spPr>
        <p:txBody>
          <a:bodyPr>
            <a:noAutofit/>
          </a:bodyPr>
          <a:lstStyle/>
          <a:p>
            <a:pPr marL="109728" indent="0">
              <a:buClr>
                <a:schemeClr val="tx1"/>
              </a:buClr>
              <a:buNone/>
            </a:pPr>
            <a:r>
              <a:rPr lang="en-US" b="1" dirty="0" smtClean="0">
                <a:latin typeface="Times New Roman" pitchFamily="18" charset="0"/>
                <a:cs typeface="Times New Roman" pitchFamily="18" charset="0"/>
              </a:rPr>
              <a:t>2- </a:t>
            </a:r>
            <a:r>
              <a:rPr lang="en-US" b="1" dirty="0" smtClean="0">
                <a:effectLst/>
                <a:latin typeface="Times New Roman" pitchFamily="18" charset="0"/>
                <a:cs typeface="Times New Roman" pitchFamily="18" charset="0"/>
              </a:rPr>
              <a:t>A </a:t>
            </a:r>
            <a:r>
              <a:rPr lang="en-US" b="1" dirty="0">
                <a:effectLst/>
                <a:latin typeface="Times New Roman" pitchFamily="18" charset="0"/>
                <a:cs typeface="Times New Roman" pitchFamily="18" charset="0"/>
              </a:rPr>
              <a:t>basic educational definition is </a:t>
            </a:r>
            <a:r>
              <a:rPr lang="en-US" b="1" dirty="0" smtClean="0">
                <a:effectLst/>
                <a:latin typeface="Times New Roman" pitchFamily="18" charset="0"/>
                <a:cs typeface="Times New Roman" pitchFamily="18" charset="0"/>
              </a:rPr>
              <a:t>that</a:t>
            </a:r>
            <a:endParaRPr lang="ar-QA" b="1" dirty="0" smtClean="0">
              <a:effectLst/>
              <a:latin typeface="Times New Roman" pitchFamily="18" charset="0"/>
              <a:cs typeface="Times New Roman" pitchFamily="18" charset="0"/>
            </a:endParaRPr>
          </a:p>
          <a:p>
            <a:pPr marL="109728" indent="0">
              <a:buClr>
                <a:schemeClr val="tx1"/>
              </a:buClr>
              <a:buNone/>
            </a:pPr>
            <a:r>
              <a:rPr lang="en-US" b="1" dirty="0" smtClean="0">
                <a:effectLst/>
                <a:latin typeface="Times New Roman" pitchFamily="18" charset="0"/>
                <a:cs typeface="Times New Roman" pitchFamily="18" charset="0"/>
              </a:rPr>
              <a:t> </a:t>
            </a:r>
            <a:r>
              <a:rPr lang="en-US" b="1" dirty="0">
                <a:effectLst/>
                <a:latin typeface="Times New Roman" pitchFamily="18" charset="0"/>
                <a:cs typeface="Times New Roman" pitchFamily="18" charset="0"/>
              </a:rPr>
              <a:t>an integrated curriculum is one in which </a:t>
            </a:r>
            <a:r>
              <a:rPr lang="en-US" b="1" dirty="0" smtClean="0">
                <a:latin typeface="Times New Roman" pitchFamily="18" charset="0"/>
                <a:cs typeface="Times New Roman" pitchFamily="18" charset="0"/>
              </a:rPr>
              <a:t>students </a:t>
            </a:r>
            <a:r>
              <a:rPr lang="en-US" b="1" dirty="0" smtClean="0">
                <a:effectLst/>
                <a:latin typeface="Times New Roman" pitchFamily="18" charset="0"/>
                <a:cs typeface="Times New Roman" pitchFamily="18" charset="0"/>
              </a:rPr>
              <a:t>broadly </a:t>
            </a:r>
            <a:r>
              <a:rPr lang="en-US" b="1" dirty="0">
                <a:effectLst/>
                <a:latin typeface="Times New Roman" pitchFamily="18" charset="0"/>
                <a:cs typeface="Times New Roman" pitchFamily="18" charset="0"/>
              </a:rPr>
              <a:t>explore knowledge in various subjects</a:t>
            </a:r>
            <a:r>
              <a:rPr lang="en-US" b="1" dirty="0" smtClean="0">
                <a:effectLst/>
                <a:latin typeface="Times New Roman" pitchFamily="18" charset="0"/>
                <a:cs typeface="Times New Roman" pitchFamily="18" charset="0"/>
              </a:rPr>
              <a:t>.</a:t>
            </a:r>
          </a:p>
          <a:p>
            <a:pPr marL="109728" indent="0">
              <a:buClr>
                <a:schemeClr val="tx1"/>
              </a:buClr>
              <a:buNone/>
            </a:pPr>
            <a:endParaRPr lang="ar-QA" b="1" dirty="0" smtClean="0">
              <a:latin typeface="Times New Roman" pitchFamily="18" charset="0"/>
              <a:cs typeface="Times New Roman" pitchFamily="18" charset="0"/>
            </a:endParaRPr>
          </a:p>
          <a:p>
            <a:pPr marL="109728" indent="0">
              <a:buClr>
                <a:schemeClr val="tx1"/>
              </a:buClr>
              <a:buNone/>
            </a:pPr>
            <a:endParaRPr lang="ar-QA" b="1" dirty="0">
              <a:latin typeface="Times New Roman" pitchFamily="18" charset="0"/>
              <a:cs typeface="Times New Roman" pitchFamily="18" charset="0"/>
            </a:endParaRPr>
          </a:p>
          <a:p>
            <a:pPr marL="109728" indent="0">
              <a:buClr>
                <a:schemeClr val="tx1"/>
              </a:buClr>
              <a:buNone/>
            </a:pPr>
            <a:endParaRPr lang="ar-QA" b="1" dirty="0" smtClean="0">
              <a:latin typeface="Times New Roman" pitchFamily="18" charset="0"/>
              <a:cs typeface="Times New Roman" pitchFamily="18" charset="0"/>
            </a:endParaRPr>
          </a:p>
          <a:p>
            <a:pPr marL="109728" indent="0" algn="r" rtl="1">
              <a:buClr>
                <a:schemeClr val="tx1"/>
              </a:buClr>
              <a:buNone/>
            </a:pPr>
            <a:r>
              <a:rPr lang="ar-QA" b="1" dirty="0" smtClean="0">
                <a:latin typeface="Times New Roman" pitchFamily="18" charset="0"/>
                <a:cs typeface="Times New Roman" pitchFamily="18" charset="0"/>
              </a:rPr>
              <a:t>2- يُعَرف التكامل بين المناهج تربوياً أنه التكامل الذي يستطيع من خلاله الطلاب</a:t>
            </a:r>
            <a:r>
              <a:rPr lang="en-US" b="1" dirty="0" smtClean="0">
                <a:latin typeface="Times New Roman" pitchFamily="18" charset="0"/>
                <a:cs typeface="Times New Roman" pitchFamily="18" charset="0"/>
              </a:rPr>
              <a:t> </a:t>
            </a:r>
            <a:r>
              <a:rPr lang="ar-QA" b="1" dirty="0" smtClean="0">
                <a:latin typeface="Times New Roman" pitchFamily="18" charset="0"/>
                <a:cs typeface="Times New Roman" pitchFamily="18" charset="0"/>
              </a:rPr>
              <a:t>استكشاف المعرفة في المواد المختلفة .</a:t>
            </a:r>
            <a:endParaRPr lang="ar-QA" b="1" dirty="0">
              <a:latin typeface="Times New Roman" pitchFamily="18" charset="0"/>
              <a:cs typeface="Times New Roman" pitchFamily="18" charset="0"/>
            </a:endParaRPr>
          </a:p>
          <a:p>
            <a:pPr marL="109728" indent="0">
              <a:buClr>
                <a:schemeClr val="tx1"/>
              </a:buClr>
              <a:buNone/>
            </a:pPr>
            <a:endParaRPr lang="ar-QA" b="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1945</TotalTime>
  <Words>1911</Words>
  <Application>Microsoft Office PowerPoint</Application>
  <PresentationFormat>On-screen Show (4:3)</PresentationFormat>
  <Paragraphs>337</Paragraphs>
  <Slides>52</Slides>
  <Notes>10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0</vt:i4>
      </vt:variant>
      <vt:variant>
        <vt:lpstr>Slide Titles</vt:lpstr>
      </vt:variant>
      <vt:variant>
        <vt:i4>52</vt:i4>
      </vt:variant>
    </vt:vector>
  </HeadingPairs>
  <TitlesOfParts>
    <vt:vector size="65" baseType="lpstr">
      <vt:lpstr>Arial Unicode MS</vt:lpstr>
      <vt:lpstr>Algerian</vt:lpstr>
      <vt:lpstr>Arial</vt:lpstr>
      <vt:lpstr>Calibri</vt:lpstr>
      <vt:lpstr>Comic Sans MS</vt:lpstr>
      <vt:lpstr>Eurostile</vt:lpstr>
      <vt:lpstr>Lucida Sans Unicode</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Starter Activity  (Brain Teaser)   Handout -2 Group work    </vt:lpstr>
      <vt:lpstr>Integrated Curriculum تكامل المناهج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Intradisciplinary  ( in physics )  </vt:lpstr>
      <vt:lpstr>PowerPoint Presentation</vt:lpstr>
      <vt:lpstr>Multidisciplinary   لاحظ التكامل بين المواد المختلفة حيث تكون الحدود بين المواد واضحة .  </vt:lpstr>
      <vt:lpstr>PowerPoint Presentation</vt:lpstr>
      <vt:lpstr>Interdisciplinary   لاحظ التكامل بين المواد المختلفة لدراسة مفهوم معين حيث تكون الحدود بين المواد غير مهمة . </vt:lpstr>
      <vt:lpstr> Interdisciplinary </vt:lpstr>
      <vt:lpstr>PowerPoint Presentation</vt:lpstr>
      <vt:lpstr>Transdisciplinary   لاحظ التكامل بين المواد المختلفة ، حيث تدخل هذه المواد في خدمة المشروع ككل . </vt:lpstr>
      <vt:lpstr>PowerPoint Presentation</vt:lpstr>
      <vt:lpstr>PowerPoint Presentation</vt:lpstr>
      <vt:lpstr>Curriculum Integration</vt:lpstr>
      <vt:lpstr>Integration between science and different subjects  التكامل بين العلوم والتخصصات المختلفة  </vt:lpstr>
      <vt:lpstr>  (1) Integrated science and math التكامل بين العلوم والرياضيات </vt:lpstr>
      <vt:lpstr>افكار للتكامل بين العلوم والرياضيات   ( قد تحتوي الأفكار التالية للتكامل بين العلوم والرياضيات على نوع واحد أو أكثر من انواع التكامل الأربعة السابق ذكرها ) </vt:lpstr>
      <vt:lpstr>1.1Content Specific Integration  التكامل حول محتوى محدد </vt:lpstr>
      <vt:lpstr>1.2 Process Integration تكامل في العمليات   </vt:lpstr>
      <vt:lpstr>1.3 Methodological Integration التكامل في طرائق التدريس </vt:lpstr>
      <vt:lpstr>1.4 Thematic Integration  تكامل الموضوع  </vt:lpstr>
      <vt:lpstr>“Tell me, I forget Show me, I remember Involve me, I understand.” أخبرني ، سانسى أرينى ، ساتذكر أشركنى ، سافهم     </vt:lpstr>
      <vt:lpstr>Activity  Handout -5</vt:lpstr>
      <vt:lpstr>PowerPoint Presentation</vt:lpstr>
      <vt:lpstr>PowerPoint Presentation</vt:lpstr>
      <vt:lpstr>كيف يمكن تحقيق الدمج والتكامل بين العلوم والدراسات الإجتماعية ؟</vt:lpstr>
      <vt:lpstr>أمثلة على التكامل بين العلوم والدراسات الإجتماعية </vt:lpstr>
      <vt:lpstr>PowerPoint Presentation</vt:lpstr>
      <vt:lpstr>Activity  handout -6</vt:lpstr>
      <vt:lpstr>3- Integration between science and language التكامل بين العلوم واللغة </vt:lpstr>
      <vt:lpstr>من أفضل الأمثلة على دمج العلوم مع اللغة هي العمل عن طريق المشاريع </vt:lpstr>
      <vt:lpstr>PowerPoint Presentation</vt:lpstr>
      <vt:lpstr>لماذا التكامل بين العلوم والتربية الفنية ؟</vt:lpstr>
      <vt:lpstr>كيف نحقق التكامل بين العلوم والفن ؟</vt:lpstr>
      <vt:lpstr>أمثلة على التكامل بين العلوم والفن </vt:lpstr>
      <vt:lpstr>PowerPoint Presentation</vt:lpstr>
      <vt:lpstr>تعتبر الخرائط الذهنية أحد الأمثلة على تحقيق التكامل بين العلوم والفن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ENTRY LEVELCURRICULUM  Week 11</dc:title>
  <dc:creator>Windows User</dc:creator>
  <cp:lastModifiedBy>شريف عمر عبدالوهاب علي شريف</cp:lastModifiedBy>
  <cp:revision>356</cp:revision>
  <dcterms:created xsi:type="dcterms:W3CDTF">2011-12-17T18:18:07Z</dcterms:created>
  <dcterms:modified xsi:type="dcterms:W3CDTF">2014-05-04T07:31:03Z</dcterms:modified>
</cp:coreProperties>
</file>