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38FEE487-E96D-4D22-91DD-28DF78862612}" type="datetimeFigureOut">
              <a:rPr lang="ar-IQ" smtClean="0"/>
              <a:pPr/>
              <a:t>17/04/1440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0FC7750-A7EA-4E8C-AE58-182B9913A1DE}"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38FEE487-E96D-4D22-91DD-28DF78862612}" type="datetimeFigureOut">
              <a:rPr lang="ar-IQ" smtClean="0"/>
              <a:pPr/>
              <a:t>17/04/1440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0FC7750-A7EA-4E8C-AE58-182B9913A1DE}"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38FEE487-E96D-4D22-91DD-28DF78862612}" type="datetimeFigureOut">
              <a:rPr lang="ar-IQ" smtClean="0"/>
              <a:pPr/>
              <a:t>17/04/1440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0FC7750-A7EA-4E8C-AE58-182B9913A1DE}"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38FEE487-E96D-4D22-91DD-28DF78862612}" type="datetimeFigureOut">
              <a:rPr lang="ar-IQ" smtClean="0"/>
              <a:pPr/>
              <a:t>17/04/1440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0FC7750-A7EA-4E8C-AE58-182B9913A1DE}"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FEE487-E96D-4D22-91DD-28DF78862612}" type="datetimeFigureOut">
              <a:rPr lang="ar-IQ" smtClean="0"/>
              <a:pPr/>
              <a:t>17/04/1440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0FC7750-A7EA-4E8C-AE58-182B9913A1DE}"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38FEE487-E96D-4D22-91DD-28DF78862612}" type="datetimeFigureOut">
              <a:rPr lang="ar-IQ" smtClean="0"/>
              <a:pPr/>
              <a:t>17/04/1440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0FC7750-A7EA-4E8C-AE58-182B9913A1DE}"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38FEE487-E96D-4D22-91DD-28DF78862612}" type="datetimeFigureOut">
              <a:rPr lang="ar-IQ" smtClean="0"/>
              <a:pPr/>
              <a:t>17/04/1440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F0FC7750-A7EA-4E8C-AE58-182B9913A1DE}"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38FEE487-E96D-4D22-91DD-28DF78862612}" type="datetimeFigureOut">
              <a:rPr lang="ar-IQ" smtClean="0"/>
              <a:pPr/>
              <a:t>17/04/1440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F0FC7750-A7EA-4E8C-AE58-182B9913A1DE}"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FEE487-E96D-4D22-91DD-28DF78862612}" type="datetimeFigureOut">
              <a:rPr lang="ar-IQ" smtClean="0"/>
              <a:pPr/>
              <a:t>17/04/1440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F0FC7750-A7EA-4E8C-AE58-182B9913A1DE}"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FEE487-E96D-4D22-91DD-28DF78862612}" type="datetimeFigureOut">
              <a:rPr lang="ar-IQ" smtClean="0"/>
              <a:pPr/>
              <a:t>17/04/1440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0FC7750-A7EA-4E8C-AE58-182B9913A1DE}"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FEE487-E96D-4D22-91DD-28DF78862612}" type="datetimeFigureOut">
              <a:rPr lang="ar-IQ" smtClean="0"/>
              <a:pPr/>
              <a:t>17/04/1440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0FC7750-A7EA-4E8C-AE58-182B9913A1DE}"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8FEE487-E96D-4D22-91DD-28DF78862612}" type="datetimeFigureOut">
              <a:rPr lang="ar-IQ" smtClean="0"/>
              <a:pPr/>
              <a:t>17/04/1440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0FC7750-A7EA-4E8C-AE58-182B9913A1DE}"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sayidaty.net/category/tags/%D9%85%D9%87%D8%A7%D8%B1%D8%A7%D8%AA-%D8%AA%D8%B1%D8%A8%D9%88%D9%8A%D8%A9" TargetMode="External"/><Relationship Id="rId2" Type="http://schemas.openxmlformats.org/officeDocument/2006/relationships/hyperlink" Target="https://www.sayidaty.net/category/tags/%D8%B9%D9%84%D9%85-%D8%A7%D9%84%D9%86%D9%81%D8%B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8681"/>
            <a:ext cx="7772400" cy="1080119"/>
          </a:xfrm>
        </p:spPr>
        <p:txBody>
          <a:bodyPr>
            <a:normAutofit fontScale="90000"/>
          </a:bodyPr>
          <a:lstStyle/>
          <a:p>
            <a:r>
              <a:rPr lang="ar-IQ" dirty="0" smtClean="0"/>
              <a:t>اهمية علم نفس </a:t>
            </a:r>
            <a:r>
              <a:rPr lang="ar-IQ" dirty="0" smtClean="0"/>
              <a:t>التربوي </a:t>
            </a:r>
            <a:br>
              <a:rPr lang="ar-IQ" dirty="0" smtClean="0"/>
            </a:br>
            <a:r>
              <a:rPr lang="ar-IQ" dirty="0" smtClean="0"/>
              <a:t>اعداد الدكتورة بيداء عبد السلام</a:t>
            </a:r>
            <a:endParaRPr lang="ar-IQ" dirty="0"/>
          </a:p>
        </p:txBody>
      </p:sp>
      <p:sp>
        <p:nvSpPr>
          <p:cNvPr id="3" name="Subtitle 2"/>
          <p:cNvSpPr>
            <a:spLocks noGrp="1"/>
          </p:cNvSpPr>
          <p:nvPr>
            <p:ph type="subTitle" idx="1"/>
          </p:nvPr>
        </p:nvSpPr>
        <p:spPr>
          <a:xfrm>
            <a:off x="1371600" y="1556792"/>
            <a:ext cx="6400800" cy="4082008"/>
          </a:xfrm>
        </p:spPr>
        <p:txBody>
          <a:bodyPr>
            <a:noAutofit/>
          </a:bodyPr>
          <a:lstStyle/>
          <a:p>
            <a:pPr algn="just"/>
            <a:r>
              <a:rPr lang="ar-IQ" sz="2400" b="1" dirty="0"/>
              <a:t>ا</a:t>
            </a:r>
            <a:r>
              <a:rPr lang="ar-IQ" sz="2400" b="1" dirty="0">
                <a:solidFill>
                  <a:schemeClr val="tx1"/>
                </a:solidFill>
              </a:rPr>
              <a:t>همية علم النفس التربوي </a:t>
            </a:r>
            <a:r>
              <a:rPr lang="ar-IQ" sz="2400" b="1" dirty="0" smtClean="0">
                <a:solidFill>
                  <a:schemeClr val="tx1"/>
                </a:solidFill>
              </a:rPr>
              <a:t>للمعلم</a:t>
            </a:r>
          </a:p>
          <a:p>
            <a:pPr algn="just"/>
            <a:r>
              <a:rPr lang="ar-IQ" sz="2400" b="1" dirty="0" smtClean="0">
                <a:solidFill>
                  <a:schemeClr val="tx1"/>
                </a:solidFill>
              </a:rPr>
              <a:t>1</a:t>
            </a:r>
            <a:r>
              <a:rPr lang="ar-IQ" sz="2400" b="1" dirty="0">
                <a:solidFill>
                  <a:schemeClr val="tx1"/>
                </a:solidFill>
              </a:rPr>
              <a:t>. تزويد المعلم بالمبادئ و الأسس و النظريات التي تفسر و تتحكم بعملية التعلم و التعليم من أجل فهمها و تطبيقها في غرفة الصف و حل المشكلات التي تواجه المعلم أو المتعلم أثناء ذلك </a:t>
            </a:r>
            <a:r>
              <a:rPr lang="ar-IQ" sz="2400" b="1" dirty="0" smtClean="0">
                <a:solidFill>
                  <a:schemeClr val="tx1"/>
                </a:solidFill>
              </a:rPr>
              <a:t>.</a:t>
            </a:r>
          </a:p>
          <a:p>
            <a:pPr algn="just"/>
            <a:r>
              <a:rPr lang="ar-IQ" sz="2400" b="1" dirty="0" smtClean="0">
                <a:solidFill>
                  <a:schemeClr val="tx1"/>
                </a:solidFill>
              </a:rPr>
              <a:t>و </a:t>
            </a:r>
            <a:r>
              <a:rPr lang="ar-IQ" sz="2400" b="1" dirty="0">
                <a:solidFill>
                  <a:schemeClr val="tx1"/>
                </a:solidFill>
              </a:rPr>
              <a:t>إن كانت هذه الأسس والنظريات لا يمكن تطبيقها في كل المواقف التربوية </a:t>
            </a:r>
            <a:r>
              <a:rPr lang="ar-IQ" sz="2400" b="1" dirty="0" smtClean="0">
                <a:solidFill>
                  <a:schemeClr val="tx1"/>
                </a:solidFill>
              </a:rPr>
              <a:t>.</a:t>
            </a:r>
          </a:p>
          <a:p>
            <a:pPr algn="just"/>
            <a:r>
              <a:rPr lang="ar-IQ" sz="2400" b="1" dirty="0" smtClean="0">
                <a:solidFill>
                  <a:schemeClr val="tx1"/>
                </a:solidFill>
              </a:rPr>
              <a:t>حيث </a:t>
            </a:r>
            <a:r>
              <a:rPr lang="ar-IQ" sz="2400" b="1" dirty="0">
                <a:solidFill>
                  <a:schemeClr val="tx1"/>
                </a:solidFill>
              </a:rPr>
              <a:t>نجد أن أحد المبادئ السيكولوجية قد يصلح لبعض الممارسات التربوية و لا يصلح للبعض الأخر </a:t>
            </a:r>
            <a:r>
              <a:rPr lang="ar-IQ" sz="2400" b="1" dirty="0" smtClean="0">
                <a:solidFill>
                  <a:schemeClr val="tx1"/>
                </a:solidFill>
              </a:rPr>
              <a:t>.</a:t>
            </a:r>
          </a:p>
          <a:p>
            <a:pPr algn="just"/>
            <a:r>
              <a:rPr lang="ar-IQ" sz="1600" dirty="0" smtClean="0"/>
              <a:t/>
            </a:r>
            <a:br>
              <a:rPr lang="ar-IQ" sz="1600" dirty="0" smtClean="0"/>
            </a:br>
            <a:endParaRPr lang="ar-IQ"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20000"/>
          </a:bodyPr>
          <a:lstStyle/>
          <a:p>
            <a:r>
              <a:rPr lang="ar-IQ" b="1" dirty="0" smtClean="0"/>
              <a:t>2. استبعاد كل ما هو غير صحيح حول عملية التعلم و التعليم و التي تعتمد على ملاحظات غير دقيقة و خاصة التي تعتمد على الخبرات الشخصية و الأحكام الذاتية .</a:t>
            </a:r>
            <a:r>
              <a:rPr lang="ar-IQ" dirty="0" smtClean="0"/>
              <a:t/>
            </a:r>
            <a:br>
              <a:rPr lang="ar-IQ" dirty="0" smtClean="0"/>
            </a:br>
            <a:r>
              <a:rPr lang="ar-IQ" b="1" dirty="0" smtClean="0"/>
              <a:t>وكذلك اكساب المعلم مهارات البحث العلمي الصحيح التي تساعد على فهم الظواهر التربوية الجديدة و تفسيرها بطريقة علمية</a:t>
            </a:r>
            <a:r>
              <a:rPr lang="ar-IQ" dirty="0" smtClean="0"/>
              <a:t/>
            </a:r>
            <a:br>
              <a:rPr lang="ar-IQ" dirty="0" smtClean="0"/>
            </a:br>
            <a:r>
              <a:rPr lang="ar-IQ" b="1" dirty="0" smtClean="0"/>
              <a:t>3. مساعدة المعلم في التعرف على مدخلات عملية التعلم ( خصائص المتعلمين قبل عملية التعلم ) و مخرجاته ( قياس التحصيل و القدرات و الاتجاهات و الميول و غيرها ) .</a:t>
            </a:r>
            <a:r>
              <a:rPr lang="ar-IQ" dirty="0" smtClean="0"/>
              <a:t/>
            </a:r>
            <a:br>
              <a:rPr lang="ar-IQ" dirty="0" smtClean="0"/>
            </a:br>
            <a:r>
              <a:rPr lang="ar-IQ" b="1" dirty="0" smtClean="0"/>
              <a:t>4. الاستفادة من المبادئ و المفاهيم و النظريات النفسية في مجالات النمو و الدافعية و الذكاء و الذاكرة و التفكير و حل المشكلات لفهم عمليات التعلم و التعليم و توجيهها و تقديم التطبيقات التربوية الصعبة في هذه المجالات </a:t>
            </a: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lnSpcReduction="10000"/>
          </a:bodyPr>
          <a:lstStyle/>
          <a:p>
            <a:r>
              <a:rPr lang="ar-IQ" dirty="0" smtClean="0"/>
              <a:t>لاشك </a:t>
            </a:r>
            <a:r>
              <a:rPr lang="ar-IQ" dirty="0"/>
              <a:t>أن </a:t>
            </a:r>
            <a:r>
              <a:rPr lang="ar-IQ" dirty="0">
                <a:solidFill>
                  <a:schemeClr val="bg1"/>
                </a:solidFill>
                <a:hlinkClick r:id="rId2"/>
              </a:rPr>
              <a:t>علم النفس</a:t>
            </a:r>
            <a:r>
              <a:rPr lang="ar-IQ" dirty="0"/>
              <a:t> التربوي يلعب دوراً مهماً في العملية التعليمية، لما له من تأثير على مستوى الطلاب، والأخذ بيدهم نحو تحقيق أفضل النتائج خلال فترة الدراسة، خاصة وأن من مهامه الرئيسية دراسة العوامل المرتبطة بالنجاح والفشل في التعلم المدرسي.</a:t>
            </a:r>
            <a:r>
              <a:rPr lang="ar-IQ" dirty="0" smtClean="0"/>
              <a:t/>
            </a:r>
            <a:br>
              <a:rPr lang="ar-IQ" dirty="0" smtClean="0"/>
            </a:br>
            <a:r>
              <a:rPr lang="ar-IQ" dirty="0"/>
              <a:t>ويعد علم النفس التعليمي "التربوي"، من أكثر فروع علم النفس تطوراً وانتشاراً في العالم، لما له من أهمية نظرية وتطبيقية في </a:t>
            </a:r>
            <a:r>
              <a:rPr lang="ar-IQ" dirty="0">
                <a:hlinkClick r:id="rId3"/>
              </a:rPr>
              <a:t>العملية التربوية</a:t>
            </a:r>
            <a:r>
              <a:rPr lang="ar-IQ" dirty="0"/>
              <a:t>. ولأن المعلم له الدور الأساسي في نجاح الطلبة والتأثير عليهم فإن علم النفس التربوي مهم لنجاح المعلم في العملية التربوية والتعليمية من خلال:</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a:xfrm>
            <a:off x="457200" y="1052736"/>
            <a:ext cx="8229600" cy="5073427"/>
          </a:xfrm>
        </p:spPr>
        <p:txBody>
          <a:bodyPr>
            <a:normAutofit fontScale="70000" lnSpcReduction="20000"/>
          </a:bodyPr>
          <a:lstStyle/>
          <a:p>
            <a:r>
              <a:rPr lang="ar-IQ" dirty="0"/>
              <a:t>. تزويد المعلم بالمبادئ والأسس والنظريات التي تفسر وتتحكم بعملية التعلم و التعليم؛ من أجل فهمها وتطبيقها في غرفة الصف وحل المشكلات التي تواجه المعلم أو المتعلم أثناء ذلك.</a:t>
            </a:r>
            <a:r>
              <a:rPr lang="ar-IQ" dirty="0" smtClean="0"/>
              <a:t/>
            </a:r>
            <a:br>
              <a:rPr lang="ar-IQ" dirty="0" smtClean="0"/>
            </a:br>
            <a:r>
              <a:rPr lang="ar-IQ" dirty="0"/>
              <a:t>2. استبعاد كل ماهو غير صحيح حول عملية التعلم والتعليم، والتي تعتمد على ملاحظات غير دقيقة وخاصة التي تعتمد على الخبرات الشخصية والأحكام الذاتية.</a:t>
            </a:r>
            <a:r>
              <a:rPr lang="ar-IQ" dirty="0" smtClean="0"/>
              <a:t/>
            </a:r>
            <a:br>
              <a:rPr lang="ar-IQ" dirty="0" smtClean="0"/>
            </a:br>
            <a:r>
              <a:rPr lang="ar-IQ" dirty="0"/>
              <a:t>3. مساعدة المعلم في التعرف على مدخلات عملية التعلم (خصائص المتعلمين قبل عملية التعلم) ومخرجاته (قياس التحصيل والقدرات والاتجاهات والميول وغيرها).</a:t>
            </a:r>
            <a:r>
              <a:rPr lang="ar-IQ" dirty="0" smtClean="0"/>
              <a:t/>
            </a:r>
            <a:br>
              <a:rPr lang="ar-IQ" dirty="0" smtClean="0"/>
            </a:br>
            <a:r>
              <a:rPr lang="ar-IQ" dirty="0"/>
              <a:t>4. الاستفادة من المبادئ والمفاهيم والنظريات النفسية في مجالات النمو والدافعية والذكاء والذاكرة والتفكير وحل المشكلات؛ لفهم عمليات التعلم والتعليم وتوجيهها وتقديم التطبيقات التربوية الصعبة في هذه المجالات</a:t>
            </a:r>
            <a:r>
              <a:rPr lang="ar-IQ" dirty="0" smtClean="0"/>
              <a:t/>
            </a:r>
            <a:br>
              <a:rPr lang="ar-IQ" dirty="0" smtClean="0"/>
            </a:br>
            <a:r>
              <a:rPr lang="ar-IQ" dirty="0"/>
              <a:t>كما يعني علم النفس التربوي بإثراء المعلم بقوانين وأساسيات النظريات المفسرة للعملية التعليمية والتي تتحكم بها، وذلك بغرض تطبيقها بشكل علميّ وموضوعيّ في البيئة المدرسية والغرفة الصفية، وتقدم هذه النظريات الاقتراحات الممكنة لبعض المشكلات التي من الممكن أن يتعرض لها المعلم أو الطالب أثناء المواقف التعليمية المختلفة.</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a:xfrm>
            <a:off x="457200" y="692696"/>
            <a:ext cx="8229600" cy="5433467"/>
          </a:xfrm>
        </p:spPr>
        <p:txBody>
          <a:bodyPr>
            <a:normAutofit/>
          </a:bodyPr>
          <a:lstStyle/>
          <a:p>
            <a:endParaRPr lang="ar-IQ" dirty="0" smtClean="0"/>
          </a:p>
          <a:p>
            <a:endParaRPr lang="ar-IQ" dirty="0" smtClean="0"/>
          </a:p>
          <a:p>
            <a:r>
              <a:rPr lang="ar-IQ" dirty="0" smtClean="0"/>
              <a:t>ومن </a:t>
            </a:r>
            <a:r>
              <a:rPr lang="ar-IQ" dirty="0"/>
              <a:t>أهم المعلومات والمهارات التي يقدمها علم النفس التربوي للكادر التعليمي؛ استبعاد وإقصاء النظريات والآراء التعليمية التربوية التي تعتمد على الانطباعات الشخصية والملاحظات غير الدقيقة وغير الموضوعية، حيث استندت بعض هذه الآراء على الخبرات الشخصية، ووجهات النظر الذاتية. وغالباً ما تتعارض مع أسس الحقائق والنظريات العلمية، وتُقيَّم هذه النظريات من خلال إخضاعها للبحث العلمي التربوي المنظم والمدروس.</a:t>
            </a:r>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normAutofit/>
          </a:bodyPr>
          <a:lstStyle/>
          <a:p>
            <a:r>
              <a:rPr lang="ar-IQ" dirty="0" smtClean="0"/>
              <a:t>تقديم المساعدة للأفراد القائمين على العملية التعليمية، وذلك للتعرف على مدخلات وعناصر العملية التعليمية؛ كخصائص المتعلمين والبيئة التعليمية، ومخرجاتها من أدوات التقييم والقياس، والاختبارات التحصيلية والتربوية.</a:t>
            </a:r>
          </a:p>
          <a:p>
            <a:r>
              <a:rPr lang="ar-IQ" dirty="0" smtClean="0"/>
              <a:t>كما يعنى بإكساب المعلم مهارات الوصف العلميّ، والفهم النظريّ للعملية التربويّة التعليميّة، ويكون ذلك من خلال تحقيق أهداف علم النفس التربوي العامة من فهم العملية التعليمية وعناصرها، والتنبؤ بمخرجاتها، ومحاولة ضبطها.</a:t>
            </a:r>
          </a:p>
          <a:p>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lnSpcReduction="10000"/>
          </a:bodyPr>
          <a:lstStyle/>
          <a:p>
            <a:r>
              <a:rPr lang="ar-IQ" dirty="0" smtClean="0"/>
              <a:t>وايضاَ يزود المعلم بأساس من القواعد والقوانين الصحيحة والسليمة لنظريات التعلم والتعليم، والتي تمكنه من اختيار تطبيقات المبادئ النفسية السيكولوجية ومدى ملائمتها لموقف تعليمي معين، بحيث يعتمد المعلم في تقدير الأسلوب المناسب حسب بيئة المدرسة والخصائص النفسية للمعلم والطالب.</a:t>
            </a:r>
          </a:p>
          <a:p>
            <a:r>
              <a:rPr lang="ar-IQ" dirty="0" smtClean="0"/>
              <a:t>ويقدم علم النفس التربوي المساعدة للمعلم في تحديد مواطن القوة والضعف في آلية عمل العملية التعليمية ونتاجاتها، وبالتالي تبرز أهمية دراسة العوامل المؤثرة في نجاح أو فشل العملية التعليمية ومدى تحقيقها لأهدافها.</a:t>
            </a:r>
          </a:p>
          <a:p>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300</Words>
  <Application>Microsoft Office PowerPoint</Application>
  <PresentationFormat>On-screen Show (4:3)</PresentationFormat>
  <Paragraphs>16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اهمية علم نفس التربوي  اعداد الدكتورة بيداء عبد السلام</vt:lpstr>
      <vt:lpstr>Slide 2</vt:lpstr>
      <vt:lpstr>Slide 3</vt:lpstr>
      <vt:lpstr>Slide 4</vt:lpstr>
      <vt:lpstr>Slide 5</vt:lpstr>
      <vt:lpstr>Slide 6</vt:lpstr>
      <vt:lpstr>Slide 7</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اهمية علم نفس التربوي</dc:title>
  <dc:creator>SPIDERHOUSE</dc:creator>
  <cp:lastModifiedBy>SPIDERHOUSE</cp:lastModifiedBy>
  <cp:revision>2</cp:revision>
  <dcterms:created xsi:type="dcterms:W3CDTF">2018-12-25T15:55:11Z</dcterms:created>
  <dcterms:modified xsi:type="dcterms:W3CDTF">2018-12-25T16:08:33Z</dcterms:modified>
</cp:coreProperties>
</file>