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95386DA8-2B69-4D50-8006-328EE7E929C4}" type="datetimeFigureOut">
              <a:rPr lang="ar-IQ" smtClean="0"/>
              <a:t>17/04/1440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44A477F-4ABB-4D0C-9EED-689B76C26196}"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5386DA8-2B69-4D50-8006-328EE7E929C4}" type="datetimeFigureOut">
              <a:rPr lang="ar-IQ" smtClean="0"/>
              <a:t>17/04/1440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44A477F-4ABB-4D0C-9EED-689B76C26196}"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5386DA8-2B69-4D50-8006-328EE7E929C4}" type="datetimeFigureOut">
              <a:rPr lang="ar-IQ" smtClean="0"/>
              <a:t>17/04/1440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44A477F-4ABB-4D0C-9EED-689B76C26196}"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5386DA8-2B69-4D50-8006-328EE7E929C4}" type="datetimeFigureOut">
              <a:rPr lang="ar-IQ" smtClean="0"/>
              <a:t>17/04/1440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44A477F-4ABB-4D0C-9EED-689B76C26196}"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386DA8-2B69-4D50-8006-328EE7E929C4}" type="datetimeFigureOut">
              <a:rPr lang="ar-IQ" smtClean="0"/>
              <a:t>17/04/1440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44A477F-4ABB-4D0C-9EED-689B76C26196}"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95386DA8-2B69-4D50-8006-328EE7E929C4}" type="datetimeFigureOut">
              <a:rPr lang="ar-IQ" smtClean="0"/>
              <a:t>17/04/1440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44A477F-4ABB-4D0C-9EED-689B76C26196}"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95386DA8-2B69-4D50-8006-328EE7E929C4}" type="datetimeFigureOut">
              <a:rPr lang="ar-IQ" smtClean="0"/>
              <a:t>17/04/1440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944A477F-4ABB-4D0C-9EED-689B76C26196}"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95386DA8-2B69-4D50-8006-328EE7E929C4}" type="datetimeFigureOut">
              <a:rPr lang="ar-IQ" smtClean="0"/>
              <a:t>17/04/1440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944A477F-4ABB-4D0C-9EED-689B76C26196}"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386DA8-2B69-4D50-8006-328EE7E929C4}" type="datetimeFigureOut">
              <a:rPr lang="ar-IQ" smtClean="0"/>
              <a:t>17/04/1440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944A477F-4ABB-4D0C-9EED-689B76C26196}"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386DA8-2B69-4D50-8006-328EE7E929C4}" type="datetimeFigureOut">
              <a:rPr lang="ar-IQ" smtClean="0"/>
              <a:t>17/04/1440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44A477F-4ABB-4D0C-9EED-689B76C26196}"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386DA8-2B69-4D50-8006-328EE7E929C4}" type="datetimeFigureOut">
              <a:rPr lang="ar-IQ" smtClean="0"/>
              <a:t>17/04/1440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44A477F-4ABB-4D0C-9EED-689B76C26196}"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5386DA8-2B69-4D50-8006-328EE7E929C4}" type="datetimeFigureOut">
              <a:rPr lang="ar-IQ" smtClean="0"/>
              <a:t>17/04/1440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44A477F-4ABB-4D0C-9EED-689B76C26196}"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علم نفس التربوي</a:t>
            </a:r>
            <a:endParaRPr lang="ar-IQ" dirty="0"/>
          </a:p>
        </p:txBody>
      </p:sp>
      <p:sp>
        <p:nvSpPr>
          <p:cNvPr id="3" name="Subtitle 2"/>
          <p:cNvSpPr>
            <a:spLocks noGrp="1"/>
          </p:cNvSpPr>
          <p:nvPr>
            <p:ph type="subTitle" idx="1"/>
          </p:nvPr>
        </p:nvSpPr>
        <p:spPr/>
        <p:txBody>
          <a:bodyPr>
            <a:normAutofit/>
          </a:bodyPr>
          <a:lstStyle/>
          <a:p>
            <a:r>
              <a:rPr lang="ar-IQ" sz="4800" dirty="0" smtClean="0"/>
              <a:t>الدكتورة بيداء عبد السلام</a:t>
            </a:r>
            <a:endParaRPr lang="ar-IQ" sz="4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مجالات علم نفس التربوي</a:t>
            </a:r>
            <a:endParaRPr lang="ar-IQ" dirty="0"/>
          </a:p>
        </p:txBody>
      </p:sp>
      <p:sp>
        <p:nvSpPr>
          <p:cNvPr id="3" name="Content Placeholder 2"/>
          <p:cNvSpPr>
            <a:spLocks noGrp="1"/>
          </p:cNvSpPr>
          <p:nvPr>
            <p:ph idx="1"/>
          </p:nvPr>
        </p:nvSpPr>
        <p:spPr/>
        <p:txBody>
          <a:bodyPr>
            <a:normAutofit fontScale="32500" lnSpcReduction="20000"/>
          </a:bodyPr>
          <a:lstStyle/>
          <a:p>
            <a:r>
              <a:rPr lang="ar-IQ" sz="4500" dirty="0"/>
              <a:t>يعتبر علم النفس التربوي فرعاً من فروع علم </a:t>
            </a:r>
            <a:r>
              <a:rPr lang="ar-IQ" sz="4500" dirty="0" smtClean="0"/>
              <a:t>النفس </a:t>
            </a:r>
            <a:r>
              <a:rPr lang="ar-IQ" sz="4500" dirty="0"/>
              <a:t>والذي يهتم بالعديد من الموضوعات الرئيسية المتعلقة بتعليم الفئات العمرية المختلفة خلال مرحلتي الطفولة والمراهقة مما يُساعد على تعزيز قدرات الطلاب التعليمية والإدراكية، ومن أهم الموضوعات التي يتمحور حولها علم النفس التربوي</a:t>
            </a:r>
            <a:r>
              <a:rPr lang="ar-IQ" sz="4500" dirty="0" smtClean="0"/>
              <a:t>:</a:t>
            </a:r>
          </a:p>
          <a:p>
            <a:r>
              <a:rPr lang="ar-IQ" sz="4500" dirty="0" smtClean="0"/>
              <a:t>التقنيات </a:t>
            </a:r>
            <a:r>
              <a:rPr lang="ar-IQ" sz="4500" dirty="0"/>
              <a:t>التعليمية المتبعة في المؤسسات التعليمية المختلفة. </a:t>
            </a:r>
            <a:endParaRPr lang="ar-IQ" sz="4500" dirty="0" smtClean="0"/>
          </a:p>
          <a:p>
            <a:r>
              <a:rPr lang="ar-IQ" sz="4500" dirty="0" smtClean="0"/>
              <a:t>تصميم </a:t>
            </a:r>
            <a:r>
              <a:rPr lang="ar-IQ" sz="4500" dirty="0"/>
              <a:t>البرامج التعليمية </a:t>
            </a:r>
            <a:endParaRPr lang="ar-IQ" sz="4500" dirty="0" smtClean="0"/>
          </a:p>
          <a:p>
            <a:r>
              <a:rPr lang="ar-IQ" sz="4500" dirty="0" smtClean="0"/>
              <a:t>تطوير </a:t>
            </a:r>
            <a:r>
              <a:rPr lang="ar-IQ" sz="4500" dirty="0"/>
              <a:t>المناهج الدراسية، </a:t>
            </a:r>
            <a:endParaRPr lang="ar-IQ" sz="4500" dirty="0" smtClean="0"/>
          </a:p>
          <a:p>
            <a:r>
              <a:rPr lang="ar-IQ" sz="4500" dirty="0" smtClean="0"/>
              <a:t>التعليم </a:t>
            </a:r>
            <a:r>
              <a:rPr lang="ar-IQ" sz="4500" dirty="0"/>
              <a:t>الخاص، </a:t>
            </a:r>
            <a:endParaRPr lang="ar-IQ" sz="4500" dirty="0" smtClean="0"/>
          </a:p>
          <a:p>
            <a:r>
              <a:rPr lang="ar-IQ" sz="4500" dirty="0" smtClean="0"/>
              <a:t>التعليم </a:t>
            </a:r>
            <a:r>
              <a:rPr lang="ar-IQ" sz="4500" dirty="0"/>
              <a:t>النظامي</a:t>
            </a:r>
            <a:r>
              <a:rPr lang="ar-IQ" sz="4500" dirty="0" smtClean="0"/>
              <a:t>.</a:t>
            </a:r>
          </a:p>
          <a:p>
            <a:r>
              <a:rPr lang="ar-IQ" sz="4500" dirty="0" smtClean="0"/>
              <a:t> </a:t>
            </a:r>
            <a:r>
              <a:rPr lang="ar-IQ" sz="4500" dirty="0"/>
              <a:t>الاهتمام بالمتعلمين الموهوبين في المؤسسات التعليمية لتنمية قدراتهم</a:t>
            </a:r>
            <a:r>
              <a:rPr lang="ar-IQ" sz="4500" dirty="0" smtClean="0"/>
              <a:t>.</a:t>
            </a:r>
          </a:p>
          <a:p>
            <a:r>
              <a:rPr lang="ar-IQ" sz="4500" dirty="0" smtClean="0"/>
              <a:t> </a:t>
            </a:r>
            <a:r>
              <a:rPr lang="ar-IQ" sz="4500" dirty="0"/>
              <a:t>تقييم نتائج الطلاب </a:t>
            </a:r>
            <a:endParaRPr lang="ar-IQ" sz="4500" dirty="0" smtClean="0"/>
          </a:p>
          <a:p>
            <a:r>
              <a:rPr lang="ar-IQ" sz="4500" dirty="0" smtClean="0"/>
              <a:t>الفروق </a:t>
            </a:r>
            <a:r>
              <a:rPr lang="ar-IQ" sz="4500" dirty="0"/>
              <a:t>الفردية </a:t>
            </a:r>
            <a:endParaRPr lang="ar-IQ" sz="4500" dirty="0" smtClean="0"/>
          </a:p>
          <a:p>
            <a:r>
              <a:rPr lang="ar-IQ" sz="4500" dirty="0" smtClean="0"/>
              <a:t>صعوبات </a:t>
            </a:r>
            <a:r>
              <a:rPr lang="ar-IQ" sz="4500" dirty="0"/>
              <a:t>التعلم المختلفة. </a:t>
            </a:r>
            <a:endParaRPr lang="ar-IQ" sz="4500" dirty="0" smtClean="0"/>
          </a:p>
          <a:p>
            <a:r>
              <a:rPr lang="ar-IQ" sz="4500" dirty="0" smtClean="0"/>
              <a:t>دراسة </a:t>
            </a:r>
            <a:r>
              <a:rPr lang="ar-IQ" sz="4500" dirty="0"/>
              <a:t>كيفية تعليم الأطفال والبيئات التعليمية المناسبة لهم كالفصول </a:t>
            </a:r>
            <a:r>
              <a:rPr lang="ar-IQ" sz="4500" dirty="0" smtClean="0"/>
              <a:t>الدراسية</a:t>
            </a:r>
          </a:p>
          <a:p>
            <a:r>
              <a:rPr lang="ar-IQ" sz="4500" dirty="0" smtClean="0"/>
              <a:t> </a:t>
            </a:r>
            <a:r>
              <a:rPr lang="ar-IQ" sz="4500" dirty="0"/>
              <a:t>أساليب التدريس </a:t>
            </a:r>
            <a:r>
              <a:rPr lang="ar-IQ" sz="4500" dirty="0" smtClean="0"/>
              <a:t>والتعلم</a:t>
            </a:r>
          </a:p>
          <a:p>
            <a:r>
              <a:rPr lang="ar-IQ" sz="4500" dirty="0" smtClean="0"/>
              <a:t> </a:t>
            </a:r>
            <a:r>
              <a:rPr lang="ar-IQ" sz="4500" dirty="0"/>
              <a:t>التطور المعرفي لدى </a:t>
            </a:r>
            <a:r>
              <a:rPr lang="ar-IQ" sz="4500" dirty="0" smtClean="0"/>
              <a:t>الطلاب</a:t>
            </a:r>
          </a:p>
          <a:p>
            <a:r>
              <a:rPr lang="ar-IQ" sz="4500" dirty="0" smtClean="0"/>
              <a:t> </a:t>
            </a:r>
            <a:r>
              <a:rPr lang="ar-IQ" sz="4500" dirty="0"/>
              <a:t>تقييم الكفاءات</a:t>
            </a:r>
            <a:r>
              <a:rPr lang="ar-IQ" sz="4500" dirty="0" smtClean="0"/>
              <a:t/>
            </a:r>
            <a:br>
              <a:rPr lang="ar-IQ" sz="4500" dirty="0" smtClean="0"/>
            </a:br>
            <a:r>
              <a:rPr lang="ar-IQ" dirty="0" smtClean="0"/>
              <a:t/>
            </a:r>
            <a:br>
              <a:rPr lang="ar-IQ" dirty="0" smtClean="0"/>
            </a:br>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تعريف علم نفس التربوي</a:t>
            </a:r>
            <a:endParaRPr lang="ar-IQ" dirty="0"/>
          </a:p>
        </p:txBody>
      </p:sp>
      <p:sp>
        <p:nvSpPr>
          <p:cNvPr id="3" name="Content Placeholder 2"/>
          <p:cNvSpPr>
            <a:spLocks noGrp="1"/>
          </p:cNvSpPr>
          <p:nvPr>
            <p:ph idx="1"/>
          </p:nvPr>
        </p:nvSpPr>
        <p:spPr/>
        <p:txBody>
          <a:bodyPr>
            <a:normAutofit fontScale="77500" lnSpcReduction="20000"/>
          </a:bodyPr>
          <a:lstStyle/>
          <a:p>
            <a:pPr algn="just"/>
            <a:r>
              <a:rPr lang="ar-IQ" dirty="0"/>
              <a:t>عرَّف علم النّفس التربوي على أنّه دراسةٌ وتفسيرٌ لسلوك الفرد وتحليله في المواضع التّربويّة؛ لضمان الوصول لفهمٍ صحيحٍ لعمليّة التّعلّم </a:t>
            </a:r>
            <a:r>
              <a:rPr lang="ar-IQ" dirty="0" smtClean="0"/>
              <a:t>والتّعليم </a:t>
            </a:r>
            <a:r>
              <a:rPr lang="ar-IQ" dirty="0"/>
              <a:t>وعرّفه عددٌ من المختصين في مجال علم النّفس على أنّه فرعٌ من فروع علم النّفس يختصّ بدراسة سلوك المتعلم في المواقف التّربويّة المختلفة، ودراسة ردود الأفعال داخل الغرفة الصفيّة، كما يفيد في تزويد المعلمين بمعلومات ومبادئ وخبراتٍ نظريّةٍ وتطبيقيّةٍ مهمةٍ لفهم طريقة التعلّم والتعليم، وزيادة مستواها </a:t>
            </a:r>
            <a:r>
              <a:rPr lang="ar-IQ" dirty="0" smtClean="0"/>
              <a:t>ومهاراتها أما </a:t>
            </a:r>
            <a:r>
              <a:rPr lang="ar-IQ" dirty="0"/>
              <a:t>الدكتوران فؤاد أبو حطب وآمال صادق فيعتبران علم النّفس التربوي أنّه "سيكولوجية المنظومات التربوية والدراسة العلمية للسلوك الإنساني الذي يصدر خلال العمليات </a:t>
            </a:r>
            <a:r>
              <a:rPr lang="ar-IQ" dirty="0" smtClean="0"/>
              <a:t>التربوية </a:t>
            </a:r>
            <a:r>
              <a:rPr lang="ar-IQ" dirty="0"/>
              <a:t>وذكر الدكتور عماد الزغول تعريف علم النفس التربوي بأنّه (مجالٌ يُعنى بدراسة السلوك الإنساني في مواقف التعلم والتعليم لدى الأفراد، ويسهم في التعرف إلى المشكلات التربوية والعمل على حلها والتخلص منها</a:t>
            </a:r>
            <a:r>
              <a:rPr lang="ar-IQ" dirty="0" smtClean="0"/>
              <a:t>).</a:t>
            </a:r>
          </a:p>
          <a:p>
            <a:pPr algn="just"/>
            <a:r>
              <a:rPr lang="ar-IQ" dirty="0" smtClean="0"/>
              <a:t/>
            </a:r>
            <a:br>
              <a:rPr lang="ar-IQ" dirty="0" smtClean="0"/>
            </a:b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85000" lnSpcReduction="20000"/>
          </a:bodyPr>
          <a:lstStyle/>
          <a:p>
            <a:r>
              <a:rPr lang="ar-IQ" dirty="0"/>
              <a:t>فروع علم النفس مع تعمّق الاهتمام في البحث في مجال تطوّر وتقدّم علم النّفس، اتّفق العلماء المختصين على تقسيم علم النّفس إلى فروع وميادين، وتتلخّص هذه الفروع في ما </a:t>
            </a:r>
            <a:r>
              <a:rPr lang="ar-IQ" dirty="0" smtClean="0"/>
              <a:t>يلي </a:t>
            </a:r>
            <a:r>
              <a:rPr lang="ar-IQ" dirty="0"/>
              <a:t>علم النّفس الطبي. </a:t>
            </a:r>
            <a:endParaRPr lang="ar-IQ" dirty="0" smtClean="0"/>
          </a:p>
          <a:p>
            <a:r>
              <a:rPr lang="ar-IQ" dirty="0" smtClean="0"/>
              <a:t>علم </a:t>
            </a:r>
            <a:r>
              <a:rPr lang="ar-IQ" dirty="0"/>
              <a:t>النّفس الصناعي</a:t>
            </a:r>
            <a:r>
              <a:rPr lang="ar-IQ" dirty="0" smtClean="0"/>
              <a:t>.</a:t>
            </a:r>
          </a:p>
          <a:p>
            <a:r>
              <a:rPr lang="ar-IQ" dirty="0" smtClean="0"/>
              <a:t> </a:t>
            </a:r>
            <a:r>
              <a:rPr lang="ar-IQ" dirty="0"/>
              <a:t>علم النّفس الجنائي. </a:t>
            </a:r>
            <a:endParaRPr lang="ar-IQ" dirty="0" smtClean="0"/>
          </a:p>
          <a:p>
            <a:r>
              <a:rPr lang="ar-IQ" dirty="0" smtClean="0"/>
              <a:t>علم </a:t>
            </a:r>
            <a:r>
              <a:rPr lang="ar-IQ" dirty="0"/>
              <a:t>النّفس الحربي. </a:t>
            </a:r>
            <a:endParaRPr lang="ar-IQ" dirty="0" smtClean="0"/>
          </a:p>
          <a:p>
            <a:r>
              <a:rPr lang="ar-IQ" dirty="0" smtClean="0"/>
              <a:t>علم </a:t>
            </a:r>
            <a:r>
              <a:rPr lang="ar-IQ" dirty="0"/>
              <a:t>النّفس الإداري </a:t>
            </a:r>
            <a:endParaRPr lang="ar-IQ" dirty="0" smtClean="0"/>
          </a:p>
          <a:p>
            <a:r>
              <a:rPr lang="ar-IQ" dirty="0" smtClean="0"/>
              <a:t>علم </a:t>
            </a:r>
            <a:r>
              <a:rPr lang="ar-IQ" dirty="0"/>
              <a:t>النّفس الاجتماعي. </a:t>
            </a:r>
            <a:endParaRPr lang="ar-IQ" dirty="0" smtClean="0"/>
          </a:p>
          <a:p>
            <a:r>
              <a:rPr lang="ar-IQ" dirty="0" smtClean="0"/>
              <a:t>علم </a:t>
            </a:r>
            <a:r>
              <a:rPr lang="ar-IQ" dirty="0"/>
              <a:t>النّفس التّربوي.</a:t>
            </a:r>
            <a:r>
              <a:rPr lang="ar-IQ" dirty="0" smtClean="0"/>
              <a:t/>
            </a:r>
            <a:br>
              <a:rPr lang="ar-IQ" dirty="0" smtClean="0"/>
            </a:br>
            <a:r>
              <a:rPr lang="ar-IQ" dirty="0" smtClean="0"/>
              <a:t/>
            </a:r>
            <a:br>
              <a:rPr lang="ar-IQ" dirty="0" smtClean="0"/>
            </a:b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علاقة علم النفس بالتربية</a:t>
            </a:r>
            <a:endParaRPr lang="ar-IQ" dirty="0"/>
          </a:p>
        </p:txBody>
      </p:sp>
      <p:sp>
        <p:nvSpPr>
          <p:cNvPr id="3" name="Content Placeholder 2"/>
          <p:cNvSpPr>
            <a:spLocks noGrp="1"/>
          </p:cNvSpPr>
          <p:nvPr>
            <p:ph idx="1"/>
          </p:nvPr>
        </p:nvSpPr>
        <p:spPr/>
        <p:txBody>
          <a:bodyPr>
            <a:normAutofit/>
          </a:bodyPr>
          <a:lstStyle/>
          <a:p>
            <a:pPr algn="just"/>
            <a:r>
              <a:rPr lang="ar-IQ" dirty="0"/>
              <a:t>علاقة علم النفس بالتّربية إنّ مسؤوليّة علم النّفس في التّربية فتُحدّد بإيجاد الطرق والحلول المناسبة التي تساعد العمليّة التربويّة على تحقيق أهدافها وتعديلها وتوجيهها توجيهاً عملياً بما يخدم مصلحتها، والمساعدة في فهم نفسيّة المتعلّم وطريقة التعليم، ووضع الأساليب والطرق العلميّة والمنهجية والتطبيقيّة </a:t>
            </a:r>
            <a:r>
              <a:rPr lang="ar-IQ" dirty="0" smtClean="0"/>
              <a:t>للتعليم</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361</Words>
  <Application>Microsoft Office PowerPoint</Application>
  <PresentationFormat>On-screen Show (4:3)</PresentationFormat>
  <Paragraphs>29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علم نفس التربوي</vt:lpstr>
      <vt:lpstr>مجالات علم نفس التربوي</vt:lpstr>
      <vt:lpstr>تعريف علم نفس التربوي</vt:lpstr>
      <vt:lpstr>Slide 4</vt:lpstr>
      <vt:lpstr>علاقة علم النفس بالتربية</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علم نفس التربوي</dc:title>
  <dc:creator>SPIDERHOUSE</dc:creator>
  <cp:lastModifiedBy>SPIDERHOUSE</cp:lastModifiedBy>
  <cp:revision>2</cp:revision>
  <dcterms:created xsi:type="dcterms:W3CDTF">2018-12-25T15:07:18Z</dcterms:created>
  <dcterms:modified xsi:type="dcterms:W3CDTF">2018-12-25T15:19:07Z</dcterms:modified>
</cp:coreProperties>
</file>